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1" r:id="rId4"/>
    <p:sldId id="258" r:id="rId5"/>
    <p:sldId id="260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/>
              <a:t>CONVERSÕES, ADIÇÕES E SUBTRAÇÕES DE MEDIDAS DE AMPLITUDE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534C4-67C8-4EC8-9C90-631C6C2DB056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76E9E-1BC3-4D9B-A642-70C8022BF99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42864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/>
              <a:t>CONVERSÕES, ADIÇÕES E SUBTRAÇÕES DE MEDIDAS DE AMPLITUDE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17521-91AF-467C-8B1A-3A809D680A6E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DB33D-8CE8-42A5-9BF2-914B86A42595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456580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D9AC-D4C6-49BC-A153-A8C3F754535C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C1A-2119-4270-BD18-AF068D20293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357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D9AC-D4C6-49BC-A153-A8C3F754535C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C1A-2119-4270-BD18-AF068D20293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79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D9AC-D4C6-49BC-A153-A8C3F754535C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C1A-2119-4270-BD18-AF068D20293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831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D9AC-D4C6-49BC-A153-A8C3F754535C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C1A-2119-4270-BD18-AF068D20293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896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D9AC-D4C6-49BC-A153-A8C3F754535C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C1A-2119-4270-BD18-AF068D20293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37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D9AC-D4C6-49BC-A153-A8C3F754535C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C1A-2119-4270-BD18-AF068D20293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641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D9AC-D4C6-49BC-A153-A8C3F754535C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C1A-2119-4270-BD18-AF068D20293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653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D9AC-D4C6-49BC-A153-A8C3F754535C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C1A-2119-4270-BD18-AF068D20293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9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D9AC-D4C6-49BC-A153-A8C3F754535C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C1A-2119-4270-BD18-AF068D20293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458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D9AC-D4C6-49BC-A153-A8C3F754535C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C1A-2119-4270-BD18-AF068D20293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519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D9AC-D4C6-49BC-A153-A8C3F754535C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C1A-2119-4270-BD18-AF068D20293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139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D9AC-D4C6-49BC-A153-A8C3F754535C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C1A-2119-4270-BD18-AF068D20293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201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CONVERSÕES, ADIÇÕES E SUBTRAÇÕES DE MEDIDAS DE AMPLITUDE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D9AC-D4C6-49BC-A153-A8C3F754535C}" type="datetimeFigureOut">
              <a:rPr lang="pt-PT" smtClean="0"/>
              <a:pPr/>
              <a:t>23/04/2017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CC1A-2119-4270-BD18-AF068D20293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442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026767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accent1">
                    <a:lumMod val="75000"/>
                  </a:schemeClr>
                </a:solidFill>
              </a:rPr>
              <a:t>CONVERSÕES, ADIÇÕES E SUBTRAÇÕES DE MEDIDAS DE AMPLITUDE</a:t>
            </a:r>
          </a:p>
        </p:txBody>
      </p:sp>
      <p:sp>
        <p:nvSpPr>
          <p:cNvPr id="4" name="AutoShape 2" descr="Resultado de imagem para agrupamento de águas sant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28" name="Picture 4" descr="Resultado de imagem para agrupamento de águas sant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9" y="160338"/>
            <a:ext cx="1756494" cy="175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55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9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RETAS CONCORRENTES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1800" dirty="0"/>
              <a:t>Duas retas dizem-se concorrentes quando se cruzam num ponto. Dessa forma podemos ter retas </a:t>
            </a:r>
            <a:r>
              <a:rPr lang="pt-PT" sz="1800" u="sng" dirty="0"/>
              <a:t>oblíquas</a:t>
            </a:r>
            <a:r>
              <a:rPr lang="pt-PT" sz="1800" dirty="0"/>
              <a:t> ou </a:t>
            </a:r>
            <a:r>
              <a:rPr lang="pt-PT" sz="1800" u="sng" dirty="0"/>
              <a:t>perpendiculares</a:t>
            </a:r>
            <a:r>
              <a:rPr lang="pt-PT" sz="1800" dirty="0"/>
              <a:t>, consoante a amplitude dos graus formados. Se os ângulos formados forem retos (90º), então essas retas dizem-se perpendiculares. Se os ângulos formados não forem retos, então essas retas dizem-se oblíquas.</a:t>
            </a:r>
          </a:p>
          <a:p>
            <a:pPr marL="0" indent="0">
              <a:buNone/>
            </a:pPr>
            <a:endParaRPr lang="pt-PT" sz="1350" dirty="0"/>
          </a:p>
          <a:p>
            <a:pPr marL="0" indent="0">
              <a:buNone/>
            </a:pPr>
            <a:endParaRPr lang="pt-PT" sz="135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49" y="3573016"/>
            <a:ext cx="3968702" cy="225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46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RETAS COINCIDENTES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1800" dirty="0"/>
              <a:t>Duas retas dizem-se coincidentes se coincidirem em todos os pontos.</a:t>
            </a:r>
          </a:p>
          <a:p>
            <a:pPr marL="0" indent="0">
              <a:buNone/>
            </a:pPr>
            <a:endParaRPr lang="pt-PT" sz="1350" dirty="0"/>
          </a:p>
          <a:p>
            <a:pPr marL="0" indent="0">
              <a:buNone/>
            </a:pPr>
            <a:endParaRPr lang="pt-PT" sz="1350" dirty="0"/>
          </a:p>
          <a:p>
            <a:pPr marL="0" indent="0">
              <a:buNone/>
            </a:pPr>
            <a:endParaRPr lang="pt-PT" sz="135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08920"/>
            <a:ext cx="3231110" cy="253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3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SEMIRRETAS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1800" dirty="0"/>
              <a:t>Uma semirreta representa-se por duas letras maiúsculas com um ponto sobre a letra onde se inicia a semirreta</a:t>
            </a:r>
            <a:r>
              <a:rPr lang="pt-PT" sz="1800" dirty="0" smtClean="0"/>
              <a:t>.</a:t>
            </a:r>
            <a:endParaRPr lang="pt-PT" sz="1800" dirty="0"/>
          </a:p>
          <a:p>
            <a:pPr marL="0" indent="0">
              <a:buNone/>
            </a:pPr>
            <a:endParaRPr lang="pt-PT" sz="1350" dirty="0"/>
          </a:p>
          <a:p>
            <a:pPr marL="0" indent="0">
              <a:buNone/>
            </a:pPr>
            <a:endParaRPr lang="pt-PT" sz="1350" dirty="0"/>
          </a:p>
          <a:p>
            <a:pPr marL="0" indent="0">
              <a:buNone/>
            </a:pPr>
            <a:endParaRPr lang="pt-PT" sz="135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468" y="2989659"/>
            <a:ext cx="3049030" cy="173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11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SEGMENTOS DE RETA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1800" dirty="0"/>
              <a:t>Um segmento de reta representa-se por duas letras maiúsculas dentro de parênteses retos.</a:t>
            </a:r>
          </a:p>
          <a:p>
            <a:pPr marL="0" indent="0">
              <a:buNone/>
            </a:pPr>
            <a:endParaRPr lang="pt-PT" sz="1350" dirty="0"/>
          </a:p>
          <a:p>
            <a:pPr marL="0" indent="0">
              <a:buNone/>
            </a:pPr>
            <a:endParaRPr lang="pt-PT" sz="1350" dirty="0"/>
          </a:p>
          <a:p>
            <a:pPr marL="0" indent="0">
              <a:buNone/>
            </a:pPr>
            <a:endParaRPr lang="pt-PT" sz="135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13" y="3039071"/>
            <a:ext cx="368617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7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>
                <a:solidFill>
                  <a:schemeClr val="accent1">
                    <a:lumMod val="75000"/>
                  </a:schemeClr>
                </a:solidFill>
              </a:rPr>
              <a:t>ADIÇÕES DE MEDIDAS DE AMPLITUDES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Podemos utilizar, o transferidor para medições de amplitudes de ângulos; </a:t>
            </a:r>
          </a:p>
          <a:p>
            <a:pPr algn="just"/>
            <a:r>
              <a:rPr lang="pt-PT" dirty="0"/>
              <a:t> A unidade de medida é o grau (°).</a:t>
            </a:r>
          </a:p>
          <a:p>
            <a:r>
              <a:rPr lang="pt-PT" dirty="0"/>
              <a:t>O grau divide-se em duas subunidades: o minutos ( ') e o segundo( ")</a:t>
            </a:r>
          </a:p>
          <a:p>
            <a:r>
              <a:rPr lang="pt-PT" dirty="0"/>
              <a:t>1°=60' </a:t>
            </a:r>
          </a:p>
          <a:p>
            <a:r>
              <a:rPr lang="pt-PT" dirty="0"/>
              <a:t>1'=60"</a:t>
            </a:r>
          </a:p>
        </p:txBody>
      </p:sp>
    </p:spTree>
    <p:extLst>
      <p:ext uri="{BB962C8B-B14F-4D97-AF65-F5344CB8AC3E}">
        <p14:creationId xmlns:p14="http://schemas.microsoft.com/office/powerpoint/2010/main" val="161574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7544" y="4764053"/>
            <a:ext cx="8568952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800" b="0" i="0" u="none" strike="noStrike" cap="none" normalizeH="0" baseline="0" dirty="0">
                <a:ln>
                  <a:noFill/>
                </a:ln>
                <a:effectLst/>
                <a:latin typeface="Trebuchet MS" panose="020B0603020202020204" pitchFamily="34" charset="0"/>
              </a:rPr>
              <a:t/>
            </a:r>
            <a:br>
              <a:rPr kumimoji="0" lang="pt-PT" altLang="pt-PT" sz="1800" b="0" i="0" u="none" strike="noStrike" cap="none" normalizeH="0" baseline="0" dirty="0">
                <a:ln>
                  <a:noFill/>
                </a:ln>
                <a:effectLst/>
                <a:latin typeface="Trebuchet MS" panose="020B0603020202020204" pitchFamily="34" charset="0"/>
              </a:rPr>
            </a:br>
            <a:r>
              <a:rPr kumimoji="0" lang="pt-PT" altLang="pt-PT" sz="1800" b="0" i="0" u="none" strike="noStrike" cap="none" normalizeH="0" baseline="0" dirty="0">
                <a:ln>
                  <a:noFill/>
                </a:ln>
                <a:effectLst/>
                <a:latin typeface="Trebuchet MS" panose="020B0603020202020204" pitchFamily="34" charset="0"/>
              </a:rPr>
              <a:t/>
            </a:r>
            <a:br>
              <a:rPr kumimoji="0" lang="pt-PT" altLang="pt-PT" sz="1800" b="0" i="0" u="none" strike="noStrike" cap="none" normalizeH="0" baseline="0" dirty="0">
                <a:ln>
                  <a:noFill/>
                </a:ln>
                <a:effectLst/>
                <a:latin typeface="Trebuchet MS" panose="020B0603020202020204" pitchFamily="34" charset="0"/>
              </a:rPr>
            </a:br>
            <a:endParaRPr kumimoji="0" lang="pt-PT" altLang="pt-PT" sz="1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11560" y="1345406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altLang="pt-PT" dirty="0">
                <a:latin typeface="Trebuchet MS" panose="020B0603020202020204" pitchFamily="34" charset="0"/>
              </a:rPr>
              <a:t>Os </a:t>
            </a:r>
            <a:r>
              <a:rPr lang="pt-PT" altLang="pt-PT" b="1" dirty="0">
                <a:latin typeface="Trebuchet MS" panose="020B0603020202020204" pitchFamily="34" charset="0"/>
              </a:rPr>
              <a:t>ângulos</a:t>
            </a:r>
            <a:r>
              <a:rPr lang="pt-PT" altLang="pt-PT" dirty="0">
                <a:latin typeface="Trebuchet MS" panose="020B0603020202020204" pitchFamily="34" charset="0"/>
              </a:rPr>
              <a:t> podem ser somados, multiplicados, subtraídos e divididos. </a:t>
            </a:r>
            <a:br>
              <a:rPr lang="pt-PT" altLang="pt-PT" dirty="0">
                <a:latin typeface="Trebuchet MS" panose="020B0603020202020204" pitchFamily="34" charset="0"/>
              </a:rPr>
            </a:br>
            <a:endParaRPr lang="pt-PT" altLang="pt-PT" dirty="0">
              <a:latin typeface="Trebuchet MS" panose="020B0603020202020204" pitchFamily="34" charset="0"/>
            </a:endParaRPr>
          </a:p>
          <a:p>
            <a:pPr algn="just"/>
            <a:r>
              <a:rPr lang="pt-PT" altLang="pt-PT" dirty="0">
                <a:latin typeface="Trebuchet MS" panose="020B0603020202020204" pitchFamily="34" charset="0"/>
              </a:rPr>
              <a:t>Para fazer isso, no entanto, é necessário levar em conta uma característica específica: as subunidades são os minutos e os segundos.</a:t>
            </a:r>
            <a:br>
              <a:rPr lang="pt-PT" altLang="pt-PT" dirty="0">
                <a:latin typeface="Trebuchet MS" panose="020B0603020202020204" pitchFamily="34" charset="0"/>
              </a:rPr>
            </a:br>
            <a:r>
              <a:rPr lang="pt-PT" altLang="pt-PT" dirty="0">
                <a:latin typeface="Trebuchet MS" panose="020B0603020202020204" pitchFamily="34" charset="0"/>
              </a:rPr>
              <a:t>E muitas vezes é necessário fazer </a:t>
            </a:r>
            <a:r>
              <a:rPr lang="pt-PT" altLang="pt-PT" b="1" dirty="0">
                <a:latin typeface="Trebuchet MS" panose="020B0603020202020204" pitchFamily="34" charset="0"/>
              </a:rPr>
              <a:t> transformações com medidas de ângulos</a:t>
            </a:r>
            <a:r>
              <a:rPr lang="pt-PT" altLang="pt-PT" dirty="0">
                <a:latin typeface="Trebuchet MS" panose="020B0603020202020204" pitchFamily="34" charset="0"/>
              </a:rPr>
              <a:t> durante essas operações.</a:t>
            </a:r>
          </a:p>
          <a:p>
            <a:pPr algn="just"/>
            <a:endParaRPr lang="pt-PT" altLang="pt-PT" dirty="0">
              <a:latin typeface="Trebuchet MS" panose="020B0603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dirty="0">
                <a:latin typeface="Trebuchet MS" panose="020B0603020202020204" pitchFamily="34" charset="0"/>
              </a:rPr>
              <a:t>Quando se efetua uma </a:t>
            </a:r>
            <a:r>
              <a:rPr lang="pt-PT" altLang="pt-PT" b="1" dirty="0">
                <a:latin typeface="Trebuchet MS" panose="020B0603020202020204" pitchFamily="34" charset="0"/>
              </a:rPr>
              <a:t>soma</a:t>
            </a:r>
            <a:r>
              <a:rPr lang="pt-PT" altLang="pt-PT" dirty="0">
                <a:latin typeface="Trebuchet MS" panose="020B0603020202020204" pitchFamily="34" charset="0"/>
              </a:rPr>
              <a:t> de números decimais e quando a soma das unidades chega a dez ou mais, "coloca-se 1" à casa das dezenas.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dirty="0">
                <a:latin typeface="Trebuchet MS" panose="020B0603020202020204" pitchFamily="34" charset="0"/>
              </a:rPr>
              <a:t>O mesmo acontece para as dezenas (" e vai 1" na casa das centenas), e assim por diante.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PT" dirty="0">
              <a:latin typeface="Trebuchet MS" panose="020B0603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dirty="0">
                <a:latin typeface="Trebuchet MS" panose="020B0603020202020204" pitchFamily="34" charset="0"/>
              </a:rPr>
              <a:t>No caso dos </a:t>
            </a:r>
            <a:r>
              <a:rPr lang="pt-PT" altLang="pt-PT" b="1" dirty="0">
                <a:latin typeface="Trebuchet MS" panose="020B0603020202020204" pitchFamily="34" charset="0"/>
              </a:rPr>
              <a:t>ângulos</a:t>
            </a:r>
            <a:r>
              <a:rPr lang="pt-PT" altLang="pt-PT" dirty="0">
                <a:latin typeface="Trebuchet MS" panose="020B0603020202020204" pitchFamily="34" charset="0"/>
              </a:rPr>
              <a:t> é a mesma coisa: quando os minutos chegarem a </a:t>
            </a:r>
            <a:r>
              <a:rPr lang="pt-PT" altLang="pt-PT" b="1" dirty="0">
                <a:latin typeface="Trebuchet MS" panose="020B0603020202020204" pitchFamily="34" charset="0"/>
              </a:rPr>
              <a:t>60</a:t>
            </a:r>
            <a:r>
              <a:rPr lang="pt-PT" altLang="pt-PT" dirty="0">
                <a:latin typeface="Trebuchet MS" panose="020B0603020202020204" pitchFamily="34" charset="0"/>
              </a:rPr>
              <a:t> ou </a:t>
            </a:r>
            <a:r>
              <a:rPr lang="pt-PT" altLang="pt-PT" b="1" dirty="0">
                <a:latin typeface="Trebuchet MS" panose="020B0603020202020204" pitchFamily="34" charset="0"/>
              </a:rPr>
              <a:t>mais, adiciona-se "1" na casa dos graus</a:t>
            </a:r>
            <a:r>
              <a:rPr lang="pt-PT" altLang="pt-PT" dirty="0">
                <a:latin typeface="Trebuchet MS" panose="020B0603020202020204" pitchFamily="34" charset="0"/>
              </a:rPr>
              <a:t>.</a:t>
            </a:r>
            <a:r>
              <a:rPr lang="pt-PT" altLang="pt-PT" sz="1400" dirty="0">
                <a:latin typeface="Trebuchet MS" panose="020B0603020202020204" pitchFamily="34" charset="0"/>
              </a:rPr>
              <a:t/>
            </a:r>
            <a:br>
              <a:rPr lang="pt-PT" altLang="pt-PT" sz="1400" dirty="0">
                <a:latin typeface="Trebuchet MS" panose="020B0603020202020204" pitchFamily="34" charset="0"/>
              </a:rPr>
            </a:br>
            <a:endParaRPr lang="pt-PT" altLang="pt-PT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349188" y="0"/>
            <a:ext cx="8229600" cy="1143000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accent1">
                    <a:lumMod val="75000"/>
                  </a:schemeClr>
                </a:solidFill>
              </a:rPr>
              <a:t>REGRAS</a:t>
            </a:r>
          </a:p>
        </p:txBody>
      </p:sp>
    </p:spTree>
    <p:extLst>
      <p:ext uri="{BB962C8B-B14F-4D97-AF65-F5344CB8AC3E}">
        <p14:creationId xmlns:p14="http://schemas.microsoft.com/office/powerpoint/2010/main" val="219775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>
                <a:solidFill>
                  <a:schemeClr val="accent1">
                    <a:lumMod val="75000"/>
                  </a:schemeClr>
                </a:solidFill>
              </a:rPr>
              <a:t>ADIÇÃO DE MEDIDAS DE AMPLITUDE DE ÂNGULOS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179296" cy="3693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69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295636" y="1700808"/>
            <a:ext cx="65527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Exemplo:  16º  18'  32'' </a:t>
            </a:r>
            <a:br>
              <a:rPr lang="pt-PT" dirty="0"/>
            </a:br>
            <a:r>
              <a:rPr lang="pt-PT" dirty="0"/>
              <a:t>              </a:t>
            </a:r>
            <a:r>
              <a:rPr lang="pt-PT" u="sng" dirty="0"/>
              <a:t> + 7º  55'  30'' </a:t>
            </a:r>
            <a:r>
              <a:rPr lang="pt-PT" dirty="0"/>
              <a:t/>
            </a:r>
            <a:br>
              <a:rPr lang="pt-PT" dirty="0"/>
            </a:br>
            <a:r>
              <a:rPr lang="pt-PT" dirty="0"/>
              <a:t>               = 23º 73'  62'' 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Como o minuto e o segundo só podem atingir os 60, temos de reduzir 73' em graus e minutos e o 62'' em minutos e segundos.</a:t>
            </a:r>
            <a:br>
              <a:rPr lang="pt-PT" dirty="0"/>
            </a:br>
            <a:r>
              <a:rPr lang="pt-PT" dirty="0"/>
              <a:t/>
            </a:r>
            <a:br>
              <a:rPr lang="pt-PT" dirty="0"/>
            </a:br>
            <a:r>
              <a:rPr lang="pt-PT" dirty="0"/>
              <a:t>73' = 1º13' </a:t>
            </a:r>
            <a:br>
              <a:rPr lang="pt-PT" dirty="0"/>
            </a:br>
            <a:r>
              <a:rPr lang="pt-PT" dirty="0"/>
              <a:t> 62''=1'2''</a:t>
            </a:r>
            <a:br>
              <a:rPr lang="pt-PT" dirty="0"/>
            </a:br>
            <a:r>
              <a:rPr lang="pt-PT" dirty="0"/>
              <a:t/>
            </a:r>
            <a:br>
              <a:rPr lang="pt-PT" dirty="0"/>
            </a:br>
            <a:r>
              <a:rPr lang="pt-PT" dirty="0"/>
              <a:t>logo, 23º 73'  62'' =   24º 14' 2''</a:t>
            </a:r>
            <a:br>
              <a:rPr lang="pt-PT" dirty="0"/>
            </a:br>
            <a:r>
              <a:rPr lang="pt-PT" dirty="0"/>
              <a:t>Resposta:  24º 14' 2''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accent1">
                    <a:lumMod val="75000"/>
                  </a:schemeClr>
                </a:solidFill>
              </a:rPr>
              <a:t>ADIÇÃO DE MEDIDAS DE AMPLITUDE DE ÂNGULOS</a:t>
            </a:r>
          </a:p>
        </p:txBody>
      </p:sp>
    </p:spTree>
    <p:extLst>
      <p:ext uri="{BB962C8B-B14F-4D97-AF65-F5344CB8AC3E}">
        <p14:creationId xmlns:p14="http://schemas.microsoft.com/office/powerpoint/2010/main" val="192389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300126"/>
            <a:ext cx="864096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/>
            </a:r>
            <a:br>
              <a:rPr lang="pt-PT" dirty="0"/>
            </a:br>
            <a:r>
              <a:rPr lang="pt-PT" dirty="0"/>
              <a:t/>
            </a:r>
            <a:br>
              <a:rPr lang="pt-PT" dirty="0"/>
            </a:br>
            <a:r>
              <a:rPr lang="pt-PT" dirty="0"/>
              <a:t>Exemplo: 28º  3'   24''</a:t>
            </a:r>
            <a:br>
              <a:rPr lang="pt-PT" dirty="0"/>
            </a:br>
            <a:r>
              <a:rPr lang="pt-PT" dirty="0"/>
              <a:t>             </a:t>
            </a:r>
            <a:r>
              <a:rPr lang="pt-PT" u="sng" dirty="0"/>
              <a:t> - 8º  15'  30''</a:t>
            </a:r>
            <a:r>
              <a:rPr lang="pt-PT" dirty="0"/>
              <a:t/>
            </a:r>
            <a:br>
              <a:rPr lang="pt-PT" dirty="0"/>
            </a:br>
            <a:r>
              <a:rPr lang="pt-PT" dirty="0"/>
              <a:t/>
            </a:r>
            <a:br>
              <a:rPr lang="pt-PT" dirty="0"/>
            </a:br>
            <a:r>
              <a:rPr lang="pt-PT" dirty="0"/>
              <a:t>Não podemos subtrair o subtrativo pois os minutos e os segundos são superiores aos do aditivo. Assim temos que transformar o primeiro para aumentar o valor dos minutos e segundos.</a:t>
            </a:r>
            <a:br>
              <a:rPr lang="pt-PT" dirty="0"/>
            </a:br>
            <a:r>
              <a:rPr lang="pt-PT" dirty="0"/>
              <a:t/>
            </a:r>
            <a:br>
              <a:rPr lang="pt-PT" dirty="0"/>
            </a:br>
            <a:r>
              <a:rPr lang="pt-PT" dirty="0"/>
              <a:t>Tiramos ao 28º um grau e fica 27º. </a:t>
            </a:r>
            <a:br>
              <a:rPr lang="pt-PT" dirty="0"/>
            </a:br>
            <a:r>
              <a:rPr lang="pt-PT" dirty="0"/>
              <a:t/>
            </a:r>
            <a:br>
              <a:rPr lang="pt-PT" dirty="0"/>
            </a:br>
            <a:r>
              <a:rPr lang="pt-PT" dirty="0"/>
              <a:t>Adicionamos 60 minutos que equivale ao grau que tirámos.</a:t>
            </a:r>
            <a:br>
              <a:rPr lang="pt-PT" dirty="0"/>
            </a:br>
            <a:r>
              <a:rPr lang="pt-PT" dirty="0"/>
              <a:t/>
            </a:r>
            <a:br>
              <a:rPr lang="pt-PT" dirty="0"/>
            </a:br>
            <a:r>
              <a:rPr lang="pt-PT" dirty="0"/>
              <a:t>Já temos 27º 63' 24''.</a:t>
            </a:r>
            <a:br>
              <a:rPr lang="pt-PT" dirty="0"/>
            </a:br>
            <a:r>
              <a:rPr lang="pt-PT" dirty="0"/>
              <a:t/>
            </a:r>
            <a:br>
              <a:rPr lang="pt-PT" dirty="0"/>
            </a:br>
            <a:r>
              <a:rPr lang="pt-PT" dirty="0"/>
              <a:t>Agora para alterar os segundos tiramos um minuto e passámo-lo para segundos, ou seja, adicionar 60 segundos.</a:t>
            </a:r>
            <a:br>
              <a:rPr lang="pt-PT" dirty="0"/>
            </a:br>
            <a:r>
              <a:rPr lang="pt-PT" dirty="0"/>
              <a:t>Fica   27º  62'   84''</a:t>
            </a:r>
            <a:br>
              <a:rPr lang="pt-PT" dirty="0"/>
            </a:br>
            <a:r>
              <a:rPr lang="pt-PT" dirty="0"/>
              <a:t/>
            </a:r>
            <a:br>
              <a:rPr lang="pt-PT" dirty="0"/>
            </a:br>
            <a:r>
              <a:rPr lang="pt-PT" dirty="0"/>
              <a:t>Agora já podemos fazer a subtração. 				</a:t>
            </a:r>
            <a:br>
              <a:rPr lang="pt-PT" dirty="0"/>
            </a:br>
            <a:r>
              <a:rPr lang="pt-PT" dirty="0"/>
              <a:t>27º  62'    84''</a:t>
            </a:r>
            <a:br>
              <a:rPr lang="pt-PT" dirty="0"/>
            </a:br>
            <a:r>
              <a:rPr lang="pt-PT" u="sng" dirty="0"/>
              <a:t>-8º   15'   30''</a:t>
            </a:r>
            <a:r>
              <a:rPr lang="pt-PT" dirty="0"/>
              <a:t/>
            </a:r>
            <a:br>
              <a:rPr lang="pt-PT" dirty="0"/>
            </a:br>
            <a:r>
              <a:rPr lang="pt-PT" dirty="0"/>
              <a:t>19º   47   54'‘					 Resposta: 19º  47' 54''</a:t>
            </a:r>
            <a:r>
              <a:rPr lang="pt-PT" u="sng" dirty="0"/>
              <a:t/>
            </a:r>
            <a:br>
              <a:rPr lang="pt-PT" u="sng" dirty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29208" y="392"/>
            <a:ext cx="8229600" cy="1143000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accent1">
                    <a:lumMod val="75000"/>
                  </a:schemeClr>
                </a:solidFill>
              </a:rPr>
              <a:t>SUBTRAÇÃO DE MEDIDAS DE AMPLITUDE DE ÂNGULOS</a:t>
            </a:r>
          </a:p>
        </p:txBody>
      </p:sp>
    </p:spTree>
    <p:extLst>
      <p:ext uri="{BB962C8B-B14F-4D97-AF65-F5344CB8AC3E}">
        <p14:creationId xmlns:p14="http://schemas.microsoft.com/office/powerpoint/2010/main" val="172995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4" y="1107544"/>
            <a:ext cx="894938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529208" y="392"/>
            <a:ext cx="8229600" cy="1143000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accent1">
                    <a:lumMod val="75000"/>
                  </a:schemeClr>
                </a:solidFill>
              </a:rPr>
              <a:t>CONVERSÃO DE MEDIDAS DE AMPLITUDE DE ÂNGULOS</a:t>
            </a:r>
          </a:p>
        </p:txBody>
      </p:sp>
    </p:spTree>
    <p:extLst>
      <p:ext uri="{BB962C8B-B14F-4D97-AF65-F5344CB8AC3E}">
        <p14:creationId xmlns:p14="http://schemas.microsoft.com/office/powerpoint/2010/main" val="308833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24775"/>
            <a:ext cx="8229600" cy="1144800"/>
          </a:xfrm>
        </p:spPr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SEGMENTOS DE RETA, RETAS E SEMIRRETAS</a:t>
            </a:r>
            <a:endParaRPr lang="pt-PT" b="1" dirty="0">
              <a:solidFill>
                <a:schemeClr val="accent1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71600" y="1916832"/>
            <a:ext cx="7562335" cy="2222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PT" dirty="0"/>
              <a:t>Uma reta é uma linha direita, sem princípio nem fim, formada por um número infinito de pontos todos alinhados. Se traçarmos duas retas (ou representações dessas retas), temos três hipóteses: ou nunca se tocam, ou cruzam-se uma vez, ou coincidem em todos os pontos.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82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RETAS PARALELAS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1800" dirty="0"/>
              <a:t>Duas retas paralelas são duas retas no mesmo sentido que nunca se cruzam.</a:t>
            </a:r>
          </a:p>
          <a:p>
            <a:pPr marL="0" indent="0">
              <a:buNone/>
            </a:pPr>
            <a:endParaRPr lang="pt-PT" sz="1350" dirty="0"/>
          </a:p>
          <a:p>
            <a:pPr marL="0" indent="0">
              <a:buNone/>
            </a:pPr>
            <a:endParaRPr lang="pt-PT" sz="135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116" y="2956564"/>
            <a:ext cx="3262184" cy="20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7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274</Words>
  <Application>Microsoft Office PowerPoint</Application>
  <PresentationFormat>Apresentação no Ecrã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Trebuchet MS</vt:lpstr>
      <vt:lpstr>Tema do Office</vt:lpstr>
      <vt:lpstr>CONVERSÕES, ADIÇÕES E SUBTRAÇÕES DE MEDIDAS DE AMPLITUDE</vt:lpstr>
      <vt:lpstr>ADIÇÕES DE MEDIDAS DE AMPLITUDES</vt:lpstr>
      <vt:lpstr>REGRAS</vt:lpstr>
      <vt:lpstr>ADIÇÃO DE MEDIDAS DE AMPLITUDE DE ÂNGULOS</vt:lpstr>
      <vt:lpstr>ADIÇÃO DE MEDIDAS DE AMPLITUDE DE ÂNGULOS</vt:lpstr>
      <vt:lpstr>SUBTRAÇÃO DE MEDIDAS DE AMPLITUDE DE ÂNGULOS</vt:lpstr>
      <vt:lpstr>CONVERSÃO DE MEDIDAS DE AMPLITUDE DE ÂNGULOS</vt:lpstr>
      <vt:lpstr>SEGMENTOS DE RETA, RETAS E SEMIRRETAS</vt:lpstr>
      <vt:lpstr>RETAS PARALELAS</vt:lpstr>
      <vt:lpstr>RETAS CONCORRENTES</vt:lpstr>
      <vt:lpstr>RETAS COINCIDENTES</vt:lpstr>
      <vt:lpstr>SEMIRRETAS</vt:lpstr>
      <vt:lpstr>SEGMENTOS DE RETA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CONVERSÕES, ADIÇÕES E SUBTRAÇÕES DE MEDIDAS DE AMPLITUDE</dc:title>
  <dc:creator>User</dc:creator>
  <cp:lastModifiedBy>Jackal</cp:lastModifiedBy>
  <cp:revision>18</cp:revision>
  <dcterms:created xsi:type="dcterms:W3CDTF">2017-04-19T11:12:25Z</dcterms:created>
  <dcterms:modified xsi:type="dcterms:W3CDTF">2017-04-23T19:31:30Z</dcterms:modified>
</cp:coreProperties>
</file>