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72" r:id="rId6"/>
    <p:sldId id="271" r:id="rId7"/>
    <p:sldId id="261" r:id="rId8"/>
    <p:sldId id="268" r:id="rId9"/>
    <p:sldId id="263" r:id="rId10"/>
    <p:sldId id="264" r:id="rId11"/>
    <p:sldId id="265" r:id="rId12"/>
    <p:sldId id="269" r:id="rId13"/>
    <p:sldId id="266" r:id="rId14"/>
    <p:sldId id="270" r:id="rId15"/>
    <p:sldId id="273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67" d="100"/>
          <a:sy n="67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E615E4-C76A-4048-9BD6-C702BEA26C0A}" type="datetimeFigureOut">
              <a:rPr lang="pt-PT" smtClean="0"/>
              <a:t>27/04/2017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148F5C-4E62-4674-86AA-6B3B5807C9A9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2FnqfnqsVQ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an-335401_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135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375" y="3500779"/>
            <a:ext cx="8211617" cy="1780108"/>
          </a:xfrm>
        </p:spPr>
        <p:txBody>
          <a:bodyPr>
            <a:noAutofit/>
          </a:bodyPr>
          <a:lstStyle/>
          <a:p>
            <a:r>
              <a:rPr lang="pt-PT" sz="6600" dirty="0" smtClean="0"/>
              <a:t>Os </a:t>
            </a:r>
            <a:r>
              <a:rPr lang="pt-PT" sz="6600" smtClean="0"/>
              <a:t>Jovens  </a:t>
            </a:r>
            <a:endParaRPr lang="pt-PT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400800" cy="1473200"/>
          </a:xfrm>
        </p:spPr>
        <p:txBody>
          <a:bodyPr/>
          <a:lstStyle/>
          <a:p>
            <a:pPr algn="r"/>
            <a:r>
              <a:rPr lang="pt-PT" sz="4400" b="1" dirty="0" smtClean="0">
                <a:solidFill>
                  <a:srgbClr val="660033"/>
                </a:solidFill>
              </a:rPr>
              <a:t>e as Redes Socias</a:t>
            </a:r>
          </a:p>
          <a:p>
            <a:endParaRPr lang="pt-PT" dirty="0"/>
          </a:p>
        </p:txBody>
      </p:sp>
      <p:pic>
        <p:nvPicPr>
          <p:cNvPr id="1028" name="Picture 4" descr="Resultado de imagem para agrupamento de aguas san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24"/>
            <a:ext cx="1936532" cy="19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m para seguranca nas redes  so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10" descr="Resultado de imagem para seguranca nas redes  soci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0" y="5793878"/>
            <a:ext cx="4104456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Mariana Oliveira 9ºB Nº17 </a:t>
            </a:r>
            <a:r>
              <a:rPr lang="pt-P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Especial: </a:t>
            </a:r>
            <a:r>
              <a:rPr lang="pt-PT" sz="1400" b="1" dirty="0" smtClean="0"/>
              <a:t>Autonomia Pessoal e Social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881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6- </a:t>
            </a:r>
            <a:r>
              <a:rPr lang="pt-PT" dirty="0">
                <a:solidFill>
                  <a:schemeClr val="tx1"/>
                </a:solidFill>
              </a:rPr>
              <a:t>Nunca te encontres pessoalmente com </a:t>
            </a:r>
            <a:r>
              <a:rPr lang="pt-PT" dirty="0" smtClean="0">
                <a:solidFill>
                  <a:schemeClr val="tx1"/>
                </a:solidFill>
              </a:rPr>
              <a:t>alguém </a:t>
            </a:r>
            <a:r>
              <a:rPr lang="pt-PT" dirty="0">
                <a:solidFill>
                  <a:schemeClr val="tx1"/>
                </a:solidFill>
              </a:rPr>
              <a:t>que </a:t>
            </a:r>
            <a:r>
              <a:rPr lang="pt-PT" dirty="0" smtClean="0">
                <a:solidFill>
                  <a:schemeClr val="tx1"/>
                </a:solidFill>
              </a:rPr>
              <a:t>só </a:t>
            </a:r>
            <a:r>
              <a:rPr lang="pt-PT" dirty="0">
                <a:solidFill>
                  <a:schemeClr val="tx1"/>
                </a:solidFill>
              </a:rPr>
              <a:t>conheces </a:t>
            </a:r>
            <a:r>
              <a:rPr lang="pt-PT" dirty="0" smtClean="0">
                <a:solidFill>
                  <a:schemeClr val="tx1"/>
                </a:solidFill>
              </a:rPr>
              <a:t>através </a:t>
            </a:r>
            <a:r>
              <a:rPr lang="pt-PT" dirty="0">
                <a:solidFill>
                  <a:schemeClr val="tx1"/>
                </a:solidFill>
              </a:rPr>
              <a:t>da </a:t>
            </a:r>
            <a:r>
              <a:rPr lang="pt-PT" dirty="0" smtClean="0">
                <a:solidFill>
                  <a:schemeClr val="tx1"/>
                </a:solidFill>
              </a:rPr>
              <a:t>internet;</a:t>
            </a:r>
          </a:p>
          <a:p>
            <a:pPr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7-Abandona </a:t>
            </a:r>
            <a:r>
              <a:rPr lang="pt-PT" dirty="0" smtClean="0">
                <a:solidFill>
                  <a:schemeClr val="tx1"/>
                </a:solidFill>
              </a:rPr>
              <a:t>a sala de chat, se o assunto da conversa te incomodar.</a:t>
            </a:r>
          </a:p>
          <a:p>
            <a:pPr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8-Avisa </a:t>
            </a:r>
            <a:r>
              <a:rPr lang="pt-PT" dirty="0" smtClean="0">
                <a:solidFill>
                  <a:schemeClr val="tx1"/>
                </a:solidFill>
              </a:rPr>
              <a:t>os teus pais se alguém te fizer perguntas pessoais ou que te incomodem.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Regras que devemos cumprir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1" y="2276872"/>
            <a:ext cx="8658860" cy="3849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3000" b="1" dirty="0" smtClean="0"/>
              <a:t>Para </a:t>
            </a:r>
            <a:r>
              <a:rPr lang="pt-PT" sz="3000" b="1" dirty="0"/>
              <a:t>uma melhor utilização das redes sociais na internet e sobretudo do Facebook aqui vão algumas sugestões</a:t>
            </a:r>
            <a:r>
              <a:rPr lang="pt-PT" sz="3000" b="1" dirty="0" smtClean="0"/>
              <a:t>:</a:t>
            </a:r>
          </a:p>
          <a:p>
            <a:endParaRPr lang="pt-PT" b="1" dirty="0">
              <a:solidFill>
                <a:schemeClr val="tx1"/>
              </a:solidFill>
            </a:endParaRPr>
          </a:p>
          <a:p>
            <a:r>
              <a:rPr lang="pt-PT" b="1" smtClean="0">
                <a:solidFill>
                  <a:schemeClr val="tx1"/>
                </a:solidFill>
              </a:rPr>
              <a:t>- </a:t>
            </a:r>
            <a:r>
              <a:rPr lang="pt-PT" b="1" dirty="0">
                <a:solidFill>
                  <a:schemeClr val="tx1"/>
                </a:solidFill>
              </a:rPr>
              <a:t>Definir o perfil como </a:t>
            </a:r>
            <a:r>
              <a:rPr lang="pt-PT" b="1" dirty="0" smtClean="0">
                <a:solidFill>
                  <a:schemeClr val="tx1"/>
                </a:solidFill>
              </a:rPr>
              <a:t>privado;</a:t>
            </a:r>
            <a:endParaRPr lang="pt-PT" b="1" dirty="0">
              <a:solidFill>
                <a:schemeClr val="tx1"/>
              </a:solidFill>
            </a:endParaRPr>
          </a:p>
          <a:p>
            <a:r>
              <a:rPr lang="pt-PT" b="1" smtClean="0">
                <a:solidFill>
                  <a:schemeClr val="tx1"/>
                </a:solidFill>
              </a:rPr>
              <a:t>- </a:t>
            </a:r>
            <a:r>
              <a:rPr lang="pt-PT" b="1" dirty="0">
                <a:solidFill>
                  <a:schemeClr val="tx1"/>
                </a:solidFill>
              </a:rPr>
              <a:t>Não aceitar pedidos de amizade de </a:t>
            </a:r>
            <a:r>
              <a:rPr lang="pt-PT" b="1" dirty="0" smtClean="0">
                <a:solidFill>
                  <a:schemeClr val="tx1"/>
                </a:solidFill>
              </a:rPr>
              <a:t>estranhos;</a:t>
            </a:r>
            <a:endParaRPr lang="pt-PT" b="1" dirty="0">
              <a:solidFill>
                <a:schemeClr val="tx1"/>
              </a:solidFill>
            </a:endParaRPr>
          </a:p>
          <a:p>
            <a:r>
              <a:rPr lang="pt-PT" b="1" smtClean="0">
                <a:solidFill>
                  <a:schemeClr val="tx1"/>
                </a:solidFill>
              </a:rPr>
              <a:t>- </a:t>
            </a:r>
            <a:r>
              <a:rPr lang="pt-PT" b="1" dirty="0">
                <a:solidFill>
                  <a:schemeClr val="tx1"/>
                </a:solidFill>
              </a:rPr>
              <a:t>Proteger os álbuns de </a:t>
            </a:r>
            <a:r>
              <a:rPr lang="pt-PT" b="1" dirty="0" smtClean="0">
                <a:solidFill>
                  <a:schemeClr val="tx1"/>
                </a:solidFill>
              </a:rPr>
              <a:t>fotos;</a:t>
            </a:r>
            <a:endParaRPr lang="pt-PT" b="1" dirty="0">
              <a:solidFill>
                <a:schemeClr val="tx1"/>
              </a:solidFill>
            </a:endParaRPr>
          </a:p>
          <a:p>
            <a:r>
              <a:rPr lang="pt-PT" b="1" smtClean="0">
                <a:solidFill>
                  <a:schemeClr val="tx1"/>
                </a:solidFill>
              </a:rPr>
              <a:t>- </a:t>
            </a:r>
            <a:r>
              <a:rPr lang="pt-PT" b="1" dirty="0">
                <a:solidFill>
                  <a:schemeClr val="tx1"/>
                </a:solidFill>
              </a:rPr>
              <a:t>Evitar o </a:t>
            </a:r>
            <a:r>
              <a:rPr lang="pt-PT" b="1" i="1" dirty="0" err="1">
                <a:solidFill>
                  <a:schemeClr val="tx1"/>
                </a:solidFill>
              </a:rPr>
              <a:t>tagging</a:t>
            </a:r>
            <a:r>
              <a:rPr lang="pt-PT" b="1" dirty="0">
                <a:solidFill>
                  <a:schemeClr val="tx1"/>
                </a:solidFill>
              </a:rPr>
              <a:t> de </a:t>
            </a:r>
            <a:r>
              <a:rPr lang="pt-PT" b="1" dirty="0" smtClean="0">
                <a:solidFill>
                  <a:schemeClr val="tx1"/>
                </a:solidFill>
              </a:rPr>
              <a:t>fotos;</a:t>
            </a:r>
            <a:endParaRPr lang="pt-PT" b="1" dirty="0">
              <a:solidFill>
                <a:schemeClr val="tx1"/>
              </a:solidFill>
            </a:endParaRPr>
          </a:p>
          <a:p>
            <a:r>
              <a:rPr lang="pt-PT" b="1" smtClean="0">
                <a:solidFill>
                  <a:schemeClr val="tx1"/>
                </a:solidFill>
              </a:rPr>
              <a:t>- </a:t>
            </a:r>
            <a:r>
              <a:rPr lang="pt-PT" b="1" dirty="0">
                <a:solidFill>
                  <a:schemeClr val="tx1"/>
                </a:solidFill>
              </a:rPr>
              <a:t>Não dar a conhecer o número de telefone e o local de </a:t>
            </a:r>
            <a:r>
              <a:rPr lang="pt-PT" b="1" dirty="0" smtClean="0">
                <a:solidFill>
                  <a:schemeClr val="tx1"/>
                </a:solidFill>
              </a:rPr>
              <a:t>residência;</a:t>
            </a:r>
            <a:endParaRPr lang="pt-PT" b="1" dirty="0">
              <a:solidFill>
                <a:schemeClr val="tx1"/>
              </a:solidFill>
            </a:endParaRPr>
          </a:p>
          <a:p>
            <a:r>
              <a:rPr lang="pt-PT" b="1" smtClean="0">
                <a:solidFill>
                  <a:schemeClr val="tx1"/>
                </a:solidFill>
              </a:rPr>
              <a:t>- </a:t>
            </a:r>
            <a:r>
              <a:rPr lang="pt-PT" b="1" dirty="0">
                <a:solidFill>
                  <a:schemeClr val="tx1"/>
                </a:solidFill>
              </a:rPr>
              <a:t>Não instalar aplicações desconhecidas.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Cuidados a Ter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1" y="2276872"/>
            <a:ext cx="8658860" cy="38492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1"/>
                </a:solidFill>
              </a:rPr>
              <a:t>Por mais que seja possível conversar pela internet através de áudio e vídeo, usando uma </a:t>
            </a:r>
            <a:r>
              <a:rPr lang="pt-PT" b="1" dirty="0">
                <a:solidFill>
                  <a:schemeClr val="tx1"/>
                </a:solidFill>
              </a:rPr>
              <a:t>webcam</a:t>
            </a:r>
            <a:r>
              <a:rPr lang="pt-PT" dirty="0">
                <a:solidFill>
                  <a:schemeClr val="tx1"/>
                </a:solidFill>
              </a:rPr>
              <a:t>, </a:t>
            </a:r>
            <a:r>
              <a:rPr lang="pt-PT" dirty="0" smtClean="0">
                <a:solidFill>
                  <a:schemeClr val="tx1"/>
                </a:solidFill>
              </a:rPr>
              <a:t>não </a:t>
            </a:r>
            <a:r>
              <a:rPr lang="pt-PT" dirty="0">
                <a:solidFill>
                  <a:schemeClr val="tx1"/>
                </a:solidFill>
              </a:rPr>
              <a:t>tem como saber se a pessoa que está do outro lado da tela é realmente quem diz ser e se está apenas em busca de um amigo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pt-PT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1"/>
                </a:solidFill>
              </a:rPr>
              <a:t>Hoje em dia são muito comuns crimes como sequestros, roubos de dados pessoais e dinheiro, com informações obtidas via web, até mesmo por meio de simples conversas, sem maiores intenções. Por esses motivos, é importante ficar atento e ter muitos </a:t>
            </a:r>
            <a:r>
              <a:rPr lang="pt-PT" b="1" dirty="0">
                <a:solidFill>
                  <a:schemeClr val="tx1"/>
                </a:solidFill>
              </a:rPr>
              <a:t>cuidados ao fazer amizade pela internet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Conclusão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</a:t>
            </a:r>
            <a:r>
              <a:rPr lang="pt-PT" sz="1100" dirty="0" smtClean="0"/>
              <a:t>Nº17 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</a:t>
            </a:r>
            <a:r>
              <a:rPr lang="pt-PT" sz="1100" dirty="0" smtClean="0"/>
              <a:t>Nº17 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07504" y="2780928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sz="3200" dirty="0" smtClean="0"/>
              <a:t>A</a:t>
            </a:r>
            <a:r>
              <a:rPr lang="pt-PT" sz="3200" dirty="0"/>
              <a:t> </a:t>
            </a:r>
            <a:r>
              <a:rPr lang="pt-PT" sz="3200" b="1" dirty="0"/>
              <a:t>incidência de crimes virtuais</a:t>
            </a:r>
            <a:r>
              <a:rPr lang="pt-PT" sz="3200" dirty="0"/>
              <a:t>, conhecidos como </a:t>
            </a:r>
            <a:r>
              <a:rPr lang="pt-PT" sz="3200" dirty="0" err="1"/>
              <a:t>cybercrimes</a:t>
            </a:r>
            <a:r>
              <a:rPr lang="pt-PT" sz="3200" dirty="0"/>
              <a:t>, está </a:t>
            </a:r>
            <a:r>
              <a:rPr lang="pt-PT" sz="3200" dirty="0" smtClean="0"/>
              <a:t>a aumentar </a:t>
            </a:r>
            <a:r>
              <a:rPr lang="pt-PT" sz="3200" dirty="0"/>
              <a:t>e </a:t>
            </a:r>
            <a:r>
              <a:rPr lang="pt-PT" sz="3200" dirty="0" smtClean="0"/>
              <a:t>as autoridades já </a:t>
            </a:r>
            <a:r>
              <a:rPr lang="pt-PT" sz="3200" dirty="0"/>
              <a:t>tomou medidas como a criação de grupos especializados em identificar e combater esse tipo de delito. </a:t>
            </a:r>
            <a:endParaRPr lang="pt-PT" sz="3200" dirty="0" smtClean="0"/>
          </a:p>
        </p:txBody>
      </p:sp>
      <p:pic>
        <p:nvPicPr>
          <p:cNvPr id="1026" name="Picture 2" descr="http://cdn1.mundodastribos.com/530759-N%C3%A3o-%C3%A9-dif%C3%ADcil-encontrar-pessoas-m%C3%A1-intensionadas-na-internet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69" y="3573016"/>
            <a:ext cx="2548131" cy="16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14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795772" y="231377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pt-PT" sz="2800" dirty="0"/>
              <a:t>Entre os problemas mais comuns estão a pedofilia e aliciamento de </a:t>
            </a:r>
            <a:r>
              <a:rPr lang="pt-PT" sz="2800" dirty="0" smtClean="0"/>
              <a:t>menores.</a:t>
            </a:r>
          </a:p>
          <a:p>
            <a:pPr algn="just" fontAlgn="base"/>
            <a:endParaRPr lang="pt-PT" sz="2800" dirty="0"/>
          </a:p>
          <a:p>
            <a:pPr algn="just" fontAlgn="base"/>
            <a:r>
              <a:rPr lang="pt-PT" sz="2800" dirty="0" smtClean="0"/>
              <a:t>É </a:t>
            </a:r>
            <a:r>
              <a:rPr lang="pt-PT" sz="2800" dirty="0"/>
              <a:t>importante tomar muito cuidado, pois uma das táticas mais abordadas entre os praticantes desse tipo de crime está na amizade virtual.</a:t>
            </a:r>
          </a:p>
        </p:txBody>
      </p:sp>
    </p:spTree>
    <p:extLst>
      <p:ext uri="{BB962C8B-B14F-4D97-AF65-F5344CB8AC3E}">
        <p14:creationId xmlns:p14="http://schemas.microsoft.com/office/powerpoint/2010/main" val="25798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THE END GIF BOnit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11330"/>
            <a:ext cx="5128330" cy="38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213308"/>
            <a:ext cx="5158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>
                <a:solidFill>
                  <a:schemeClr val="accent1">
                    <a:lumMod val="75000"/>
                  </a:schemeClr>
                </a:solidFill>
              </a:rPr>
              <a:t>Obrigada pela vossa atenção</a:t>
            </a:r>
            <a:endParaRPr lang="pt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2904197"/>
            <a:ext cx="7408333" cy="3777869"/>
          </a:xfrm>
        </p:spPr>
        <p:txBody>
          <a:bodyPr>
            <a:normAutofit/>
          </a:bodyPr>
          <a:lstStyle/>
          <a:p>
            <a:pPr algn="just"/>
            <a:r>
              <a:rPr lang="pt-PT" b="1" dirty="0">
                <a:solidFill>
                  <a:schemeClr val="tx1"/>
                </a:solidFill>
              </a:rPr>
              <a:t>Milhões de </a:t>
            </a:r>
            <a:r>
              <a:rPr lang="pt-PT" b="1" dirty="0" smtClean="0">
                <a:solidFill>
                  <a:schemeClr val="tx1"/>
                </a:solidFill>
              </a:rPr>
              <a:t>jovens em todo o mundo, de diferentes culturas </a:t>
            </a:r>
            <a:r>
              <a:rPr lang="pt-PT" b="1" dirty="0">
                <a:solidFill>
                  <a:schemeClr val="tx1"/>
                </a:solidFill>
              </a:rPr>
              <a:t>e estilos de vida, usam diariamente a Internet. Contudo, este mundo </a:t>
            </a:r>
            <a:r>
              <a:rPr lang="pt-PT" b="1" dirty="0" smtClean="0">
                <a:solidFill>
                  <a:schemeClr val="tx1"/>
                </a:solidFill>
              </a:rPr>
              <a:t>tão fascinante, </a:t>
            </a:r>
            <a:r>
              <a:rPr lang="pt-PT" b="1" dirty="0">
                <a:solidFill>
                  <a:schemeClr val="tx1"/>
                </a:solidFill>
              </a:rPr>
              <a:t>também oferece </a:t>
            </a:r>
            <a:r>
              <a:rPr lang="pt-PT" b="1" dirty="0" smtClean="0">
                <a:solidFill>
                  <a:schemeClr val="tx1"/>
                </a:solidFill>
              </a:rPr>
              <a:t>muitos riscos </a:t>
            </a:r>
            <a:r>
              <a:rPr lang="pt-PT" b="1" dirty="0">
                <a:solidFill>
                  <a:schemeClr val="tx1"/>
                </a:solidFill>
              </a:rPr>
              <a:t>que ameaçam a nossa segurança </a:t>
            </a:r>
            <a:r>
              <a:rPr lang="pt-PT" b="1">
                <a:solidFill>
                  <a:schemeClr val="tx1"/>
                </a:solidFill>
              </a:rPr>
              <a:t>e </a:t>
            </a:r>
            <a:r>
              <a:rPr lang="pt-PT" b="1" smtClean="0">
                <a:solidFill>
                  <a:schemeClr val="tx1"/>
                </a:solidFill>
              </a:rPr>
              <a:t>bem-estar</a:t>
            </a:r>
            <a:r>
              <a:rPr lang="pt-PT" b="1" dirty="0">
                <a:solidFill>
                  <a:schemeClr val="tx1"/>
                </a:solidFill>
              </a:rPr>
              <a:t>. </a:t>
            </a:r>
            <a:endParaRPr lang="pt-PT" b="1" dirty="0" smtClean="0">
              <a:solidFill>
                <a:schemeClr val="tx1"/>
              </a:solidFill>
            </a:endParaRPr>
          </a:p>
          <a:p>
            <a:pPr algn="just"/>
            <a:endParaRPr lang="pt-PT" b="1" dirty="0">
              <a:solidFill>
                <a:schemeClr val="tx1"/>
              </a:solidFill>
            </a:endParaRPr>
          </a:p>
          <a:p>
            <a:pPr algn="just"/>
            <a:r>
              <a:rPr lang="pt-PT" b="1" dirty="0" smtClean="0">
                <a:solidFill>
                  <a:schemeClr val="tx1"/>
                </a:solidFill>
              </a:rPr>
              <a:t>Com este trabalho pretendemos apresentar </a:t>
            </a:r>
            <a:r>
              <a:rPr lang="pt-PT" b="1" dirty="0">
                <a:solidFill>
                  <a:schemeClr val="tx1"/>
                </a:solidFill>
              </a:rPr>
              <a:t>estes </a:t>
            </a:r>
            <a:r>
              <a:rPr lang="pt-PT" b="1" dirty="0" smtClean="0">
                <a:solidFill>
                  <a:schemeClr val="tx1"/>
                </a:solidFill>
              </a:rPr>
              <a:t>riscos e descobrir formas de nos ajudar </a:t>
            </a:r>
            <a:r>
              <a:rPr lang="pt-PT" b="1" dirty="0">
                <a:solidFill>
                  <a:schemeClr val="tx1"/>
                </a:solidFill>
              </a:rPr>
              <a:t>a </a:t>
            </a:r>
            <a:r>
              <a:rPr lang="pt-PT" b="1" dirty="0" smtClean="0">
                <a:solidFill>
                  <a:schemeClr val="tx1"/>
                </a:solidFill>
              </a:rPr>
              <a:t>proteger.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7" name="Picture 6" descr="Resultado de imagem para seguranca nas redes  so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64" y="1743114"/>
            <a:ext cx="1152128" cy="9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3334" y="2891977"/>
            <a:ext cx="7408333" cy="3777869"/>
          </a:xfrm>
        </p:spPr>
        <p:txBody>
          <a:bodyPr>
            <a:normAutofit/>
          </a:bodyPr>
          <a:lstStyle/>
          <a:p>
            <a:pPr algn="just"/>
            <a:r>
              <a:rPr lang="pt-PT" b="1" dirty="0">
                <a:solidFill>
                  <a:schemeClr val="tx1"/>
                </a:solidFill>
              </a:rPr>
              <a:t>O termo amizade passou a ter uma nova definição. A amizade virtual é </a:t>
            </a:r>
            <a:r>
              <a:rPr lang="pt-PT" b="1" dirty="0" smtClean="0">
                <a:solidFill>
                  <a:schemeClr val="tx1"/>
                </a:solidFill>
              </a:rPr>
              <a:t>superficial e o convívio é invisível</a:t>
            </a:r>
            <a:r>
              <a:rPr lang="pt-PT" b="1" dirty="0">
                <a:solidFill>
                  <a:schemeClr val="tx1"/>
                </a:solidFill>
              </a:rPr>
              <a:t>. Deixamos de sentir o cheiro, de tocar, de ver, de abraçar e testar a sinceridade e honestidade dos comportamentos</a:t>
            </a:r>
            <a:r>
              <a:rPr lang="pt-PT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b="1" dirty="0" smtClean="0">
              <a:solidFill>
                <a:schemeClr val="tx1"/>
              </a:solidFill>
            </a:endParaRPr>
          </a:p>
          <a:p>
            <a:pPr algn="just"/>
            <a:r>
              <a:rPr lang="pt-PT" b="1" dirty="0">
                <a:solidFill>
                  <a:schemeClr val="tx1"/>
                </a:solidFill>
              </a:rPr>
              <a:t>No Facebook, por exemplo, aceitamos a amizade de estranhos, de pessoas que nunca vimos e de quem não podemos verificar a identidade.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Amizade virtual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7" name="Picture 6" descr="Resultado de imagem para seguranca nas redes  so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64" y="1743114"/>
            <a:ext cx="1152128" cy="9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664" y="404664"/>
            <a:ext cx="8229600" cy="1252728"/>
          </a:xfrm>
        </p:spPr>
        <p:txBody>
          <a:bodyPr/>
          <a:lstStyle/>
          <a:p>
            <a:r>
              <a:rPr lang="pt-PT" dirty="0" smtClean="0"/>
              <a:t>Grandes Perigos para os Jovens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uidados a ter com as redes soci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3" y="1650866"/>
            <a:ext cx="6425916" cy="48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664" y="404664"/>
            <a:ext cx="8229600" cy="1252728"/>
          </a:xfrm>
        </p:spPr>
        <p:txBody>
          <a:bodyPr/>
          <a:lstStyle/>
          <a:p>
            <a:r>
              <a:rPr lang="pt-PT" dirty="0" smtClean="0"/>
              <a:t>Grandes Perigos para os Jovens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202054" y="2636912"/>
            <a:ext cx="7408333" cy="34506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t-PT" b="1" dirty="0" smtClean="0">
                <a:solidFill>
                  <a:schemeClr val="tx1"/>
                </a:solidFill>
              </a:rPr>
              <a:t>Ser vítima de um predador sexual.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t-PT" b="1" dirty="0" smtClean="0">
                <a:solidFill>
                  <a:schemeClr val="tx1"/>
                </a:solidFill>
              </a:rPr>
              <a:t>Assédio por parte de outros jovens.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t-PT" b="1" dirty="0" smtClean="0">
                <a:solidFill>
                  <a:schemeClr val="tx1"/>
                </a:solidFill>
              </a:rPr>
              <a:t>Roubo de identidade.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t-PT" b="1" dirty="0" smtClean="0">
                <a:solidFill>
                  <a:schemeClr val="tx1"/>
                </a:solidFill>
              </a:rPr>
              <a:t>Passar demasiado tempo nas redes.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94" y="2996952"/>
            <a:ext cx="37405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</a:t>
            </a:r>
            <a:r>
              <a:rPr lang="pt-PT" dirty="0" smtClean="0">
                <a:hlinkClick r:id="rId2"/>
              </a:rPr>
              <a:t>www.youtube.com/watch?v=2FnqfnqsVQA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Video</a:t>
            </a:r>
            <a:r>
              <a:rPr lang="pt-PT" dirty="0" smtClean="0"/>
              <a:t> de perigo na internet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dirty="0" smtClean="0">
                <a:solidFill>
                  <a:schemeClr val="tx1"/>
                </a:solidFill>
              </a:rPr>
              <a:t>Faço muitos amigos  através  da internet, mas, </a:t>
            </a:r>
            <a:r>
              <a:rPr lang="pt-PT" sz="2800" dirty="0">
                <a:solidFill>
                  <a:schemeClr val="tx1"/>
                </a:solidFill>
              </a:rPr>
              <a:t>à</a:t>
            </a:r>
            <a:r>
              <a:rPr lang="pt-PT" sz="2800" dirty="0" smtClean="0">
                <a:solidFill>
                  <a:schemeClr val="tx1"/>
                </a:solidFill>
              </a:rPr>
              <a:t>s vezes, há  situações  que não sei resolver bem. E tu também tens dúvidas, não é?</a:t>
            </a:r>
          </a:p>
          <a:p>
            <a:endParaRPr lang="pt-PT" sz="2800" dirty="0">
              <a:solidFill>
                <a:schemeClr val="tx1"/>
              </a:solidFill>
            </a:endParaRPr>
          </a:p>
          <a:p>
            <a:r>
              <a:rPr lang="pt-PT" sz="2800" dirty="0" smtClean="0">
                <a:solidFill>
                  <a:schemeClr val="tx1"/>
                </a:solidFill>
              </a:rPr>
              <a:t>Então </a:t>
            </a:r>
            <a:r>
              <a:rPr lang="pt-PT" sz="2800" smtClean="0">
                <a:solidFill>
                  <a:schemeClr val="tx1"/>
                </a:solidFill>
              </a:rPr>
              <a:t>vamos </a:t>
            </a:r>
            <a:r>
              <a:rPr lang="pt-PT" sz="2800" smtClean="0">
                <a:solidFill>
                  <a:schemeClr val="tx1"/>
                </a:solidFill>
              </a:rPr>
              <a:t>esclarece-las</a:t>
            </a:r>
            <a:r>
              <a:rPr lang="pt-PT" sz="2800" dirty="0" smtClean="0">
                <a:solidFill>
                  <a:schemeClr val="tx1"/>
                </a:solidFill>
              </a:rPr>
              <a:t>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Amizades na Internet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</a:t>
            </a:r>
            <a:r>
              <a:rPr lang="pt-PT" sz="1100" dirty="0" smtClean="0"/>
              <a:t>Nº17 –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magens de amizade pela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81" y="4293096"/>
            <a:ext cx="2143125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07504" y="1340767"/>
            <a:ext cx="8802876" cy="54721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3600" b="1" dirty="0"/>
              <a:t>O que </a:t>
            </a:r>
            <a:r>
              <a:rPr lang="pt-PT" sz="3600" b="1" dirty="0" smtClean="0"/>
              <a:t>precisas de </a:t>
            </a:r>
            <a:r>
              <a:rPr lang="pt-PT" sz="3600" b="1" dirty="0"/>
              <a:t>saber. </a:t>
            </a:r>
            <a:endParaRPr lang="pt-PT" sz="3600" b="1" dirty="0" smtClean="0"/>
          </a:p>
          <a:p>
            <a:pPr algn="just"/>
            <a:endParaRPr lang="pt-PT" b="1" dirty="0"/>
          </a:p>
          <a:p>
            <a:pPr algn="just"/>
            <a:r>
              <a:rPr lang="pt-PT" b="1" dirty="0" smtClean="0">
                <a:solidFill>
                  <a:schemeClr val="tx1"/>
                </a:solidFill>
              </a:rPr>
              <a:t>Se </a:t>
            </a:r>
            <a:r>
              <a:rPr lang="pt-PT" b="1" dirty="0">
                <a:solidFill>
                  <a:schemeClr val="tx1"/>
                </a:solidFill>
              </a:rPr>
              <a:t>não </a:t>
            </a:r>
            <a:r>
              <a:rPr lang="pt-PT" b="1" dirty="0" smtClean="0">
                <a:solidFill>
                  <a:schemeClr val="tx1"/>
                </a:solidFill>
              </a:rPr>
              <a:t>tiveres </a:t>
            </a:r>
            <a:r>
              <a:rPr lang="pt-PT" b="1" dirty="0">
                <a:solidFill>
                  <a:schemeClr val="tx1"/>
                </a:solidFill>
              </a:rPr>
              <a:t>cuidado, </a:t>
            </a:r>
            <a:r>
              <a:rPr lang="pt-PT" b="1" dirty="0" smtClean="0">
                <a:solidFill>
                  <a:schemeClr val="tx1"/>
                </a:solidFill>
              </a:rPr>
              <a:t>podes revelar </a:t>
            </a:r>
            <a:r>
              <a:rPr lang="pt-PT" b="1" dirty="0">
                <a:solidFill>
                  <a:schemeClr val="tx1"/>
                </a:solidFill>
              </a:rPr>
              <a:t>detalhes demais </a:t>
            </a:r>
            <a:r>
              <a:rPr lang="pt-PT" b="1" dirty="0" smtClean="0">
                <a:solidFill>
                  <a:schemeClr val="tx1"/>
                </a:solidFill>
              </a:rPr>
              <a:t>através do teu perfil</a:t>
            </a:r>
            <a:r>
              <a:rPr lang="pt-PT" b="1" dirty="0">
                <a:solidFill>
                  <a:schemeClr val="tx1"/>
                </a:solidFill>
              </a:rPr>
              <a:t>, </a:t>
            </a:r>
            <a:r>
              <a:rPr lang="pt-PT" b="1" dirty="0" smtClean="0">
                <a:solidFill>
                  <a:schemeClr val="tx1"/>
                </a:solidFill>
              </a:rPr>
              <a:t>foto;</a:t>
            </a:r>
          </a:p>
          <a:p>
            <a:pPr algn="just"/>
            <a:endParaRPr lang="pt-PT" b="1" dirty="0">
              <a:solidFill>
                <a:schemeClr val="tx1"/>
              </a:solidFill>
            </a:endParaRPr>
          </a:p>
          <a:p>
            <a:pPr algn="just"/>
            <a:r>
              <a:rPr lang="pt-PT" b="1" dirty="0" smtClean="0">
                <a:solidFill>
                  <a:schemeClr val="tx1"/>
                </a:solidFill>
              </a:rPr>
              <a:t>Esses </a:t>
            </a:r>
            <a:r>
              <a:rPr lang="pt-PT" b="1" dirty="0">
                <a:solidFill>
                  <a:schemeClr val="tx1"/>
                </a:solidFill>
              </a:rPr>
              <a:t>detalhes podem revelar, por exemplo, onde </a:t>
            </a:r>
            <a:r>
              <a:rPr lang="pt-PT" b="1" dirty="0" smtClean="0">
                <a:solidFill>
                  <a:schemeClr val="tx1"/>
                </a:solidFill>
              </a:rPr>
              <a:t>tu moras, </a:t>
            </a:r>
            <a:r>
              <a:rPr lang="pt-PT" b="1" dirty="0">
                <a:solidFill>
                  <a:schemeClr val="tx1"/>
                </a:solidFill>
              </a:rPr>
              <a:t>quando </a:t>
            </a:r>
            <a:r>
              <a:rPr lang="pt-PT" b="1" dirty="0" smtClean="0">
                <a:solidFill>
                  <a:schemeClr val="tx1"/>
                </a:solidFill>
              </a:rPr>
              <a:t>estás </a:t>
            </a:r>
            <a:r>
              <a:rPr lang="pt-PT" b="1" dirty="0">
                <a:solidFill>
                  <a:schemeClr val="tx1"/>
                </a:solidFill>
              </a:rPr>
              <a:t>(ou não) em casa, </a:t>
            </a:r>
            <a:r>
              <a:rPr lang="pt-PT" b="1" dirty="0" smtClean="0">
                <a:solidFill>
                  <a:schemeClr val="tx1"/>
                </a:solidFill>
              </a:rPr>
              <a:t>onde estudas</a:t>
            </a:r>
            <a:r>
              <a:rPr lang="pt-PT" b="1" dirty="0">
                <a:solidFill>
                  <a:schemeClr val="tx1"/>
                </a:solidFill>
              </a:rPr>
              <a:t>;</a:t>
            </a:r>
            <a:endParaRPr lang="pt-PT" b="1" dirty="0" smtClean="0">
              <a:solidFill>
                <a:schemeClr val="tx1"/>
              </a:solidFill>
            </a:endParaRPr>
          </a:p>
          <a:p>
            <a:pPr algn="just"/>
            <a:endParaRPr lang="pt-PT" b="1" dirty="0">
              <a:solidFill>
                <a:schemeClr val="tx1"/>
              </a:solidFill>
            </a:endParaRPr>
          </a:p>
          <a:p>
            <a:pPr algn="just"/>
            <a:r>
              <a:rPr lang="pt-PT" b="1" dirty="0">
                <a:solidFill>
                  <a:schemeClr val="tx1"/>
                </a:solidFill>
              </a:rPr>
              <a:t>Outros detalhes como </a:t>
            </a:r>
            <a:r>
              <a:rPr lang="pt-PT" b="1" dirty="0" smtClean="0">
                <a:solidFill>
                  <a:schemeClr val="tx1"/>
                </a:solidFill>
              </a:rPr>
              <a:t>o teu</a:t>
            </a:r>
            <a:r>
              <a:rPr lang="pt-PT" b="1">
                <a:solidFill>
                  <a:schemeClr val="tx1"/>
                </a:solidFill>
              </a:rPr>
              <a:t> </a:t>
            </a:r>
            <a:r>
              <a:rPr lang="pt-PT" b="1" i="1" smtClean="0">
                <a:solidFill>
                  <a:schemeClr val="tx1"/>
                </a:solidFill>
              </a:rPr>
              <a:t>e-mail</a:t>
            </a:r>
            <a:r>
              <a:rPr lang="pt-PT" b="1" i="1" dirty="0">
                <a:solidFill>
                  <a:schemeClr val="tx1"/>
                </a:solidFill>
              </a:rPr>
              <a:t>, </a:t>
            </a:r>
            <a:r>
              <a:rPr lang="pt-PT" b="1" dirty="0" smtClean="0">
                <a:solidFill>
                  <a:schemeClr val="tx1"/>
                </a:solidFill>
              </a:rPr>
              <a:t>morada, data </a:t>
            </a:r>
            <a:r>
              <a:rPr lang="pt-PT" b="1" dirty="0">
                <a:solidFill>
                  <a:schemeClr val="tx1"/>
                </a:solidFill>
              </a:rPr>
              <a:t>de nascimento e número de telefone </a:t>
            </a:r>
            <a:r>
              <a:rPr lang="pt-PT" b="1">
                <a:solidFill>
                  <a:schemeClr val="tx1"/>
                </a:solidFill>
              </a:rPr>
              <a:t>podem </a:t>
            </a:r>
            <a:r>
              <a:rPr lang="pt-PT" b="1" smtClean="0">
                <a:solidFill>
                  <a:schemeClr val="tx1"/>
                </a:solidFill>
              </a:rPr>
              <a:t>deixar-te </a:t>
            </a:r>
            <a:r>
              <a:rPr lang="pt-PT" b="1" dirty="0" smtClean="0">
                <a:solidFill>
                  <a:schemeClr val="tx1"/>
                </a:solidFill>
              </a:rPr>
              <a:t>exposto </a:t>
            </a:r>
            <a:r>
              <a:rPr lang="pt-PT" b="1" dirty="0">
                <a:solidFill>
                  <a:schemeClr val="tx1"/>
                </a:solidFill>
              </a:rPr>
              <a:t>a assédio, </a:t>
            </a:r>
            <a:r>
              <a:rPr lang="pt-PT" b="1" i="1" dirty="0" err="1">
                <a:solidFill>
                  <a:schemeClr val="tx1"/>
                </a:solidFill>
              </a:rPr>
              <a:t>bullying</a:t>
            </a:r>
            <a:r>
              <a:rPr lang="pt-PT" b="1" i="1" dirty="0">
                <a:solidFill>
                  <a:schemeClr val="tx1"/>
                </a:solidFill>
              </a:rPr>
              <a:t> </a:t>
            </a:r>
            <a:r>
              <a:rPr lang="pt-PT" b="1" dirty="0">
                <a:solidFill>
                  <a:schemeClr val="tx1"/>
                </a:solidFill>
              </a:rPr>
              <a:t>e roubo de </a:t>
            </a:r>
            <a:r>
              <a:rPr lang="pt-PT" b="1" dirty="0" smtClean="0">
                <a:solidFill>
                  <a:schemeClr val="tx1"/>
                </a:solidFill>
              </a:rPr>
              <a:t>identidade</a:t>
            </a:r>
            <a:r>
              <a:rPr lang="pt-PT" b="1" dirty="0">
                <a:solidFill>
                  <a:schemeClr val="tx1"/>
                </a:solidFill>
              </a:rPr>
              <a:t>;</a:t>
            </a:r>
            <a:endParaRPr lang="pt-PT" b="1" dirty="0" smtClean="0">
              <a:solidFill>
                <a:schemeClr val="tx1"/>
              </a:solidFill>
            </a:endParaRPr>
          </a:p>
          <a:p>
            <a:pPr algn="just"/>
            <a:endParaRPr lang="pt-PT" b="1" dirty="0">
              <a:solidFill>
                <a:schemeClr val="tx1"/>
              </a:solidFill>
            </a:endParaRPr>
          </a:p>
          <a:p>
            <a:pPr algn="just"/>
            <a:r>
              <a:rPr lang="pt-PT" b="1" dirty="0" smtClean="0">
                <a:solidFill>
                  <a:schemeClr val="tx1"/>
                </a:solidFill>
              </a:rPr>
              <a:t>As </a:t>
            </a:r>
            <a:r>
              <a:rPr lang="pt-PT" b="1" dirty="0">
                <a:solidFill>
                  <a:schemeClr val="tx1"/>
                </a:solidFill>
              </a:rPr>
              <a:t>pessoas </a:t>
            </a:r>
            <a:r>
              <a:rPr lang="pt-PT" b="1">
                <a:solidFill>
                  <a:schemeClr val="tx1"/>
                </a:solidFill>
              </a:rPr>
              <a:t>costumam </a:t>
            </a:r>
            <a:r>
              <a:rPr lang="pt-PT" b="1" smtClean="0">
                <a:solidFill>
                  <a:schemeClr val="tx1"/>
                </a:solidFill>
              </a:rPr>
              <a:t>esquecer-se </a:t>
            </a:r>
            <a:r>
              <a:rPr lang="pt-PT" b="1" dirty="0">
                <a:solidFill>
                  <a:schemeClr val="tx1"/>
                </a:solidFill>
              </a:rPr>
              <a:t>que qualquer informação colocada na internet é de domínio público. Mesmo que tenham selecionado a opção “Somente Amigos” </a:t>
            </a:r>
            <a:r>
              <a:rPr lang="pt-PT" b="1" dirty="0" smtClean="0">
                <a:solidFill>
                  <a:schemeClr val="tx1"/>
                </a:solidFill>
              </a:rPr>
              <a:t>pois não </a:t>
            </a:r>
            <a:r>
              <a:rPr lang="pt-PT" b="1" dirty="0">
                <a:solidFill>
                  <a:schemeClr val="tx1"/>
                </a:solidFill>
              </a:rPr>
              <a:t>têm controle sobre o que esses amigos vão fazer com as </a:t>
            </a:r>
            <a:r>
              <a:rPr lang="pt-PT" b="1" dirty="0" smtClean="0">
                <a:solidFill>
                  <a:schemeClr val="tx1"/>
                </a:solidFill>
              </a:rPr>
              <a:t>informações…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Cuidados a ter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</a:t>
            </a:r>
            <a:r>
              <a:rPr lang="pt-PT" sz="1100" dirty="0" smtClean="0"/>
              <a:t>Nº17 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940169" y="2060848"/>
            <a:ext cx="7408333" cy="424847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1-Cumpre </a:t>
            </a:r>
            <a:r>
              <a:rPr lang="pt-PT" dirty="0" smtClean="0">
                <a:solidFill>
                  <a:schemeClr val="tx1"/>
                </a:solidFill>
              </a:rPr>
              <a:t>sempre as normas da «Netiqueta e trata os outros com respeito.</a:t>
            </a:r>
          </a:p>
          <a:p>
            <a:pPr algn="just"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2-Não </a:t>
            </a:r>
            <a:r>
              <a:rPr lang="pt-PT" dirty="0" smtClean="0">
                <a:solidFill>
                  <a:schemeClr val="tx1"/>
                </a:solidFill>
              </a:rPr>
              <a:t>reveldes informações pessoais que permitam saber quem és, onde moras ou a escola que frequentas.</a:t>
            </a:r>
          </a:p>
          <a:p>
            <a:pPr algn="just"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3-Nunca </a:t>
            </a:r>
            <a:r>
              <a:rPr lang="pt-PT" dirty="0" smtClean="0">
                <a:solidFill>
                  <a:schemeClr val="tx1"/>
                </a:solidFill>
              </a:rPr>
              <a:t>publiques fotografias tuas, dos teus amigos ou dos teus familiares, em locais públicos da internet.</a:t>
            </a:r>
          </a:p>
          <a:p>
            <a:pPr algn="just"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4-Se </a:t>
            </a:r>
            <a:r>
              <a:rPr lang="pt-PT" dirty="0" smtClean="0">
                <a:solidFill>
                  <a:schemeClr val="tx1"/>
                </a:solidFill>
              </a:rPr>
              <a:t>alguém te ameaçar ou insultar, repetidamente, avisa os teus pais.</a:t>
            </a:r>
          </a:p>
          <a:p>
            <a:pPr lvl="0" algn="just">
              <a:spcAft>
                <a:spcPts val="1200"/>
              </a:spcAft>
            </a:pPr>
            <a:r>
              <a:rPr lang="pt-PT" smtClean="0">
                <a:solidFill>
                  <a:schemeClr val="tx1"/>
                </a:solidFill>
              </a:rPr>
              <a:t>5- </a:t>
            </a:r>
            <a:r>
              <a:rPr lang="pt-PT" dirty="0">
                <a:solidFill>
                  <a:schemeClr val="tx1"/>
                </a:solidFill>
              </a:rPr>
              <a:t>Nunca te encontres pessoalmente com alguém que só conheces através da internet</a:t>
            </a:r>
          </a:p>
          <a:p>
            <a:pPr algn="just">
              <a:spcAft>
                <a:spcPts val="1200"/>
              </a:spcAft>
            </a:pPr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/>
              <a:t>Regras que devemos cumprir</a:t>
            </a:r>
            <a:endParaRPr lang="pt-PT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81988" y="6551261"/>
            <a:ext cx="35283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Mariana Oliveira 9ºB Nº17 </a:t>
            </a:r>
            <a:r>
              <a:rPr lang="pt-PT" sz="1100" dirty="0" smtClean="0"/>
              <a:t>–</a:t>
            </a:r>
            <a:endParaRPr lang="pt-PT" sz="1100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09" y="13467"/>
            <a:ext cx="15723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nergi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340</TotalTime>
  <Words>539</Words>
  <Application>Microsoft Office PowerPoint</Application>
  <PresentationFormat>Apresentação no Ecrã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Candara</vt:lpstr>
      <vt:lpstr>Symbol</vt:lpstr>
      <vt:lpstr>Wingdings</vt:lpstr>
      <vt:lpstr>Forma de Onda</vt:lpstr>
      <vt:lpstr>Os Jovens  </vt:lpstr>
      <vt:lpstr>Introdução</vt:lpstr>
      <vt:lpstr>Amizade virtual</vt:lpstr>
      <vt:lpstr>Grandes Perigos para os Jovens</vt:lpstr>
      <vt:lpstr>Grandes Perigos para os Jovens</vt:lpstr>
      <vt:lpstr>Video de perigo na internet</vt:lpstr>
      <vt:lpstr>Amizades na Internet</vt:lpstr>
      <vt:lpstr>Cuidados a ter</vt:lpstr>
      <vt:lpstr>Regras que devemos cumprir</vt:lpstr>
      <vt:lpstr>Regras que devemos cumprir</vt:lpstr>
      <vt:lpstr>Cuidados a Ter</vt:lpstr>
      <vt:lpstr>Conclusão</vt:lpstr>
      <vt:lpstr>Conclusão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solemp</dc:creator>
  <cp:lastModifiedBy>AsusPC</cp:lastModifiedBy>
  <cp:revision>29</cp:revision>
  <dcterms:created xsi:type="dcterms:W3CDTF">2016-11-21T10:57:36Z</dcterms:created>
  <dcterms:modified xsi:type="dcterms:W3CDTF">2017-04-27T16:12:27Z</dcterms:modified>
</cp:coreProperties>
</file>