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98" r:id="rId5"/>
    <p:sldId id="260" r:id="rId6"/>
    <p:sldId id="263" r:id="rId7"/>
    <p:sldId id="299" r:id="rId8"/>
    <p:sldId id="300" r:id="rId9"/>
    <p:sldId id="307" r:id="rId10"/>
    <p:sldId id="306" r:id="rId11"/>
    <p:sldId id="308" r:id="rId12"/>
    <p:sldId id="303" r:id="rId13"/>
    <p:sldId id="301" r:id="rId14"/>
    <p:sldId id="309" r:id="rId15"/>
    <p:sldId id="310" r:id="rId16"/>
    <p:sldId id="311" r:id="rId17"/>
    <p:sldId id="312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it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9AB"/>
    <a:srgbClr val="FE7950"/>
    <a:srgbClr val="337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4" autoAdjust="0"/>
    <p:restoredTop sz="50067" autoAdjust="0"/>
  </p:normalViewPr>
  <p:slideViewPr>
    <p:cSldViewPr showGuides="1">
      <p:cViewPr varScale="1">
        <p:scale>
          <a:sx n="62" d="100"/>
          <a:sy n="62" d="100"/>
        </p:scale>
        <p:origin x="31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sdbnmsa&lt;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48D98-C90A-49C0-B2BA-5E9F6270E6AA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C7404-63AC-493D-BD08-D25E0FAB93C5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01240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sdbnmsa&lt;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222F7-E233-44A7-A0C0-0414541D7BCF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A0437-0258-47DD-952D-546E2C5025A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355063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473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10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01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009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87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94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36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6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29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059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422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376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661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359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766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95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0B92-B77A-4F08-83CF-65448B47DAC9}" type="datetimeFigureOut">
              <a:rPr lang="pt-PT" smtClean="0"/>
              <a:pPr/>
              <a:t>28/04/17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8200AC-6F4A-4B2E-B09A-0505CE9DB14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224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geometria-plana/" TargetMode="External"/><Relationship Id="rId4" Type="http://schemas.openxmlformats.org/officeDocument/2006/relationships/hyperlink" Target="http://www.google.pt/search?hl=pt-PT&amp;site=imghp&amp;tb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2808312" cy="1728192"/>
          </a:xfrm>
        </p:spPr>
        <p:txBody>
          <a:bodyPr>
            <a:noAutofit/>
          </a:bodyPr>
          <a:lstStyle/>
          <a:p>
            <a:r>
              <a:rPr lang="pt-PT" sz="9600" dirty="0">
                <a:solidFill>
                  <a:srgbClr val="B709AB"/>
                </a:solidFill>
                <a:latin typeface="Monotype Corsiva" pitchFamily="66" charset="0"/>
                <a:cs typeface="JasmineUPC" pitchFamily="18" charset="-34"/>
              </a:rPr>
              <a:t>Retas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7560840" cy="2160240"/>
          </a:xfrm>
        </p:spPr>
        <p:txBody>
          <a:bodyPr>
            <a:noAutofit/>
          </a:bodyPr>
          <a:lstStyle/>
          <a:p>
            <a:pPr algn="ctr"/>
            <a:r>
              <a:rPr lang="pt-PT" sz="4000" dirty="0">
                <a:solidFill>
                  <a:schemeClr val="tx1"/>
                </a:solidFill>
                <a:latin typeface="Monotype Corsiva" pitchFamily="66" charset="0"/>
                <a:cs typeface="JasmineUPC" pitchFamily="18" charset="-34"/>
              </a:rPr>
              <a:t>Sofia Santos e  Miguel Santos </a:t>
            </a:r>
          </a:p>
          <a:p>
            <a:pPr algn="ctr"/>
            <a:r>
              <a:rPr lang="pt-PT" sz="4000" dirty="0">
                <a:solidFill>
                  <a:schemeClr val="tx1"/>
                </a:solidFill>
                <a:latin typeface="Monotype Corsiva" pitchFamily="66" charset="0"/>
                <a:cs typeface="JasmineUPC" pitchFamily="18" charset="-34"/>
              </a:rPr>
              <a:t>5ºF</a:t>
            </a:r>
          </a:p>
          <a:p>
            <a:pPr algn="ctr"/>
            <a:r>
              <a:rPr lang="pt-PT" sz="2800" dirty="0">
                <a:solidFill>
                  <a:schemeClr val="tx1"/>
                </a:solidFill>
                <a:latin typeface="Monotype Corsiva" pitchFamily="66" charset="0"/>
                <a:cs typeface="JasmineUPC" pitchFamily="18" charset="-34"/>
              </a:rPr>
              <a:t>Escola  Básica e Secundária de Águas Santas</a:t>
            </a:r>
          </a:p>
          <a:p>
            <a:pPr algn="ctr"/>
            <a:r>
              <a:rPr lang="pt-PT" sz="2800" dirty="0">
                <a:solidFill>
                  <a:schemeClr val="tx1"/>
                </a:solidFill>
                <a:latin typeface="Monotype Corsiva" pitchFamily="66" charset="0"/>
                <a:cs typeface="JasmineUPC" pitchFamily="18" charset="-34"/>
              </a:rPr>
              <a:t>Ano letivo 2016/2017</a:t>
            </a:r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48" y="162880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31640" y="404664"/>
            <a:ext cx="5334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>
                <a:solidFill>
                  <a:srgbClr val="B709AB"/>
                </a:solidFill>
                <a:ea typeface="+mj-ea"/>
                <a:cs typeface="+mj-cs"/>
              </a:rPr>
              <a:t>Retas Concorrentes</a:t>
            </a:r>
            <a:endParaRPr lang="pt-PT" dirty="0">
              <a:solidFill>
                <a:srgbClr val="B709AB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212976"/>
            <a:ext cx="5675868" cy="45719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9" name="Conexão reta 8"/>
          <p:cNvCxnSpPr/>
          <p:nvPr/>
        </p:nvCxnSpPr>
        <p:spPr>
          <a:xfrm flipH="1">
            <a:off x="1763688" y="1340768"/>
            <a:ext cx="2235382" cy="3096344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467544" y="4554994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Acho que retas concorrentes são retas “ um pouco apaixonadas”; na realidade, têm </a:t>
            </a:r>
            <a:r>
              <a:rPr lang="pt-PT" sz="3600" u="sng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único ponto em comum</a:t>
            </a:r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! </a:t>
            </a:r>
            <a:endParaRPr lang="pt-PT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13529"/>
            <a:ext cx="1242059" cy="124205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86" y="321297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0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36946"/>
            <a:ext cx="6912768" cy="184482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 </a:t>
            </a:r>
            <a:endParaRPr lang="pt-PT" sz="4000" b="1" dirty="0">
              <a:solidFill>
                <a:srgbClr val="B709AB"/>
              </a:solidFill>
              <a:ea typeface="+mj-ea"/>
              <a:cs typeface="+mj-cs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PT" sz="4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Estas retas são também </a:t>
            </a:r>
            <a:r>
              <a:rPr lang="pt-PT" sz="4000" b="1" dirty="0">
                <a:solidFill>
                  <a:srgbClr val="B709AB"/>
                </a:solidFill>
                <a:ea typeface="+mj-ea"/>
                <a:cs typeface="+mj-cs"/>
              </a:rPr>
              <a:t>concorrentes</a:t>
            </a:r>
            <a:r>
              <a:rPr lang="pt-PT" sz="4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 mas como fazem entre si um </a:t>
            </a:r>
            <a:r>
              <a:rPr lang="pt-PT" sz="4600" u="sng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ângulo de 90º</a:t>
            </a:r>
            <a:r>
              <a:rPr lang="pt-PT" sz="4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, dizem-se “ </a:t>
            </a:r>
            <a:r>
              <a:rPr lang="pt-PT" sz="4600" u="sng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perpendiculares</a:t>
            </a:r>
            <a:r>
              <a:rPr lang="pt-PT" sz="4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”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1132">
            <a:off x="2595462" y="2421967"/>
            <a:ext cx="1794465" cy="246738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12" y="3606889"/>
            <a:ext cx="5681964" cy="48772"/>
          </a:xfrm>
          <a:prstGeom prst="rect">
            <a:avLst/>
          </a:prstGeom>
        </p:spPr>
      </p:pic>
      <p:pic>
        <p:nvPicPr>
          <p:cNvPr id="10242" name="Picture 2" descr="Resultado de imagem para smile apaixo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4" y="4810740"/>
            <a:ext cx="1848124" cy="18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332656"/>
            <a:ext cx="5190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dirty="0">
                <a:solidFill>
                  <a:srgbClr val="C00000"/>
                </a:solidFill>
                <a:ea typeface="+mj-ea"/>
                <a:cs typeface="+mj-cs"/>
              </a:rPr>
              <a:t>Retas Coincidentes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3607" y="1137197"/>
            <a:ext cx="60549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Finalmente, duas retas verdadeiramente apaixonadas!!! Duas retas do mesmo plano com </a:t>
            </a:r>
            <a:r>
              <a:rPr lang="pt-PT" sz="3600" u="sng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todos</a:t>
            </a:r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 os</a:t>
            </a:r>
            <a:r>
              <a:rPr lang="pt-PT" sz="3600" u="sng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 pontos em comum </a:t>
            </a:r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são coincidentes.</a:t>
            </a:r>
          </a:p>
          <a:p>
            <a:pPr lvl="0"/>
            <a:endParaRPr lang="pt-PT" dirty="0">
              <a:solidFill>
                <a:prstClr val="black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996952"/>
            <a:ext cx="2131364" cy="29306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79" y="4983421"/>
            <a:ext cx="1434054" cy="14299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166" y="3808565"/>
            <a:ext cx="1594284" cy="17077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822" y="2996952"/>
            <a:ext cx="2131364" cy="2930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30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FE7950"/>
                </a:solidFill>
              </a:rPr>
              <a:t>A matemática no dia a dia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72402" y="1185650"/>
            <a:ext cx="7772006" cy="2675398"/>
          </a:xfrm>
        </p:spPr>
        <p:txBody>
          <a:bodyPr>
            <a:normAutofit lnSpcReduction="10000"/>
          </a:bodyPr>
          <a:lstStyle/>
          <a:p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As construções geométricas, logo, “imensas retas” estão em quase tudo o que nos rodeia! Podemos observá-las nas ruas, nas casas, num tabuleiro de xadrez, nos sinais de trânsito, num roupeiro etc. </a:t>
            </a:r>
          </a:p>
        </p:txBody>
      </p:sp>
      <p:pic>
        <p:nvPicPr>
          <p:cNvPr id="6148" name="Picture 4" descr="Resultado de imagem para cruzamento de est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90815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2810"/>
            <a:ext cx="4375274" cy="26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pt-PT" b="1" dirty="0">
                <a:solidFill>
                  <a:srgbClr val="FE7950"/>
                </a:solidFill>
              </a:rPr>
              <a:t>A matemática no dia a dia</a:t>
            </a:r>
            <a:endParaRPr lang="pt-PT" dirty="0"/>
          </a:p>
        </p:txBody>
      </p:sp>
      <p:pic>
        <p:nvPicPr>
          <p:cNvPr id="9218" name="Picture 2" descr="Resultado de imagem para tabuleiro xadre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456384" cy="17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roupeiro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1934"/>
            <a:ext cx="2791197" cy="29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3" y="3789040"/>
            <a:ext cx="3792463" cy="25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980729"/>
            <a:ext cx="7128792" cy="3168352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Nunca te esqueças da importância das “retas” no teu dia a dia e da matemática em geral. Torna-te um “ verdadeiro Euclides” e descobre a “ Matemática das Coisas”!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 </a:t>
            </a:r>
          </a:p>
          <a:p>
            <a:endParaRPr lang="pt-PT" dirty="0"/>
          </a:p>
        </p:txBody>
      </p:sp>
      <p:pic>
        <p:nvPicPr>
          <p:cNvPr id="11268" name="Picture 4" descr="Resultado de imagem para matemá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2660"/>
            <a:ext cx="354656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C000"/>
                </a:solidFill>
              </a:rPr>
              <a:t>Já que falamos em retas…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5974" y="1628800"/>
            <a:ext cx="6347714" cy="3880773"/>
          </a:xfrm>
        </p:spPr>
        <p:txBody>
          <a:bodyPr/>
          <a:lstStyle/>
          <a:p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As linhas horizontais são retas ou curvas?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3180150"/>
            <a:ext cx="6194649" cy="24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pt-PT" dirty="0">
                <a:solidFill>
                  <a:srgbClr val="FFC000"/>
                </a:solidFill>
              </a:rPr>
              <a:t>Já que falamos em retas…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3800" y="1412776"/>
            <a:ext cx="6347714" cy="3880773"/>
          </a:xfrm>
        </p:spPr>
        <p:txBody>
          <a:bodyPr/>
          <a:lstStyle/>
          <a:p>
            <a:pPr lvl="0">
              <a:buClr>
                <a:srgbClr val="5FCBEF"/>
              </a:buClr>
            </a:pPr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As linhas horizontais são retas ou curvas?</a:t>
            </a:r>
          </a:p>
          <a:p>
            <a:endParaRPr lang="pt-PT" dirty="0"/>
          </a:p>
        </p:txBody>
      </p:sp>
      <p:pic>
        <p:nvPicPr>
          <p:cNvPr id="12290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3" y="2492896"/>
            <a:ext cx="611564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>
                <a:latin typeface="Monotype Corsiva" pitchFamily="66" charset="0"/>
              </a:rPr>
              <a:t>Webgrafia, bibliografia e banco de imagens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7571184" cy="403244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pt-PT" sz="2000" dirty="0">
                <a:latin typeface="Monotype Corsiva" pitchFamily="66" charset="0"/>
                <a:hlinkClick r:id="rId3"/>
              </a:rPr>
              <a:t>http://www.infoescola.com/geometria-plana/</a:t>
            </a:r>
            <a:endParaRPr lang="pt-PT" sz="2000" dirty="0">
              <a:latin typeface="Monotype Corsiva" pitchFamily="66" charset="0"/>
            </a:endParaRPr>
          </a:p>
          <a:p>
            <a:pPr>
              <a:buBlip>
                <a:blip r:embed="rId2"/>
              </a:buBlip>
            </a:pPr>
            <a:r>
              <a:rPr lang="pt-PT" sz="2000" dirty="0">
                <a:latin typeface="Monotype Corsiva" pitchFamily="66" charset="0"/>
                <a:hlinkClick r:id="rId4"/>
              </a:rPr>
              <a:t>www.google.pt/search?hl=pt-PT&amp;site=imghp&amp;tbm</a:t>
            </a:r>
            <a:endParaRPr lang="pt-PT" sz="2000" dirty="0">
              <a:latin typeface="Monotype Corsiva" pitchFamily="66" charset="0"/>
            </a:endParaRPr>
          </a:p>
          <a:p>
            <a:pPr>
              <a:buBlip>
                <a:blip r:embed="rId2"/>
              </a:buBlip>
            </a:pPr>
            <a:r>
              <a:rPr lang="pt-PT" sz="2000" dirty="0">
                <a:latin typeface="Monotype Corsiva" pitchFamily="66" charset="0"/>
              </a:rPr>
              <a:t>Manual de matemática, 5º ano,  parte 2 : ”, Alexandra Conceição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itchFamily="66" charset="0"/>
              </a:rPr>
              <a:t>, Matilde Almeida, Isabel Castanheira, </a:t>
            </a:r>
            <a:r>
              <a:rPr lang="pt-P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otype Corsiva" pitchFamily="66" charset="0"/>
              </a:rPr>
              <a:t>Valter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itchFamily="66" charset="0"/>
              </a:rPr>
              <a:t> Cebolo  (2016)</a:t>
            </a:r>
            <a:r>
              <a:rPr lang="pt-PT" sz="2000" dirty="0">
                <a:latin typeface="Monotype Corsiva" pitchFamily="66" charset="0"/>
              </a:rPr>
              <a:t>“, Novo </a:t>
            </a:r>
            <a:r>
              <a:rPr lang="pt-PT" sz="2000" dirty="0" err="1">
                <a:latin typeface="Monotype Corsiva" pitchFamily="66" charset="0"/>
              </a:rPr>
              <a:t>MsI</a:t>
            </a:r>
            <a:r>
              <a:rPr lang="pt-PT" sz="2000" dirty="0">
                <a:latin typeface="Monotype Corsiva" pitchFamily="66" charset="0"/>
              </a:rPr>
              <a:t>, areal editores</a:t>
            </a:r>
          </a:p>
          <a:p>
            <a:pPr marL="0" indent="0">
              <a:buNone/>
            </a:pPr>
            <a:endParaRPr lang="pt-PT" sz="2000" dirty="0">
              <a:latin typeface="Monotype Corsiva" pitchFamily="66" charset="0"/>
            </a:endParaRPr>
          </a:p>
          <a:p>
            <a:pPr marL="0" indent="0">
              <a:buNone/>
            </a:pPr>
            <a:endParaRPr lang="pt-PT" sz="18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Monotype Corsiva" pitchFamily="66" charset="0"/>
                <a:cs typeface="JasmineUPC" pitchFamily="18" charset="-34"/>
              </a:rPr>
              <a:t>Sofia Santos e  Miguel Santos 2016/2017</a:t>
            </a:r>
          </a:p>
        </p:txBody>
      </p:sp>
    </p:spTree>
    <p:extLst>
      <p:ext uri="{BB962C8B-B14F-4D97-AF65-F5344CB8AC3E}">
        <p14:creationId xmlns:p14="http://schemas.microsoft.com/office/powerpoint/2010/main" val="14307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3970798"/>
            <a:ext cx="6057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pt-PT" sz="2400" dirty="0">
                <a:latin typeface="Monotype Corsiva" pitchFamily="66" charset="0"/>
                <a:cs typeface="JasmineUPC" pitchFamily="18" charset="-34"/>
              </a:rPr>
              <a:t>No século III a.C., Euclides, grande professor-matemático, habitante de Alexandria, no Egito, desenvolveu vários conceitos no campo matemático, principalmente a aritmética, a álgebra e a geometria, ficando conhecido como o ”pai da </a:t>
            </a:r>
            <a:r>
              <a:rPr lang="pt-PT" sz="2400" u="sng" dirty="0">
                <a:latin typeface="Monotype Corsiva" pitchFamily="66" charset="0"/>
                <a:cs typeface="JasmineUPC" pitchFamily="18" charset="-34"/>
              </a:rPr>
              <a:t>geometria</a:t>
            </a:r>
            <a:r>
              <a:rPr lang="pt-PT" sz="2400" dirty="0">
                <a:latin typeface="Monotype Corsiva" pitchFamily="66" charset="0"/>
                <a:cs typeface="JasmineUPC" pitchFamily="18" charset="-34"/>
              </a:rPr>
              <a:t>”.</a:t>
            </a:r>
          </a:p>
          <a:p>
            <a:pPr marL="342900" indent="-342900" algn="just">
              <a:buBlip>
                <a:blip r:embed="rId2"/>
              </a:buBlip>
            </a:pPr>
            <a:endParaRPr lang="pt-PT" sz="2400" dirty="0">
              <a:latin typeface="Monotype Corsiva" pitchFamily="66" charset="0"/>
              <a:cs typeface="JasmineUPC" pitchFamily="18" charset="-34"/>
            </a:endParaRPr>
          </a:p>
          <a:p>
            <a:pPr algn="just"/>
            <a:endParaRPr lang="pt-PT" sz="2400" dirty="0">
              <a:latin typeface="Monotype Corsiva" pitchFamily="66" charset="0"/>
              <a:cs typeface="JasmineUPC" pitchFamily="18" charset="-34"/>
            </a:endParaRPr>
          </a:p>
        </p:txBody>
      </p:sp>
      <p:pic>
        <p:nvPicPr>
          <p:cNvPr id="13" name="Picture 2" descr="http://www.infoescola.com/wp-content/uploads/2013/08/euclid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53" y="0"/>
            <a:ext cx="2997227" cy="35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77270" y="348281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/>
              <a:t>Euclides - 330 ac-260 </a:t>
            </a:r>
            <a:r>
              <a:rPr lang="pt-PT" b="1" i="1" dirty="0" err="1"/>
              <a:t>a</a:t>
            </a:r>
            <a:r>
              <a:rPr lang="pt-PT" b="1" dirty="0" err="1"/>
              <a:t>c</a:t>
            </a:r>
            <a:endParaRPr lang="pt-PT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66834" y="18864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Monotype Corsiva" pitchFamily="66" charset="0"/>
                <a:cs typeface="JasmineUPC" pitchFamily="18" charset="-34"/>
              </a:rPr>
              <a:t>Um pouco de História…</a:t>
            </a:r>
          </a:p>
        </p:txBody>
      </p:sp>
      <p:pic>
        <p:nvPicPr>
          <p:cNvPr id="2052" name="Picture 4" descr="Resultado de imagem para mapa de alexandria eg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36" y="4365105"/>
            <a:ext cx="282528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4504870"/>
            <a:ext cx="5976664" cy="2191714"/>
          </a:xfrm>
        </p:spPr>
        <p:txBody>
          <a:bodyPr>
            <a:normAutofit fontScale="92500" lnSpcReduction="10000"/>
          </a:bodyPr>
          <a:lstStyle/>
          <a:p>
            <a:r>
              <a:rPr lang="pt-PT" sz="3200" dirty="0">
                <a:solidFill>
                  <a:schemeClr val="tx1"/>
                </a:solidFill>
                <a:latin typeface="Monotype Corsiva" pitchFamily="66" charset="0"/>
                <a:cs typeface="JasmineUPC" pitchFamily="18" charset="-34"/>
              </a:rPr>
              <a:t>Escreveu “ Os Elementos”, um dos  livros mais importantes de todos os tempos e da história da matemática . Para além de um excelente matemático, também era um excelente escritor!</a:t>
            </a:r>
          </a:p>
          <a:p>
            <a:pPr marL="0" indent="0">
              <a:buNone/>
            </a:pPr>
            <a:endParaRPr lang="pt-PT" sz="2400" dirty="0">
              <a:solidFill>
                <a:schemeClr val="tx1"/>
              </a:solidFill>
              <a:latin typeface="Monotype Corsiva" pitchFamily="66" charset="0"/>
              <a:cs typeface="JasmineUPC" pitchFamily="18" charset="-34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5" y="18652"/>
            <a:ext cx="5567339" cy="339311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572000" y="378904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/>
              <a:t>Fragmento de “Os Elementos”</a:t>
            </a:r>
          </a:p>
        </p:txBody>
      </p:sp>
    </p:spTree>
    <p:extLst>
      <p:ext uri="{BB962C8B-B14F-4D97-AF65-F5344CB8AC3E}">
        <p14:creationId xmlns:p14="http://schemas.microsoft.com/office/powerpoint/2010/main" val="40969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7" y="609600"/>
            <a:ext cx="6768752" cy="659160"/>
          </a:xfrm>
        </p:spPr>
        <p:txBody>
          <a:bodyPr/>
          <a:lstStyle/>
          <a:p>
            <a:r>
              <a:rPr lang="pt-PT" dirty="0">
                <a:solidFill>
                  <a:srgbClr val="B709AB"/>
                </a:solidFill>
              </a:rPr>
              <a:t>Geometria Euclidiana - Plana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1" y="1484784"/>
            <a:ext cx="6912768" cy="2448272"/>
          </a:xfrm>
        </p:spPr>
        <p:txBody>
          <a:bodyPr>
            <a:normAutofit/>
          </a:bodyPr>
          <a:lstStyle/>
          <a:p>
            <a:r>
              <a:rPr lang="pt-PT" sz="4000" dirty="0">
                <a:solidFill>
                  <a:schemeClr val="tx1"/>
                </a:solidFill>
                <a:latin typeface="Monotype Corsiva" pitchFamily="66" charset="0"/>
                <a:cs typeface="JasmineUPC" pitchFamily="18" charset="-34"/>
              </a:rPr>
              <a:t>Estuda várias figuras geométricas, polígonos regulares e irregulares. São mesmos giros!!!!</a:t>
            </a:r>
          </a:p>
        </p:txBody>
      </p:sp>
      <p:pic>
        <p:nvPicPr>
          <p:cNvPr id="3074" name="Picture 2" descr="http://www.infoescola.com/wp-content/uploads/2013/08/figuras-geometricas-pla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2963198" cy="21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5" y="5445224"/>
            <a:ext cx="604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Falemos, então, de </a:t>
            </a:r>
            <a:r>
              <a:rPr lang="pt-PT" sz="3600" b="1" dirty="0">
                <a:solidFill>
                  <a:srgbClr val="B709AB"/>
                </a:solidFill>
              </a:rPr>
              <a:t>RETAS</a:t>
            </a:r>
            <a:r>
              <a:rPr lang="pt-PT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0420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e Conteúdo 12"/>
          <p:cNvSpPr>
            <a:spLocks noGrp="1"/>
          </p:cNvSpPr>
          <p:nvPr>
            <p:ph idx="1"/>
          </p:nvPr>
        </p:nvSpPr>
        <p:spPr>
          <a:xfrm>
            <a:off x="251520" y="1412776"/>
            <a:ext cx="6840760" cy="3447909"/>
          </a:xfrm>
        </p:spPr>
        <p:txBody>
          <a:bodyPr>
            <a:normAutofit/>
          </a:bodyPr>
          <a:lstStyle/>
          <a:p>
            <a:r>
              <a:rPr lang="pt-PT" sz="4400" dirty="0">
                <a:solidFill>
                  <a:schemeClr val="tx1"/>
                </a:solidFill>
                <a:latin typeface="Monotype Corsiva" pitchFamily="66" charset="0"/>
                <a:cs typeface="JasmineUPC" pitchFamily="18" charset="-34"/>
              </a:rPr>
              <a:t>Afinal é tudo muito simples!</a:t>
            </a:r>
          </a:p>
          <a:p>
            <a:pPr marL="0" indent="0">
              <a:buNone/>
            </a:pPr>
            <a:r>
              <a:rPr lang="pt-PT" sz="4400" dirty="0">
                <a:solidFill>
                  <a:schemeClr val="tx1"/>
                </a:solidFill>
                <a:latin typeface="Monotype Corsiva" pitchFamily="66" charset="0"/>
                <a:cs typeface="JasmineUPC" pitchFamily="18" charset="-34"/>
              </a:rPr>
              <a:t>Tudo começa num ponto</a:t>
            </a:r>
          </a:p>
          <a:p>
            <a:pPr marL="0" indent="0" algn="ctr">
              <a:buNone/>
            </a:pPr>
            <a:r>
              <a:rPr lang="pt-PT" sz="9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43608" y="6548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i="1" dirty="0">
                <a:solidFill>
                  <a:srgbClr val="B709AB"/>
                </a:solidFill>
              </a:rPr>
              <a:t>Geometria</a:t>
            </a:r>
            <a:r>
              <a:rPr lang="pt-PT" i="1" dirty="0">
                <a:solidFill>
                  <a:srgbClr val="B709AB"/>
                </a:solidFill>
              </a:rPr>
              <a:t> </a:t>
            </a:r>
            <a:r>
              <a:rPr lang="pt-PT" sz="3600" i="1" dirty="0">
                <a:solidFill>
                  <a:srgbClr val="B709AB"/>
                </a:solidFill>
              </a:rPr>
              <a:t>Euclidiana</a:t>
            </a:r>
            <a:r>
              <a:rPr lang="pt-PT" i="1" dirty="0">
                <a:solidFill>
                  <a:srgbClr val="B709AB"/>
                </a:solidFill>
              </a:rPr>
              <a:t> (Plana)</a:t>
            </a:r>
          </a:p>
        </p:txBody>
      </p:sp>
    </p:spTree>
    <p:extLst>
      <p:ext uri="{BB962C8B-B14F-4D97-AF65-F5344CB8AC3E}">
        <p14:creationId xmlns:p14="http://schemas.microsoft.com/office/powerpoint/2010/main" val="25748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611560" y="1178893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latin typeface="Monotype Corsiva" pitchFamily="66" charset="0"/>
                <a:cs typeface="JasmineUPC" pitchFamily="18" charset="-34"/>
              </a:rPr>
              <a:t> A partir de um ponto formam-se as ideias de retas. As retas, afinal, são conjuntos de pontos !!!!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103417" y="2348880"/>
            <a:ext cx="750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t-PT" sz="9600" dirty="0">
                <a:solidFill>
                  <a:srgbClr val="42D0A2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611982" y="2595688"/>
            <a:ext cx="6367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t-PT" sz="9600" dirty="0">
                <a:solidFill>
                  <a:srgbClr val="42D0A2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259632" y="3635324"/>
            <a:ext cx="6367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t-PT" sz="9600" dirty="0">
                <a:solidFill>
                  <a:srgbClr val="42D0A2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448011" y="3669319"/>
            <a:ext cx="6367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t-PT" sz="9600" dirty="0">
                <a:solidFill>
                  <a:srgbClr val="42D0A2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734780" y="4343469"/>
            <a:ext cx="6367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t-PT" sz="9600" dirty="0">
                <a:solidFill>
                  <a:srgbClr val="42D0A2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717651" y="106119"/>
            <a:ext cx="3764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Retas</a:t>
            </a:r>
          </a:p>
        </p:txBody>
      </p:sp>
    </p:spTree>
    <p:extLst>
      <p:ext uri="{BB962C8B-B14F-4D97-AF65-F5344CB8AC3E}">
        <p14:creationId xmlns:p14="http://schemas.microsoft.com/office/powerpoint/2010/main" val="956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41384"/>
            <a:ext cx="8748464" cy="1320800"/>
          </a:xfrm>
        </p:spPr>
        <p:txBody>
          <a:bodyPr>
            <a:noAutofit/>
          </a:bodyPr>
          <a:lstStyle/>
          <a:p>
            <a:r>
              <a:rPr lang="pt-PT" sz="6600" dirty="0">
                <a:solidFill>
                  <a:schemeClr val="tx1"/>
                </a:solidFill>
                <a:latin typeface="Monotype Corsiva" pitchFamily="66" charset="0"/>
                <a:ea typeface="+mn-ea"/>
                <a:cs typeface="JasmineUPC" pitchFamily="18" charset="-34"/>
              </a:rPr>
              <a:t>			</a:t>
            </a:r>
            <a:r>
              <a:rPr lang="pt-PT" sz="6000" dirty="0">
                <a:solidFill>
                  <a:schemeClr val="tx1"/>
                </a:solidFill>
                <a:latin typeface="Monotype Corsiva" pitchFamily="66" charset="0"/>
                <a:ea typeface="+mn-ea"/>
                <a:cs typeface="JasmineUPC" pitchFamily="18" charset="-34"/>
              </a:rPr>
              <a:t>UPS! </a:t>
            </a:r>
            <a:br>
              <a:rPr lang="pt-PT" sz="6000" dirty="0">
                <a:solidFill>
                  <a:schemeClr val="tx1"/>
                </a:solidFill>
                <a:latin typeface="Monotype Corsiva" pitchFamily="66" charset="0"/>
                <a:ea typeface="+mn-ea"/>
                <a:cs typeface="JasmineUPC" pitchFamily="18" charset="-34"/>
              </a:rPr>
            </a:br>
            <a:r>
              <a:rPr lang="pt-PT" sz="6000" dirty="0">
                <a:solidFill>
                  <a:schemeClr val="tx1"/>
                </a:solidFill>
                <a:latin typeface="Monotype Corsiva" pitchFamily="66" charset="0"/>
                <a:ea typeface="+mn-ea"/>
                <a:cs typeface="JasmineUPC" pitchFamily="18" charset="-34"/>
              </a:rPr>
              <a:t>Não consigo “ver” nenhuma reta !</a:t>
            </a:r>
          </a:p>
        </p:txBody>
      </p:sp>
      <p:sp>
        <p:nvSpPr>
          <p:cNvPr id="7" name="AutoShape 2" descr="Resultado de imagem para menina em desenho com cara de espant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2" y="356013"/>
            <a:ext cx="2338206" cy="19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1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type="title"/>
          </p:nvPr>
        </p:nvSpPr>
        <p:spPr>
          <a:xfrm>
            <a:off x="539552" y="4659324"/>
            <a:ext cx="1944216" cy="504056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t-PT" sz="3700" dirty="0">
                <a:solidFill>
                  <a:prstClr val="black"/>
                </a:solidFill>
                <a:latin typeface="Monotype Corsiva" pitchFamily="66" charset="0"/>
                <a:ea typeface="+mn-ea"/>
                <a:cs typeface="JasmineUPC" pitchFamily="18" charset="-34"/>
              </a:rPr>
              <a:t>Aqui está!</a:t>
            </a:r>
            <a:br>
              <a:rPr lang="pt-PT" sz="3700" dirty="0">
                <a:solidFill>
                  <a:prstClr val="black"/>
                </a:solidFill>
                <a:latin typeface="Monotype Corsiva" pitchFamily="66" charset="0"/>
                <a:ea typeface="+mn-ea"/>
                <a:cs typeface="JasmineUPC" pitchFamily="18" charset="-34"/>
              </a:rPr>
            </a:br>
            <a:r>
              <a:rPr lang="pt-PT" sz="3700" dirty="0">
                <a:solidFill>
                  <a:prstClr val="black"/>
                </a:solidFill>
                <a:latin typeface="Monotype Corsiva" pitchFamily="66" charset="0"/>
                <a:ea typeface="+mn-ea"/>
                <a:cs typeface="JasmineUPC" pitchFamily="18" charset="-34"/>
              </a:rPr>
              <a:t/>
            </a:r>
            <a:br>
              <a:rPr lang="pt-PT" sz="3700" dirty="0">
                <a:solidFill>
                  <a:prstClr val="black"/>
                </a:solidFill>
                <a:latin typeface="Monotype Corsiva" pitchFamily="66" charset="0"/>
                <a:ea typeface="+mn-ea"/>
                <a:cs typeface="JasmineUPC" pitchFamily="18" charset="-34"/>
              </a:rPr>
            </a:b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76672"/>
            <a:ext cx="6742760" cy="43407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661248"/>
            <a:ext cx="5675868" cy="48772"/>
          </a:xfrm>
          <a:prstGeom prst="rect">
            <a:avLst/>
          </a:prstGeom>
          <a:solidFill>
            <a:srgbClr val="B709AB"/>
          </a:solidFill>
        </p:spPr>
      </p:pic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" y="0"/>
            <a:ext cx="2086537" cy="20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400" b="1" dirty="0">
                <a:solidFill>
                  <a:srgbClr val="7030A0"/>
                </a:solidFill>
              </a:rPr>
              <a:t>Retas paralelas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564904"/>
            <a:ext cx="5675868" cy="487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30400"/>
            <a:ext cx="5675868" cy="48772"/>
          </a:xfrm>
          <a:prstGeom prst="rect">
            <a:avLst/>
          </a:prstGeom>
          <a:solidFill>
            <a:srgbClr val="3375A3"/>
          </a:solidFill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07504" y="2865899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Não são muito amigas!!! Embora tenham algo em comum (a direção), </a:t>
            </a:r>
            <a:r>
              <a:rPr lang="pt-PT" sz="3600" u="sng" dirty="0">
                <a:solidFill>
                  <a:prstClr val="black"/>
                </a:solidFill>
                <a:latin typeface="Monotype Corsiva" pitchFamily="66" charset="0"/>
                <a:cs typeface="JasmineUPC" pitchFamily="18" charset="-34"/>
              </a:rPr>
              <a:t>nunca se cruzam!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943439"/>
            <a:ext cx="1959868" cy="17356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221088"/>
            <a:ext cx="1877194" cy="17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760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1777</TotalTime>
  <Words>403</Words>
  <Application>Microsoft Macintosh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JasmineUPC</vt:lpstr>
      <vt:lpstr>Monotype Corsiva</vt:lpstr>
      <vt:lpstr>Trebuchet MS</vt:lpstr>
      <vt:lpstr>Wingdings 3</vt:lpstr>
      <vt:lpstr>Faceta</vt:lpstr>
      <vt:lpstr>Retas</vt:lpstr>
      <vt:lpstr>PowerPoint Presentation</vt:lpstr>
      <vt:lpstr>PowerPoint Presentation</vt:lpstr>
      <vt:lpstr>Geometria Euclidiana - Plana</vt:lpstr>
      <vt:lpstr>PowerPoint Presentation</vt:lpstr>
      <vt:lpstr>PowerPoint Presentation</vt:lpstr>
      <vt:lpstr>   UPS!  Não consigo “ver” nenhuma reta !</vt:lpstr>
      <vt:lpstr>Aqui está!  </vt:lpstr>
      <vt:lpstr>Retas paralelas</vt:lpstr>
      <vt:lpstr>PowerPoint Presentation</vt:lpstr>
      <vt:lpstr>PowerPoint Presentation</vt:lpstr>
      <vt:lpstr>PowerPoint Presentation</vt:lpstr>
      <vt:lpstr>A matemática no dia a dia</vt:lpstr>
      <vt:lpstr>A matemática no dia a dia</vt:lpstr>
      <vt:lpstr>PowerPoint Presentation</vt:lpstr>
      <vt:lpstr>Já que falamos em retas…</vt:lpstr>
      <vt:lpstr>Já que falamos em retas…</vt:lpstr>
      <vt:lpstr>Webgrafia, bibliografia e banco de imagens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Nikita</dc:creator>
  <cp:lastModifiedBy>Microsoft Office User</cp:lastModifiedBy>
  <cp:revision>129</cp:revision>
  <dcterms:created xsi:type="dcterms:W3CDTF">2014-04-09T19:51:45Z</dcterms:created>
  <dcterms:modified xsi:type="dcterms:W3CDTF">2017-04-28T10:41:45Z</dcterms:modified>
</cp:coreProperties>
</file>