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9144000" cy="5143500" type="screen16x9"/>
  <p:notesSz cx="6858000" cy="9144000"/>
  <p:embeddedFontLst>
    <p:embeddedFont>
      <p:font typeface="Calibri" panose="020F0502020204030204" pitchFamily="34" charset="0"/>
      <p:regular r:id="rId61"/>
      <p:bold r:id="rId62"/>
      <p:italic r:id="rId63"/>
      <p:boldItalic r:id="rId64"/>
    </p:embeddedFont>
    <p:embeddedFont>
      <p:font typeface="Bree Serif" panose="020B0604020202020204" charset="0"/>
      <p:regular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0B07FD06-F8A5-4568-A69D-E12FCA2129F9}">
  <a:tblStyle styleId="{0B07FD06-F8A5-4568-A69D-E12FCA2129F9}"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1320" y="-43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14624865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6" name="Shape 2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4" name="Shape 2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1" name="Shape 3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9" name="Shape 3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3" name="Shape 3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1" name="Shape 3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2" name="Shape 3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8" name="Shape 3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9" name="Shape 3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2" name="Shape 4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5" name="Shape 4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7" name="Shape 4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1" name="Shape 4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6" name="Shape 4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1" name="Shape 4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4" name="Shape 4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7" name="Shape 4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7" name="Shape 5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8" name="Shape 5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1" name="Shape 5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1" name="Shape 5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9" name="Shape 5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9" name="Shape 5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8" name="Shape 6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5" name="Shape 6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PT"/>
              <a:t>‹nº›</a:t>
            </a:fld>
            <a:endParaRPr lang="pt-P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PT"/>
              <a:t>‹nº›</a:t>
            </a:fld>
            <a:endParaRPr lang="pt-P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PT"/>
              <a:t>‹nº›</a:t>
            </a:fld>
            <a:endParaRPr lang="pt-P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PT"/>
              <a:t>‹nº›</a:t>
            </a:fld>
            <a:endParaRPr lang="pt-P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PT"/>
              <a:t>‹nº›</a:t>
            </a:fld>
            <a:endParaRPr lang="pt-P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PT"/>
              <a:t>‹nº›</a:t>
            </a:fld>
            <a:endParaRPr lang="pt-P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PT"/>
              <a:t>‹nº›</a:t>
            </a:fld>
            <a:endParaRPr lang="pt-P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PT"/>
              <a:t>‹nº›</a:t>
            </a:fld>
            <a:endParaRPr lang="pt-P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PT"/>
              <a:t>‹nº›</a:t>
            </a:fld>
            <a:endParaRPr lang="pt-P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dk1"/>
              </a:buClr>
              <a:defRPr>
                <a:solidFill>
                  <a:schemeClr val="dk1"/>
                </a:solidFill>
              </a:defRPr>
            </a:lvl1pPr>
            <a:lvl2pPr lvl="1">
              <a:spcBef>
                <a:spcPts val="0"/>
              </a:spcBef>
              <a:buClr>
                <a:schemeClr val="dk1"/>
              </a:buClr>
              <a:defRPr>
                <a:solidFill>
                  <a:schemeClr val="dk1"/>
                </a:solidFill>
              </a:defRPr>
            </a:lvl2pPr>
            <a:lvl3pPr lvl="2">
              <a:spcBef>
                <a:spcPts val="0"/>
              </a:spcBef>
              <a:buClr>
                <a:schemeClr val="dk1"/>
              </a:buClr>
              <a:defRPr>
                <a:solidFill>
                  <a:schemeClr val="dk1"/>
                </a:solidFill>
              </a:defRPr>
            </a:lvl3pPr>
            <a:lvl4pPr lvl="3">
              <a:spcBef>
                <a:spcPts val="0"/>
              </a:spcBef>
              <a:buClr>
                <a:schemeClr val="dk1"/>
              </a:buClr>
              <a:defRPr>
                <a:solidFill>
                  <a:schemeClr val="dk1"/>
                </a:solidFill>
              </a:defRPr>
            </a:lvl4pPr>
            <a:lvl5pPr lvl="4">
              <a:spcBef>
                <a:spcPts val="0"/>
              </a:spcBef>
              <a:buClr>
                <a:schemeClr val="dk1"/>
              </a:buClr>
              <a:defRPr>
                <a:solidFill>
                  <a:schemeClr val="dk1"/>
                </a:solidFill>
              </a:defRPr>
            </a:lvl5pPr>
            <a:lvl6pPr lvl="5">
              <a:spcBef>
                <a:spcPts val="0"/>
              </a:spcBef>
              <a:buClr>
                <a:schemeClr val="dk1"/>
              </a:buClr>
              <a:defRPr>
                <a:solidFill>
                  <a:schemeClr val="dk1"/>
                </a:solidFill>
              </a:defRPr>
            </a:lvl6pPr>
            <a:lvl7pPr lvl="6">
              <a:spcBef>
                <a:spcPts val="0"/>
              </a:spcBef>
              <a:buClr>
                <a:schemeClr val="dk1"/>
              </a:buClr>
              <a:defRPr>
                <a:solidFill>
                  <a:schemeClr val="dk1"/>
                </a:solidFill>
              </a:defRPr>
            </a:lvl7pPr>
            <a:lvl8pPr lvl="7">
              <a:spcBef>
                <a:spcPts val="0"/>
              </a:spcBef>
              <a:buClr>
                <a:schemeClr val="dk1"/>
              </a:buClr>
              <a:defRPr>
                <a:solidFill>
                  <a:schemeClr val="dk1"/>
                </a:solidFill>
              </a:defRPr>
            </a:lvl8pPr>
            <a:lvl9pPr lvl="8">
              <a:spcBef>
                <a:spcPts val="0"/>
              </a:spcBef>
              <a:buClr>
                <a:schemeClr val="dk1"/>
              </a:buClr>
              <a:defRPr>
                <a:solidFill>
                  <a:schemeClr val="dk1"/>
                </a:solidFill>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PT"/>
              <a:t>‹nº›</a:t>
            </a:fld>
            <a:endParaRPr lang="pt-P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PT"/>
              <a:t>‹nº›</a:t>
            </a:fld>
            <a:endParaRPr lang="pt-P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2"/>
              </a:buClr>
              <a:buSzPct val="100000"/>
              <a:defRPr sz="1800">
                <a:solidFill>
                  <a:schemeClr val="lt2"/>
                </a:solidFill>
              </a:defRPr>
            </a:lvl1pPr>
            <a:lvl2pPr lvl="1">
              <a:lnSpc>
                <a:spcPct val="115000"/>
              </a:lnSpc>
              <a:spcBef>
                <a:spcPts val="0"/>
              </a:spcBef>
              <a:spcAft>
                <a:spcPts val="1600"/>
              </a:spcAft>
              <a:buClr>
                <a:schemeClr val="lt2"/>
              </a:buClr>
              <a:defRPr>
                <a:solidFill>
                  <a:schemeClr val="lt2"/>
                </a:solidFill>
              </a:defRPr>
            </a:lvl2pPr>
            <a:lvl3pPr lvl="2">
              <a:lnSpc>
                <a:spcPct val="115000"/>
              </a:lnSpc>
              <a:spcBef>
                <a:spcPts val="0"/>
              </a:spcBef>
              <a:spcAft>
                <a:spcPts val="1600"/>
              </a:spcAft>
              <a:buClr>
                <a:schemeClr val="lt2"/>
              </a:buClr>
              <a:defRPr>
                <a:solidFill>
                  <a:schemeClr val="lt2"/>
                </a:solidFill>
              </a:defRPr>
            </a:lvl3pPr>
            <a:lvl4pPr lvl="3">
              <a:lnSpc>
                <a:spcPct val="115000"/>
              </a:lnSpc>
              <a:spcBef>
                <a:spcPts val="0"/>
              </a:spcBef>
              <a:spcAft>
                <a:spcPts val="1600"/>
              </a:spcAft>
              <a:buClr>
                <a:schemeClr val="lt2"/>
              </a:buClr>
              <a:defRPr>
                <a:solidFill>
                  <a:schemeClr val="lt2"/>
                </a:solidFill>
              </a:defRPr>
            </a:lvl4pPr>
            <a:lvl5pPr lvl="4">
              <a:lnSpc>
                <a:spcPct val="115000"/>
              </a:lnSpc>
              <a:spcBef>
                <a:spcPts val="0"/>
              </a:spcBef>
              <a:spcAft>
                <a:spcPts val="1600"/>
              </a:spcAft>
              <a:buClr>
                <a:schemeClr val="lt2"/>
              </a:buClr>
              <a:defRPr>
                <a:solidFill>
                  <a:schemeClr val="lt2"/>
                </a:solidFill>
              </a:defRPr>
            </a:lvl5pPr>
            <a:lvl6pPr lvl="5">
              <a:lnSpc>
                <a:spcPct val="115000"/>
              </a:lnSpc>
              <a:spcBef>
                <a:spcPts val="0"/>
              </a:spcBef>
              <a:spcAft>
                <a:spcPts val="1600"/>
              </a:spcAft>
              <a:buClr>
                <a:schemeClr val="lt2"/>
              </a:buClr>
              <a:defRPr>
                <a:solidFill>
                  <a:schemeClr val="lt2"/>
                </a:solidFill>
              </a:defRPr>
            </a:lvl6pPr>
            <a:lvl7pPr lvl="6">
              <a:lnSpc>
                <a:spcPct val="115000"/>
              </a:lnSpc>
              <a:spcBef>
                <a:spcPts val="0"/>
              </a:spcBef>
              <a:spcAft>
                <a:spcPts val="1600"/>
              </a:spcAft>
              <a:buClr>
                <a:schemeClr val="lt2"/>
              </a:buClr>
              <a:defRPr>
                <a:solidFill>
                  <a:schemeClr val="lt2"/>
                </a:solidFill>
              </a:defRPr>
            </a:lvl7pPr>
            <a:lvl8pPr lvl="7">
              <a:lnSpc>
                <a:spcPct val="115000"/>
              </a:lnSpc>
              <a:spcBef>
                <a:spcPts val="0"/>
              </a:spcBef>
              <a:spcAft>
                <a:spcPts val="1600"/>
              </a:spcAft>
              <a:buClr>
                <a:schemeClr val="lt2"/>
              </a:buClr>
              <a:defRPr>
                <a:solidFill>
                  <a:schemeClr val="lt2"/>
                </a:solidFill>
              </a:defRPr>
            </a:lvl8pPr>
            <a:lvl9pPr lvl="8">
              <a:lnSpc>
                <a:spcPct val="115000"/>
              </a:lnSpc>
              <a:spcBef>
                <a:spcPts val="0"/>
              </a:spcBef>
              <a:spcAft>
                <a:spcPts val="1600"/>
              </a:spcAft>
              <a:buClr>
                <a:schemeClr val="lt2"/>
              </a:buClr>
              <a:defRPr>
                <a:solidFill>
                  <a:schemeClr val="lt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pt-PT" sz="1000">
                <a:solidFill>
                  <a:schemeClr val="lt2"/>
                </a:solidFill>
              </a:rPr>
              <a:t>‹nº›</a:t>
            </a:fld>
            <a:endParaRPr lang="pt-PT" sz="1000">
              <a:solidFill>
                <a:schemeClr val="lt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64.jp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6.jp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68.jpg"/></Relationships>
</file>

<file path=ppt/slides/_rels/slide4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70.jpg"/></Relationships>
</file>

<file path=ppt/slides/_rels/slide4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74.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76.png"/><Relationship Id="rId7" Type="http://schemas.openxmlformats.org/officeDocument/2006/relationships/image" Target="../media/image80.gif"/><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image" Target="../media/image82.jpg"/><Relationship Id="rId7" Type="http://schemas.openxmlformats.org/officeDocument/2006/relationships/image" Target="../media/image86.jp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85.jpg"/><Relationship Id="rId5" Type="http://schemas.openxmlformats.org/officeDocument/2006/relationships/image" Target="../media/image84.jpg"/><Relationship Id="rId10" Type="http://schemas.openxmlformats.org/officeDocument/2006/relationships/image" Target="../media/image89.jpg"/><Relationship Id="rId4" Type="http://schemas.openxmlformats.org/officeDocument/2006/relationships/image" Target="../media/image83.jpg"/><Relationship Id="rId9"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91.jp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s://http2.mlstatic.com/conglomerado-do-sopa-news-D_NQ_NP_164021-MLB20691219714_042016-F.jpg"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Shape 54"/>
          <p:cNvSpPr txBox="1"/>
          <p:nvPr/>
        </p:nvSpPr>
        <p:spPr>
          <a:xfrm>
            <a:off x="104950" y="2198125"/>
            <a:ext cx="4000500" cy="3632400"/>
          </a:xfrm>
          <a:prstGeom prst="rect">
            <a:avLst/>
          </a:prstGeom>
          <a:noFill/>
          <a:ln>
            <a:noFill/>
          </a:ln>
        </p:spPr>
        <p:txBody>
          <a:bodyPr lIns="91425" tIns="91425" rIns="91425" bIns="91425" anchor="t" anchorCtr="0">
            <a:noAutofit/>
          </a:bodyPr>
          <a:lstStyle/>
          <a:p>
            <a:pPr lvl="0">
              <a:spcBef>
                <a:spcPts val="0"/>
              </a:spcBef>
              <a:buNone/>
            </a:pPr>
            <a:r>
              <a:rPr lang="pt-PT" sz="3600">
                <a:solidFill>
                  <a:srgbClr val="FFFFFF"/>
                </a:solidFill>
                <a:latin typeface="Bree Serif"/>
                <a:ea typeface="Bree Serif"/>
                <a:cs typeface="Bree Serif"/>
                <a:sym typeface="Bree Serif"/>
              </a:rPr>
              <a:t>Principais etapas de formação das rochas sedimentares</a:t>
            </a:r>
          </a:p>
        </p:txBody>
      </p:sp>
      <p:sp>
        <p:nvSpPr>
          <p:cNvPr id="55" name="Shape 55"/>
          <p:cNvSpPr txBox="1"/>
          <p:nvPr/>
        </p:nvSpPr>
        <p:spPr>
          <a:xfrm>
            <a:off x="3564325" y="3089750"/>
            <a:ext cx="1774200" cy="1452600"/>
          </a:xfrm>
          <a:prstGeom prst="rect">
            <a:avLst/>
          </a:prstGeom>
          <a:noFill/>
          <a:ln>
            <a:noFill/>
          </a:ln>
        </p:spPr>
        <p:txBody>
          <a:bodyPr lIns="91425" tIns="91425" rIns="91425" bIns="91425" anchor="t" anchorCtr="0">
            <a:noAutofit/>
          </a:bodyPr>
          <a:lstStyle/>
          <a:p>
            <a:pPr lvl="0">
              <a:spcBef>
                <a:spcPts val="0"/>
              </a:spcBef>
              <a:buNone/>
            </a:pPr>
            <a:endParaRPr sz="1000">
              <a:solidFill>
                <a:srgbClr val="FFFFFF"/>
              </a:solidFill>
              <a:latin typeface="Bree Serif"/>
              <a:ea typeface="Bree Serif"/>
              <a:cs typeface="Bree Serif"/>
              <a:sym typeface="Bree Serif"/>
            </a:endParaRPr>
          </a:p>
        </p:txBody>
      </p:sp>
      <p:pic>
        <p:nvPicPr>
          <p:cNvPr id="56" name="Shape 56"/>
          <p:cNvPicPr preferRelativeResize="0"/>
          <p:nvPr/>
        </p:nvPicPr>
        <p:blipFill>
          <a:blip r:embed="rId4">
            <a:alphaModFix amt="39000"/>
          </a:blip>
          <a:stretch>
            <a:fillRect/>
          </a:stretch>
        </p:blipFill>
        <p:spPr>
          <a:xfrm>
            <a:off x="0" y="4627525"/>
            <a:ext cx="9144001" cy="247724"/>
          </a:xfrm>
          <a:prstGeom prst="rect">
            <a:avLst/>
          </a:prstGeom>
          <a:noFill/>
          <a:ln>
            <a:noFill/>
          </a:ln>
        </p:spPr>
      </p:pic>
      <p:sp>
        <p:nvSpPr>
          <p:cNvPr id="57" name="Shape 57"/>
          <p:cNvSpPr txBox="1"/>
          <p:nvPr/>
        </p:nvSpPr>
        <p:spPr>
          <a:xfrm>
            <a:off x="-69900" y="4834050"/>
            <a:ext cx="9213900" cy="379500"/>
          </a:xfrm>
          <a:prstGeom prst="rect">
            <a:avLst/>
          </a:prstGeom>
          <a:solidFill>
            <a:srgbClr val="000000"/>
          </a:solidFill>
          <a:ln>
            <a:noFill/>
          </a:ln>
        </p:spPr>
        <p:txBody>
          <a:bodyPr lIns="91425" tIns="45700" rIns="91425" bIns="45700" anchor="t" anchorCtr="0">
            <a:noAutofit/>
          </a:bodyPr>
          <a:lstStyle/>
          <a:p>
            <a:pPr marL="0" marR="0" lvl="0" indent="0" algn="l" rtl="0">
              <a:spcBef>
                <a:spcPts val="0"/>
              </a:spcBef>
              <a:buSzPct val="25000"/>
              <a:buNone/>
            </a:pPr>
            <a:r>
              <a:rPr lang="pt-PT" sz="1000" baseline="30000">
                <a:solidFill>
                  <a:srgbClr val="FFFFFF"/>
                </a:solidFill>
                <a:latin typeface="Times New Roman"/>
                <a:ea typeface="Times New Roman"/>
                <a:cs typeface="Times New Roman"/>
                <a:sym typeface="Times New Roman"/>
              </a:rPr>
              <a:t>1</a:t>
            </a:r>
            <a:r>
              <a:rPr lang="pt-PT" sz="1000">
                <a:solidFill>
                  <a:srgbClr val="FFFFFF"/>
                </a:solidFill>
                <a:latin typeface="Times New Roman"/>
                <a:ea typeface="Times New Roman"/>
                <a:cs typeface="Times New Roman"/>
                <a:sym typeface="Times New Roman"/>
              </a:rPr>
              <a:t> Turma A, 11.º Ano de Escolaridade, Curso Científico-Humanístico de Ciências e Tecnologias, Agrupamento de Escolas de Águas Santas, Maia </a:t>
            </a:r>
          </a:p>
          <a:p>
            <a:pPr marL="0" marR="0" lvl="0" indent="0" algn="l" rtl="0">
              <a:spcBef>
                <a:spcPts val="0"/>
              </a:spcBef>
              <a:buSzPct val="25000"/>
              <a:buNone/>
            </a:pPr>
            <a:r>
              <a:rPr lang="pt-PT" sz="1000" baseline="30000">
                <a:solidFill>
                  <a:srgbClr val="FFFFFF"/>
                </a:solidFill>
                <a:latin typeface="Times New Roman"/>
                <a:ea typeface="Times New Roman"/>
                <a:cs typeface="Times New Roman"/>
                <a:sym typeface="Times New Roman"/>
              </a:rPr>
              <a:t>2</a:t>
            </a:r>
            <a:r>
              <a:rPr lang="pt-PT" sz="1000">
                <a:solidFill>
                  <a:srgbClr val="FFFFFF"/>
                </a:solidFill>
                <a:latin typeface="Times New Roman"/>
                <a:ea typeface="Times New Roman"/>
                <a:cs typeface="Times New Roman"/>
                <a:sym typeface="Times New Roman"/>
              </a:rPr>
              <a:t> Grupo 520, Departamento de Matemática e Ciências Experimentais, Agrupamento de Escolas de Águas Santas</a:t>
            </a:r>
            <a:r>
              <a:rPr lang="pt-PT" sz="1000">
                <a:solidFill>
                  <a:srgbClr val="000000"/>
                </a:solidFill>
                <a:latin typeface="Times New Roman"/>
                <a:ea typeface="Times New Roman"/>
                <a:cs typeface="Times New Roman"/>
                <a:sym typeface="Times New Roman"/>
              </a:rPr>
              <a:t>, Maia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311700" y="219425"/>
            <a:ext cx="8520600" cy="2766300"/>
          </a:xfrm>
          <a:prstGeom prst="rect">
            <a:avLst/>
          </a:prstGeom>
        </p:spPr>
        <p:txBody>
          <a:bodyPr lIns="91425" tIns="91425" rIns="91425" bIns="91425" anchor="t" anchorCtr="0">
            <a:noAutofit/>
          </a:bodyPr>
          <a:lstStyle/>
          <a:p>
            <a:pPr lvl="0" rtl="0">
              <a:spcBef>
                <a:spcPts val="700"/>
              </a:spcBef>
              <a:spcAft>
                <a:spcPts val="0"/>
              </a:spcAft>
              <a:buNone/>
            </a:pPr>
            <a:r>
              <a:rPr lang="pt-PT" sz="2400">
                <a:solidFill>
                  <a:srgbClr val="FFFFFF"/>
                </a:solidFill>
              </a:rPr>
              <a:t>•</a:t>
            </a:r>
            <a:r>
              <a:rPr lang="pt-PT" sz="2400" b="1">
                <a:solidFill>
                  <a:srgbClr val="FFFFFF"/>
                </a:solidFill>
                <a:latin typeface="Calibri"/>
                <a:ea typeface="Calibri"/>
                <a:cs typeface="Calibri"/>
                <a:sym typeface="Calibri"/>
              </a:rPr>
              <a:t>Reações de Hidrólise e Hidratação:</a:t>
            </a:r>
          </a:p>
          <a:p>
            <a:pPr lvl="0" rtl="0">
              <a:spcBef>
                <a:spcPts val="500"/>
              </a:spcBef>
              <a:spcAft>
                <a:spcPts val="0"/>
              </a:spcAft>
              <a:buNone/>
            </a:pPr>
            <a:r>
              <a:rPr lang="pt-PT" sz="2200">
                <a:solidFill>
                  <a:srgbClr val="FFFFFF"/>
                </a:solidFill>
                <a:latin typeface="Calibri"/>
                <a:ea typeface="Calibri"/>
                <a:cs typeface="Calibri"/>
                <a:sym typeface="Calibri"/>
              </a:rPr>
              <a:t>   </a:t>
            </a:r>
            <a:r>
              <a:rPr lang="pt-PT">
                <a:solidFill>
                  <a:srgbClr val="FFFFFF"/>
                </a:solidFill>
                <a:latin typeface="Calibri"/>
                <a:ea typeface="Calibri"/>
                <a:cs typeface="Calibri"/>
                <a:sym typeface="Calibri"/>
              </a:rPr>
              <a:t>Estes dois processos estão intimamente ligados. Ambos cooperam na desintegração dos minerais da rocha: a </a:t>
            </a:r>
            <a:r>
              <a:rPr lang="pt-PT" b="1">
                <a:solidFill>
                  <a:srgbClr val="FFFFFF"/>
                </a:solidFill>
                <a:latin typeface="Calibri"/>
                <a:ea typeface="Calibri"/>
                <a:cs typeface="Calibri"/>
                <a:sym typeface="Calibri"/>
              </a:rPr>
              <a:t>hidratação</a:t>
            </a:r>
            <a:r>
              <a:rPr lang="pt-PT">
                <a:solidFill>
                  <a:srgbClr val="FFFFFF"/>
                </a:solidFill>
                <a:latin typeface="Calibri"/>
                <a:ea typeface="Calibri"/>
                <a:cs typeface="Calibri"/>
                <a:sym typeface="Calibri"/>
              </a:rPr>
              <a:t> leva à incorporação da </a:t>
            </a:r>
            <a:r>
              <a:rPr lang="pt-PT" b="1">
                <a:solidFill>
                  <a:srgbClr val="FFFFFF"/>
                </a:solidFill>
                <a:latin typeface="Calibri"/>
                <a:ea typeface="Calibri"/>
                <a:cs typeface="Calibri"/>
                <a:sym typeface="Calibri"/>
              </a:rPr>
              <a:t>água</a:t>
            </a:r>
            <a:r>
              <a:rPr lang="pt-PT">
                <a:solidFill>
                  <a:srgbClr val="FFFFFF"/>
                </a:solidFill>
                <a:latin typeface="Calibri"/>
                <a:ea typeface="Calibri"/>
                <a:cs typeface="Calibri"/>
                <a:sym typeface="Calibri"/>
              </a:rPr>
              <a:t> na estrutura dos minerais e a </a:t>
            </a:r>
            <a:r>
              <a:rPr lang="pt-PT" b="1">
                <a:solidFill>
                  <a:srgbClr val="FFFFFF"/>
                </a:solidFill>
                <a:latin typeface="Calibri"/>
                <a:ea typeface="Calibri"/>
                <a:cs typeface="Calibri"/>
                <a:sym typeface="Calibri"/>
              </a:rPr>
              <a:t>hidrólise</a:t>
            </a:r>
            <a:r>
              <a:rPr lang="pt-PT">
                <a:solidFill>
                  <a:srgbClr val="FFFFFF"/>
                </a:solidFill>
                <a:latin typeface="Calibri"/>
                <a:ea typeface="Calibri"/>
                <a:cs typeface="Calibri"/>
                <a:sym typeface="Calibri"/>
              </a:rPr>
              <a:t> conduz à decomposição das rochas pela água.</a:t>
            </a:r>
          </a:p>
          <a:p>
            <a:pPr lvl="0" rtl="0">
              <a:spcBef>
                <a:spcPts val="500"/>
              </a:spcBef>
              <a:spcAft>
                <a:spcPts val="0"/>
              </a:spcAft>
              <a:buNone/>
            </a:pPr>
            <a:r>
              <a:rPr lang="pt-PT">
                <a:solidFill>
                  <a:srgbClr val="FFFFFF"/>
                </a:solidFill>
                <a:latin typeface="Calibri"/>
                <a:ea typeface="Calibri"/>
                <a:cs typeface="Calibri"/>
                <a:sym typeface="Calibri"/>
              </a:rPr>
              <a:t>    A hidrólise pode dar-se simplesmente na presença da água ou, mais frequentemente, com a </a:t>
            </a:r>
            <a:r>
              <a:rPr lang="pt-PT" b="1">
                <a:solidFill>
                  <a:srgbClr val="FFFFFF"/>
                </a:solidFill>
                <a:latin typeface="Calibri"/>
                <a:ea typeface="Calibri"/>
                <a:cs typeface="Calibri"/>
                <a:sym typeface="Calibri"/>
              </a:rPr>
              <a:t>adição de certas substâncias</a:t>
            </a:r>
            <a:r>
              <a:rPr lang="pt-PT">
                <a:solidFill>
                  <a:srgbClr val="FFFFFF"/>
                </a:solidFill>
                <a:latin typeface="Calibri"/>
                <a:ea typeface="Calibri"/>
                <a:cs typeface="Calibri"/>
                <a:sym typeface="Calibri"/>
              </a:rPr>
              <a:t>, como por exemplo o dióxido de carbono, de que resulta o ácido carbónico.</a:t>
            </a:r>
          </a:p>
          <a:p>
            <a:pPr lvl="0">
              <a:spcBef>
                <a:spcPts val="0"/>
              </a:spcBef>
              <a:buNone/>
            </a:pPr>
            <a:endParaRPr/>
          </a:p>
        </p:txBody>
      </p:sp>
      <p:pic>
        <p:nvPicPr>
          <p:cNvPr id="132" name="Shape 132"/>
          <p:cNvPicPr preferRelativeResize="0"/>
          <p:nvPr/>
        </p:nvPicPr>
        <p:blipFill>
          <a:blip r:embed="rId3">
            <a:alphaModFix/>
          </a:blip>
          <a:stretch>
            <a:fillRect/>
          </a:stretch>
        </p:blipFill>
        <p:spPr>
          <a:xfrm>
            <a:off x="6205725" y="2900524"/>
            <a:ext cx="1682900" cy="1463100"/>
          </a:xfrm>
          <a:prstGeom prst="rect">
            <a:avLst/>
          </a:prstGeom>
          <a:noFill/>
          <a:ln>
            <a:noFill/>
          </a:ln>
        </p:spPr>
      </p:pic>
      <p:pic>
        <p:nvPicPr>
          <p:cNvPr id="133" name="Shape 133"/>
          <p:cNvPicPr preferRelativeResize="0"/>
          <p:nvPr/>
        </p:nvPicPr>
        <p:blipFill>
          <a:blip r:embed="rId4">
            <a:alphaModFix/>
          </a:blip>
          <a:stretch>
            <a:fillRect/>
          </a:stretch>
        </p:blipFill>
        <p:spPr>
          <a:xfrm>
            <a:off x="1183825" y="3235425"/>
            <a:ext cx="1265451" cy="1087225"/>
          </a:xfrm>
          <a:prstGeom prst="rect">
            <a:avLst/>
          </a:prstGeom>
          <a:noFill/>
          <a:ln>
            <a:noFill/>
          </a:ln>
        </p:spPr>
      </p:pic>
      <p:pic>
        <p:nvPicPr>
          <p:cNvPr id="134" name="Shape 134"/>
          <p:cNvPicPr preferRelativeResize="0"/>
          <p:nvPr/>
        </p:nvPicPr>
        <p:blipFill>
          <a:blip r:embed="rId5">
            <a:alphaModFix/>
          </a:blip>
          <a:stretch>
            <a:fillRect/>
          </a:stretch>
        </p:blipFill>
        <p:spPr>
          <a:xfrm>
            <a:off x="3184162" y="3267387"/>
            <a:ext cx="1573750" cy="1034174"/>
          </a:xfrm>
          <a:prstGeom prst="rect">
            <a:avLst/>
          </a:prstGeom>
          <a:noFill/>
          <a:ln>
            <a:noFill/>
          </a:ln>
        </p:spPr>
      </p:pic>
      <p:sp>
        <p:nvSpPr>
          <p:cNvPr id="135" name="Shape 135"/>
          <p:cNvSpPr/>
          <p:nvPr/>
        </p:nvSpPr>
        <p:spPr>
          <a:xfrm>
            <a:off x="2565925" y="3527812"/>
            <a:ext cx="501600" cy="513300"/>
          </a:xfrm>
          <a:prstGeom prst="mathPlus">
            <a:avLst>
              <a:gd name="adj1" fmla="val 23520"/>
            </a:avLst>
          </a:prstGeom>
          <a:solidFill>
            <a:srgbClr val="80FFA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6" name="Shape 136"/>
          <p:cNvSpPr/>
          <p:nvPr/>
        </p:nvSpPr>
        <p:spPr>
          <a:xfrm>
            <a:off x="4968675" y="3592012"/>
            <a:ext cx="933000" cy="384900"/>
          </a:xfrm>
          <a:prstGeom prst="rightArrow">
            <a:avLst>
              <a:gd name="adj1" fmla="val 50000"/>
              <a:gd name="adj2" fmla="val 50000"/>
            </a:avLst>
          </a:prstGeom>
          <a:solidFill>
            <a:srgbClr val="80FFA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7" name="Shape 137"/>
          <p:cNvSpPr txBox="1"/>
          <p:nvPr/>
        </p:nvSpPr>
        <p:spPr>
          <a:xfrm>
            <a:off x="893725" y="4246450"/>
            <a:ext cx="7767900" cy="4476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13</a:t>
            </a:r>
            <a:r>
              <a:rPr lang="pt-PT" sz="1000">
                <a:solidFill>
                  <a:srgbClr val="FFFFFF"/>
                </a:solidFill>
              </a:rPr>
              <a:t> - Reação de hidrólise: uma molécula de água reage com uma molécula de dióxido de carbono, originando ácido carbónico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311700" y="288600"/>
            <a:ext cx="8520600" cy="2206500"/>
          </a:xfrm>
          <a:prstGeom prst="rect">
            <a:avLst/>
          </a:prstGeom>
        </p:spPr>
        <p:txBody>
          <a:bodyPr lIns="91425" tIns="91425" rIns="91425" bIns="91425" anchor="t" anchorCtr="0">
            <a:noAutofit/>
          </a:bodyPr>
          <a:lstStyle/>
          <a:p>
            <a:pPr lvl="0">
              <a:spcBef>
                <a:spcPts val="0"/>
              </a:spcBef>
              <a:buNone/>
            </a:pPr>
            <a:r>
              <a:rPr lang="pt-PT">
                <a:solidFill>
                  <a:srgbClr val="FFFFFF"/>
                </a:solidFill>
                <a:latin typeface="Calibri"/>
                <a:ea typeface="Calibri"/>
                <a:cs typeface="Calibri"/>
                <a:sym typeface="Calibri"/>
              </a:rPr>
              <a:t>   Os silicatos são exemplos de minerais que sofrem ação química da água em </a:t>
            </a:r>
            <a:r>
              <a:rPr lang="pt-PT" b="1">
                <a:solidFill>
                  <a:srgbClr val="FFFFFF"/>
                </a:solidFill>
                <a:latin typeface="Calibri"/>
                <a:ea typeface="Calibri"/>
                <a:cs typeface="Calibri"/>
                <a:sym typeface="Calibri"/>
              </a:rPr>
              <a:t>duas etapas</a:t>
            </a:r>
            <a:r>
              <a:rPr lang="pt-PT">
                <a:solidFill>
                  <a:srgbClr val="FFFFFF"/>
                </a:solidFill>
                <a:latin typeface="Calibri"/>
                <a:ea typeface="Calibri"/>
                <a:cs typeface="Calibri"/>
                <a:sym typeface="Calibri"/>
              </a:rPr>
              <a:t>: primeiro dá-se a hidratação, lavando à diminuição da coesão, e depois a hidrólise, que provoca a destruição completa da estrutura cristalina.                                                                A </a:t>
            </a:r>
            <a:r>
              <a:rPr lang="pt-PT" b="1">
                <a:solidFill>
                  <a:srgbClr val="FFFFFF"/>
                </a:solidFill>
                <a:latin typeface="Calibri"/>
                <a:ea typeface="Calibri"/>
                <a:cs typeface="Calibri"/>
                <a:sym typeface="Calibri"/>
              </a:rPr>
              <a:t>temperatura</a:t>
            </a:r>
            <a:r>
              <a:rPr lang="pt-PT">
                <a:solidFill>
                  <a:srgbClr val="FFFFFF"/>
                </a:solidFill>
                <a:latin typeface="Calibri"/>
                <a:ea typeface="Calibri"/>
                <a:cs typeface="Calibri"/>
                <a:sym typeface="Calibri"/>
              </a:rPr>
              <a:t> também tem muita influência na velocidade das reações. Por exemplo, a velocidade da reação de hidrólise duplica se elevarmos em 10 graus Celsius a temperatura.</a:t>
            </a:r>
          </a:p>
        </p:txBody>
      </p:sp>
      <p:pic>
        <p:nvPicPr>
          <p:cNvPr id="143" name="Shape 143"/>
          <p:cNvPicPr preferRelativeResize="0"/>
          <p:nvPr/>
        </p:nvPicPr>
        <p:blipFill>
          <a:blip r:embed="rId3">
            <a:alphaModFix/>
          </a:blip>
          <a:stretch>
            <a:fillRect/>
          </a:stretch>
        </p:blipFill>
        <p:spPr>
          <a:xfrm>
            <a:off x="792024" y="2436775"/>
            <a:ext cx="3462900" cy="2122774"/>
          </a:xfrm>
          <a:prstGeom prst="rect">
            <a:avLst/>
          </a:prstGeom>
          <a:noFill/>
          <a:ln>
            <a:noFill/>
          </a:ln>
        </p:spPr>
      </p:pic>
      <p:pic>
        <p:nvPicPr>
          <p:cNvPr id="144" name="Shape 144"/>
          <p:cNvPicPr preferRelativeResize="0"/>
          <p:nvPr/>
        </p:nvPicPr>
        <p:blipFill>
          <a:blip r:embed="rId4">
            <a:alphaModFix/>
          </a:blip>
          <a:stretch>
            <a:fillRect/>
          </a:stretch>
        </p:blipFill>
        <p:spPr>
          <a:xfrm>
            <a:off x="4840250" y="2388250"/>
            <a:ext cx="1239975" cy="1109100"/>
          </a:xfrm>
          <a:prstGeom prst="rect">
            <a:avLst/>
          </a:prstGeom>
          <a:noFill/>
          <a:ln>
            <a:noFill/>
          </a:ln>
        </p:spPr>
      </p:pic>
      <p:pic>
        <p:nvPicPr>
          <p:cNvPr id="145" name="Shape 145"/>
          <p:cNvPicPr preferRelativeResize="0"/>
          <p:nvPr/>
        </p:nvPicPr>
        <p:blipFill>
          <a:blip r:embed="rId5">
            <a:alphaModFix/>
          </a:blip>
          <a:stretch>
            <a:fillRect/>
          </a:stretch>
        </p:blipFill>
        <p:spPr>
          <a:xfrm>
            <a:off x="6080225" y="3497350"/>
            <a:ext cx="1476775" cy="1175524"/>
          </a:xfrm>
          <a:prstGeom prst="rect">
            <a:avLst/>
          </a:prstGeom>
          <a:noFill/>
          <a:ln>
            <a:noFill/>
          </a:ln>
        </p:spPr>
      </p:pic>
      <p:sp>
        <p:nvSpPr>
          <p:cNvPr id="146" name="Shape 146"/>
          <p:cNvSpPr/>
          <p:nvPr/>
        </p:nvSpPr>
        <p:spPr>
          <a:xfrm rot="5400000">
            <a:off x="6251500" y="2675525"/>
            <a:ext cx="723000" cy="641400"/>
          </a:xfrm>
          <a:prstGeom prst="bentArrow">
            <a:avLst>
              <a:gd name="adj1" fmla="val 25000"/>
              <a:gd name="adj2" fmla="val 25000"/>
              <a:gd name="adj3" fmla="val 25000"/>
              <a:gd name="adj4" fmla="val 43750"/>
            </a:avLst>
          </a:prstGeom>
          <a:solidFill>
            <a:srgbClr val="80FFA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7" name="Shape 147"/>
          <p:cNvSpPr txBox="1"/>
          <p:nvPr/>
        </p:nvSpPr>
        <p:spPr>
          <a:xfrm>
            <a:off x="720925" y="4475475"/>
            <a:ext cx="3534000" cy="3498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14</a:t>
            </a:r>
            <a:r>
              <a:rPr lang="pt-PT" sz="1000">
                <a:solidFill>
                  <a:srgbClr val="FFFFFF"/>
                </a:solidFill>
              </a:rPr>
              <a:t> - Processo de hidrólise e hidratação do feldspato</a:t>
            </a:r>
          </a:p>
        </p:txBody>
      </p:sp>
      <p:sp>
        <p:nvSpPr>
          <p:cNvPr id="148" name="Shape 148"/>
          <p:cNvSpPr txBox="1"/>
          <p:nvPr/>
        </p:nvSpPr>
        <p:spPr>
          <a:xfrm>
            <a:off x="4755825" y="3415700"/>
            <a:ext cx="1408800" cy="3498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15</a:t>
            </a:r>
            <a:r>
              <a:rPr lang="pt-PT" sz="1000">
                <a:solidFill>
                  <a:srgbClr val="FFFFFF"/>
                </a:solidFill>
              </a:rPr>
              <a:t> - Feldspato</a:t>
            </a:r>
          </a:p>
        </p:txBody>
      </p:sp>
      <p:sp>
        <p:nvSpPr>
          <p:cNvPr id="149" name="Shape 149"/>
          <p:cNvSpPr txBox="1"/>
          <p:nvPr/>
        </p:nvSpPr>
        <p:spPr>
          <a:xfrm>
            <a:off x="6000350" y="4571225"/>
            <a:ext cx="1691100" cy="2565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16</a:t>
            </a:r>
            <a:r>
              <a:rPr lang="pt-PT" sz="1000">
                <a:solidFill>
                  <a:srgbClr val="FFFFFF"/>
                </a:solidFill>
              </a:rPr>
              <a:t> - caulinite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358350" y="1126675"/>
            <a:ext cx="3735600" cy="2742000"/>
          </a:xfrm>
          <a:prstGeom prst="rect">
            <a:avLst/>
          </a:prstGeom>
        </p:spPr>
        <p:txBody>
          <a:bodyPr lIns="91425" tIns="91425" rIns="91425" bIns="91425" anchor="t" anchorCtr="0">
            <a:noAutofit/>
          </a:bodyPr>
          <a:lstStyle/>
          <a:p>
            <a:pPr lvl="0" rtl="0">
              <a:spcBef>
                <a:spcPts val="700"/>
              </a:spcBef>
              <a:spcAft>
                <a:spcPts val="0"/>
              </a:spcAft>
              <a:buNone/>
            </a:pPr>
            <a:r>
              <a:rPr lang="pt-PT" sz="2400">
                <a:solidFill>
                  <a:srgbClr val="FFFFFF"/>
                </a:solidFill>
              </a:rPr>
              <a:t>•</a:t>
            </a:r>
            <a:r>
              <a:rPr lang="pt-PT" sz="2400" b="1">
                <a:solidFill>
                  <a:srgbClr val="FFFFFF"/>
                </a:solidFill>
                <a:latin typeface="Calibri"/>
                <a:ea typeface="Calibri"/>
                <a:cs typeface="Calibri"/>
                <a:sym typeface="Calibri"/>
              </a:rPr>
              <a:t>Reações de carbonatação:</a:t>
            </a:r>
          </a:p>
          <a:p>
            <a:pPr lvl="0" rtl="0">
              <a:spcBef>
                <a:spcPts val="800"/>
              </a:spcBef>
              <a:spcAft>
                <a:spcPts val="0"/>
              </a:spcAft>
              <a:buNone/>
            </a:pPr>
            <a:r>
              <a:rPr lang="pt-PT">
                <a:solidFill>
                  <a:srgbClr val="FFFFFF"/>
                </a:solidFill>
                <a:latin typeface="Calibri"/>
                <a:ea typeface="Calibri"/>
                <a:cs typeface="Calibri"/>
                <a:sym typeface="Calibri"/>
              </a:rPr>
              <a:t>    As </a:t>
            </a:r>
            <a:r>
              <a:rPr lang="pt-PT" b="1">
                <a:solidFill>
                  <a:srgbClr val="FFFFFF"/>
                </a:solidFill>
                <a:latin typeface="Calibri"/>
                <a:ea typeface="Calibri"/>
                <a:cs typeface="Calibri"/>
                <a:sym typeface="Calibri"/>
              </a:rPr>
              <a:t>águas acidificadas </a:t>
            </a:r>
            <a:r>
              <a:rPr lang="pt-PT">
                <a:solidFill>
                  <a:srgbClr val="FFFFFF"/>
                </a:solidFill>
                <a:latin typeface="Calibri"/>
                <a:ea typeface="Calibri"/>
                <a:cs typeface="Calibri"/>
                <a:sym typeface="Calibri"/>
              </a:rPr>
              <a:t>podem reagir, com a calcite (carbonato de cálcio), formando </a:t>
            </a:r>
            <a:r>
              <a:rPr lang="pt-PT" b="1">
                <a:solidFill>
                  <a:srgbClr val="FFFFFF"/>
                </a:solidFill>
                <a:latin typeface="Calibri"/>
                <a:ea typeface="Calibri"/>
                <a:cs typeface="Calibri"/>
                <a:sym typeface="Calibri"/>
              </a:rPr>
              <a:t>produtos solúveis</a:t>
            </a:r>
            <a:r>
              <a:rPr lang="pt-PT">
                <a:solidFill>
                  <a:srgbClr val="FFFFFF"/>
                </a:solidFill>
                <a:latin typeface="Calibri"/>
                <a:ea typeface="Calibri"/>
                <a:cs typeface="Calibri"/>
                <a:sym typeface="Calibri"/>
              </a:rPr>
              <a:t>. Assim, os calcários são alterados através do processo químico que se designa por </a:t>
            </a:r>
            <a:r>
              <a:rPr lang="pt-PT" b="1">
                <a:solidFill>
                  <a:srgbClr val="FFFFFF"/>
                </a:solidFill>
                <a:latin typeface="Calibri"/>
                <a:ea typeface="Calibri"/>
                <a:cs typeface="Calibri"/>
                <a:sym typeface="Calibri"/>
              </a:rPr>
              <a:t>carbonatação</a:t>
            </a:r>
            <a:r>
              <a:rPr lang="pt-PT">
                <a:solidFill>
                  <a:srgbClr val="FFFFFF"/>
                </a:solidFill>
                <a:latin typeface="Calibri"/>
                <a:ea typeface="Calibri"/>
                <a:cs typeface="Calibri"/>
                <a:sym typeface="Calibri"/>
              </a:rPr>
              <a:t>.</a:t>
            </a:r>
          </a:p>
          <a:p>
            <a:pPr lvl="0">
              <a:spcBef>
                <a:spcPts val="0"/>
              </a:spcBef>
              <a:buNone/>
            </a:pPr>
            <a:endParaRPr/>
          </a:p>
        </p:txBody>
      </p:sp>
      <p:pic>
        <p:nvPicPr>
          <p:cNvPr id="155" name="Shape 155"/>
          <p:cNvPicPr preferRelativeResize="0"/>
          <p:nvPr/>
        </p:nvPicPr>
        <p:blipFill>
          <a:blip r:embed="rId3">
            <a:alphaModFix/>
          </a:blip>
          <a:stretch>
            <a:fillRect/>
          </a:stretch>
        </p:blipFill>
        <p:spPr>
          <a:xfrm>
            <a:off x="4572850" y="1519750"/>
            <a:ext cx="3378025" cy="2104000"/>
          </a:xfrm>
          <a:prstGeom prst="rect">
            <a:avLst/>
          </a:prstGeom>
          <a:noFill/>
          <a:ln>
            <a:noFill/>
          </a:ln>
        </p:spPr>
      </p:pic>
      <p:sp>
        <p:nvSpPr>
          <p:cNvPr id="156" name="Shape 156"/>
          <p:cNvSpPr txBox="1"/>
          <p:nvPr/>
        </p:nvSpPr>
        <p:spPr>
          <a:xfrm>
            <a:off x="4491200" y="3565450"/>
            <a:ext cx="2997300" cy="3732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17</a:t>
            </a:r>
            <a:r>
              <a:rPr lang="pt-PT" sz="1000">
                <a:solidFill>
                  <a:srgbClr val="FFFFFF"/>
                </a:solidFill>
              </a:rPr>
              <a:t> - Reação de carbonatação numa calcite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body" idx="1"/>
          </p:nvPr>
        </p:nvSpPr>
        <p:spPr>
          <a:xfrm>
            <a:off x="311700" y="464375"/>
            <a:ext cx="8520600" cy="1961700"/>
          </a:xfrm>
          <a:prstGeom prst="rect">
            <a:avLst/>
          </a:prstGeom>
        </p:spPr>
        <p:txBody>
          <a:bodyPr lIns="91425" tIns="91425" rIns="91425" bIns="91425" anchor="t" anchorCtr="0">
            <a:noAutofit/>
          </a:bodyPr>
          <a:lstStyle/>
          <a:p>
            <a:pPr lvl="0" rtl="0">
              <a:spcBef>
                <a:spcPts val="500"/>
              </a:spcBef>
              <a:spcAft>
                <a:spcPts val="0"/>
              </a:spcAft>
              <a:buNone/>
            </a:pPr>
            <a:r>
              <a:rPr lang="pt-PT">
                <a:solidFill>
                  <a:srgbClr val="FFFFFF"/>
                </a:solidFill>
                <a:latin typeface="Calibri"/>
                <a:ea typeface="Calibri"/>
                <a:cs typeface="Calibri"/>
                <a:sym typeface="Calibri"/>
              </a:rPr>
              <a:t>   O cálcio e o hidrogenocarbonato são removidos em solução, deixando somente as impurezas insolúveis.</a:t>
            </a:r>
          </a:p>
          <a:p>
            <a:pPr lvl="0" rtl="0">
              <a:spcBef>
                <a:spcPts val="500"/>
              </a:spcBef>
              <a:spcAft>
                <a:spcPts val="0"/>
              </a:spcAft>
              <a:buNone/>
            </a:pPr>
            <a:r>
              <a:rPr lang="pt-PT">
                <a:solidFill>
                  <a:srgbClr val="FFFFFF"/>
                </a:solidFill>
                <a:latin typeface="Calibri"/>
                <a:ea typeface="Calibri"/>
                <a:cs typeface="Calibri"/>
                <a:sym typeface="Calibri"/>
              </a:rPr>
              <a:t>   O calcário contém, geralmente, sílica e argila misturadas, e como essas substâncias não são solúveis ficam no local, preenchendo bolsas e depressões. Esses </a:t>
            </a:r>
            <a:r>
              <a:rPr lang="pt-PT" b="1">
                <a:solidFill>
                  <a:srgbClr val="FFFFFF"/>
                </a:solidFill>
                <a:latin typeface="Calibri"/>
                <a:ea typeface="Calibri"/>
                <a:cs typeface="Calibri"/>
                <a:sym typeface="Calibri"/>
              </a:rPr>
              <a:t>depósitos,</a:t>
            </a:r>
            <a:r>
              <a:rPr lang="pt-PT">
                <a:solidFill>
                  <a:srgbClr val="FFFFFF"/>
                </a:solidFill>
                <a:latin typeface="Calibri"/>
                <a:ea typeface="Calibri"/>
                <a:cs typeface="Calibri"/>
                <a:sym typeface="Calibri"/>
              </a:rPr>
              <a:t> de cor avermelhada, denominam-se </a:t>
            </a:r>
            <a:r>
              <a:rPr lang="pt-PT" b="1">
                <a:solidFill>
                  <a:srgbClr val="FFFFFF"/>
                </a:solidFill>
                <a:latin typeface="Calibri"/>
                <a:ea typeface="Calibri"/>
                <a:cs typeface="Calibri"/>
                <a:sym typeface="Calibri"/>
              </a:rPr>
              <a:t>terra rosa</a:t>
            </a:r>
            <a:r>
              <a:rPr lang="pt-PT">
                <a:solidFill>
                  <a:srgbClr val="FFFFFF"/>
                </a:solidFill>
                <a:latin typeface="Calibri"/>
                <a:ea typeface="Calibri"/>
                <a:cs typeface="Calibri"/>
                <a:sym typeface="Calibri"/>
              </a:rPr>
              <a:t>.</a:t>
            </a:r>
          </a:p>
          <a:p>
            <a:pPr lvl="0">
              <a:spcBef>
                <a:spcPts val="0"/>
              </a:spcBef>
              <a:buNone/>
            </a:pPr>
            <a:endParaRPr>
              <a:solidFill>
                <a:srgbClr val="FFFFFF"/>
              </a:solidFill>
            </a:endParaRPr>
          </a:p>
        </p:txBody>
      </p:sp>
      <p:pic>
        <p:nvPicPr>
          <p:cNvPr id="162" name="Shape 162"/>
          <p:cNvPicPr preferRelativeResize="0"/>
          <p:nvPr/>
        </p:nvPicPr>
        <p:blipFill>
          <a:blip r:embed="rId3">
            <a:alphaModFix/>
          </a:blip>
          <a:stretch>
            <a:fillRect/>
          </a:stretch>
        </p:blipFill>
        <p:spPr>
          <a:xfrm>
            <a:off x="2298425" y="2578000"/>
            <a:ext cx="1519775" cy="1707600"/>
          </a:xfrm>
          <a:prstGeom prst="rect">
            <a:avLst/>
          </a:prstGeom>
          <a:noFill/>
          <a:ln>
            <a:noFill/>
          </a:ln>
        </p:spPr>
      </p:pic>
      <p:pic>
        <p:nvPicPr>
          <p:cNvPr id="163" name="Shape 163"/>
          <p:cNvPicPr preferRelativeResize="0"/>
          <p:nvPr/>
        </p:nvPicPr>
        <p:blipFill rotWithShape="1">
          <a:blip r:embed="rId4">
            <a:alphaModFix/>
          </a:blip>
          <a:srcRect l="20012"/>
          <a:stretch/>
        </p:blipFill>
        <p:spPr>
          <a:xfrm>
            <a:off x="3818198" y="2578000"/>
            <a:ext cx="2823299" cy="1707600"/>
          </a:xfrm>
          <a:prstGeom prst="rect">
            <a:avLst/>
          </a:prstGeom>
          <a:noFill/>
          <a:ln>
            <a:noFill/>
          </a:ln>
        </p:spPr>
      </p:pic>
      <p:sp>
        <p:nvSpPr>
          <p:cNvPr id="164" name="Shape 164"/>
          <p:cNvSpPr txBox="1"/>
          <p:nvPr/>
        </p:nvSpPr>
        <p:spPr>
          <a:xfrm>
            <a:off x="2180250" y="4191775"/>
            <a:ext cx="3697200" cy="4431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Figuras 18 e 19</a:t>
            </a:r>
            <a:r>
              <a:rPr lang="pt-PT" sz="1000">
                <a:solidFill>
                  <a:srgbClr val="FFFFFF"/>
                </a:solidFill>
              </a:rPr>
              <a:t> - Reação de carbonatação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sp>
        <p:nvSpPr>
          <p:cNvPr id="169" name="Shape 169"/>
          <p:cNvSpPr txBox="1"/>
          <p:nvPr/>
        </p:nvSpPr>
        <p:spPr>
          <a:xfrm>
            <a:off x="0" y="473125"/>
            <a:ext cx="9144000" cy="1552800"/>
          </a:xfrm>
          <a:prstGeom prst="rect">
            <a:avLst/>
          </a:prstGeom>
          <a:solidFill>
            <a:srgbClr val="FFFFFF">
              <a:alpha val="38080"/>
            </a:srgbClr>
          </a:solidFill>
          <a:ln>
            <a:noFill/>
          </a:ln>
        </p:spPr>
        <p:txBody>
          <a:bodyPr lIns="91425" tIns="91425" rIns="91425" bIns="91425" anchor="t" anchorCtr="0">
            <a:noAutofit/>
          </a:bodyPr>
          <a:lstStyle/>
          <a:p>
            <a:pPr lvl="0" algn="ctr" rtl="0">
              <a:lnSpc>
                <a:spcPct val="115000"/>
              </a:lnSpc>
              <a:spcBef>
                <a:spcPts val="0"/>
              </a:spcBef>
              <a:spcAft>
                <a:spcPts val="1600"/>
              </a:spcAft>
              <a:buNone/>
            </a:pPr>
            <a:r>
              <a:rPr lang="pt-PT" sz="2400">
                <a:latin typeface="Calibri"/>
                <a:ea typeface="Calibri"/>
                <a:cs typeface="Calibri"/>
                <a:sym typeface="Calibri"/>
              </a:rPr>
              <a:t>Meteorização Mecânica</a:t>
            </a:r>
            <a:r>
              <a:rPr lang="pt-PT" sz="2400"/>
              <a:t> </a:t>
            </a:r>
            <a:r>
              <a:rPr lang="pt-PT" sz="1800"/>
              <a:t>   </a:t>
            </a:r>
          </a:p>
          <a:p>
            <a:pPr lvl="0" rtl="0">
              <a:lnSpc>
                <a:spcPct val="115000"/>
              </a:lnSpc>
              <a:spcBef>
                <a:spcPts val="0"/>
              </a:spcBef>
              <a:spcAft>
                <a:spcPts val="1600"/>
              </a:spcAft>
              <a:buClr>
                <a:schemeClr val="dk1"/>
              </a:buClr>
              <a:buSzPct val="61111"/>
              <a:buFont typeface="Arial"/>
              <a:buNone/>
            </a:pPr>
            <a:r>
              <a:rPr lang="pt-PT" sz="1800"/>
              <a:t>  </a:t>
            </a:r>
            <a:r>
              <a:rPr lang="pt-PT" sz="1800">
                <a:latin typeface="Calibri"/>
                <a:ea typeface="Calibri"/>
                <a:cs typeface="Calibri"/>
                <a:sym typeface="Calibri"/>
              </a:rPr>
              <a:t>A meteorização mecânica ou meteorização física, consiste na fragmentação de uma rocha através de processos físicos, mantendo a sua composição química.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311700" y="293400"/>
            <a:ext cx="8520600" cy="1685700"/>
          </a:xfrm>
          <a:prstGeom prst="rect">
            <a:avLst/>
          </a:prstGeom>
        </p:spPr>
        <p:txBody>
          <a:bodyPr lIns="91425" tIns="91425" rIns="91425" bIns="91425" anchor="t" anchorCtr="0">
            <a:noAutofit/>
          </a:bodyPr>
          <a:lstStyle/>
          <a:p>
            <a:pPr lvl="0" algn="ctr" rtl="0">
              <a:lnSpc>
                <a:spcPct val="100000"/>
              </a:lnSpc>
              <a:spcBef>
                <a:spcPts val="0"/>
              </a:spcBef>
              <a:spcAft>
                <a:spcPts val="0"/>
              </a:spcAft>
              <a:buClr>
                <a:schemeClr val="dk1"/>
              </a:buClr>
              <a:buSzPct val="45833"/>
              <a:buFont typeface="Arial"/>
              <a:buNone/>
            </a:pPr>
            <a:r>
              <a:rPr lang="pt-PT" sz="2400">
                <a:solidFill>
                  <a:schemeClr val="dk1"/>
                </a:solidFill>
                <a:latin typeface="Calibri"/>
                <a:ea typeface="Calibri"/>
                <a:cs typeface="Calibri"/>
                <a:sym typeface="Calibri"/>
              </a:rPr>
              <a:t>Crioclastia</a:t>
            </a:r>
          </a:p>
          <a:p>
            <a:pPr lvl="0" rtl="0">
              <a:lnSpc>
                <a:spcPct val="100000"/>
              </a:lnSpc>
              <a:spcBef>
                <a:spcPts val="0"/>
              </a:spcBef>
              <a:spcAft>
                <a:spcPts val="0"/>
              </a:spcAft>
              <a:buNone/>
            </a:pPr>
            <a:endParaRPr sz="1200">
              <a:solidFill>
                <a:schemeClr val="dk1"/>
              </a:solidFill>
            </a:endParaRPr>
          </a:p>
          <a:p>
            <a:pPr lvl="0" rtl="0">
              <a:lnSpc>
                <a:spcPct val="100000"/>
              </a:lnSpc>
              <a:spcBef>
                <a:spcPts val="0"/>
              </a:spcBef>
              <a:spcAft>
                <a:spcPts val="0"/>
              </a:spcAft>
              <a:buNone/>
            </a:pPr>
            <a:endParaRPr sz="1200">
              <a:solidFill>
                <a:schemeClr val="dk1"/>
              </a:solidFill>
            </a:endParaRPr>
          </a:p>
          <a:p>
            <a:pPr lvl="0" rtl="0">
              <a:lnSpc>
                <a:spcPct val="100000"/>
              </a:lnSpc>
              <a:spcBef>
                <a:spcPts val="0"/>
              </a:spcBef>
              <a:spcAft>
                <a:spcPts val="0"/>
              </a:spcAft>
              <a:buClr>
                <a:schemeClr val="dk1"/>
              </a:buClr>
              <a:buSzPct val="61111"/>
              <a:buFont typeface="Arial"/>
              <a:buNone/>
            </a:pPr>
            <a:r>
              <a:rPr lang="pt-PT">
                <a:solidFill>
                  <a:schemeClr val="dk1"/>
                </a:solidFill>
                <a:latin typeface="Calibri"/>
                <a:ea typeface="Calibri"/>
                <a:cs typeface="Calibri"/>
                <a:sym typeface="Calibri"/>
              </a:rPr>
              <a:t>A crioclastia dá-se através da infiltração da água nas fendas existentes nas rochas. Quando a temperatura baixa para valores negativos a água congela, e o seu volume aumenta exercendo pressão sobre as fendas, levando ao seu alargamento. </a:t>
            </a:r>
          </a:p>
          <a:p>
            <a:pPr lvl="0" rtl="0">
              <a:spcBef>
                <a:spcPts val="0"/>
              </a:spcBef>
              <a:buNone/>
            </a:pPr>
            <a:endParaRPr/>
          </a:p>
        </p:txBody>
      </p:sp>
      <p:pic>
        <p:nvPicPr>
          <p:cNvPr id="175" name="Shape 175"/>
          <p:cNvPicPr preferRelativeResize="0"/>
          <p:nvPr/>
        </p:nvPicPr>
        <p:blipFill>
          <a:blip r:embed="rId3">
            <a:alphaModFix/>
          </a:blip>
          <a:stretch>
            <a:fillRect/>
          </a:stretch>
        </p:blipFill>
        <p:spPr>
          <a:xfrm>
            <a:off x="5204176" y="2305700"/>
            <a:ext cx="3076973" cy="2309349"/>
          </a:xfrm>
          <a:prstGeom prst="rect">
            <a:avLst/>
          </a:prstGeom>
          <a:noFill/>
          <a:ln>
            <a:noFill/>
          </a:ln>
        </p:spPr>
      </p:pic>
      <p:pic>
        <p:nvPicPr>
          <p:cNvPr id="176" name="Shape 176"/>
          <p:cNvPicPr preferRelativeResize="0"/>
          <p:nvPr/>
        </p:nvPicPr>
        <p:blipFill>
          <a:blip r:embed="rId4">
            <a:alphaModFix/>
          </a:blip>
          <a:stretch>
            <a:fillRect/>
          </a:stretch>
        </p:blipFill>
        <p:spPr>
          <a:xfrm>
            <a:off x="463559" y="2616350"/>
            <a:ext cx="3810000" cy="1162050"/>
          </a:xfrm>
          <a:prstGeom prst="rect">
            <a:avLst/>
          </a:prstGeom>
          <a:noFill/>
          <a:ln>
            <a:noFill/>
          </a:ln>
        </p:spPr>
      </p:pic>
      <p:sp>
        <p:nvSpPr>
          <p:cNvPr id="177" name="Shape 177"/>
          <p:cNvSpPr txBox="1"/>
          <p:nvPr/>
        </p:nvSpPr>
        <p:spPr>
          <a:xfrm>
            <a:off x="472350" y="3897000"/>
            <a:ext cx="4093800" cy="3150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20 - </a:t>
            </a:r>
            <a:r>
              <a:rPr lang="pt-PT" sz="1000">
                <a:solidFill>
                  <a:srgbClr val="FFFFFF"/>
                </a:solidFill>
              </a:rPr>
              <a:t>Infiltração de água numa rocha</a:t>
            </a:r>
          </a:p>
        </p:txBody>
      </p:sp>
      <p:sp>
        <p:nvSpPr>
          <p:cNvPr id="178" name="Shape 178"/>
          <p:cNvSpPr txBox="1"/>
          <p:nvPr/>
        </p:nvSpPr>
        <p:spPr>
          <a:xfrm>
            <a:off x="5204175" y="4615050"/>
            <a:ext cx="3135900" cy="1575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21 - </a:t>
            </a:r>
            <a:r>
              <a:rPr lang="pt-PT" sz="1000">
                <a:solidFill>
                  <a:srgbClr val="FFFFFF"/>
                </a:solidFill>
              </a:rPr>
              <a:t>Alargamento de uma fenda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311700" y="60700"/>
            <a:ext cx="8520600" cy="3416400"/>
          </a:xfrm>
          <a:prstGeom prst="rect">
            <a:avLst/>
          </a:prstGeom>
        </p:spPr>
        <p:txBody>
          <a:bodyPr lIns="91425" tIns="91425" rIns="91425" bIns="91425" anchor="t" anchorCtr="0">
            <a:noAutofit/>
          </a:bodyPr>
          <a:lstStyle/>
          <a:p>
            <a:pPr lvl="0" algn="ctr" rtl="0">
              <a:lnSpc>
                <a:spcPct val="100000"/>
              </a:lnSpc>
              <a:spcBef>
                <a:spcPts val="0"/>
              </a:spcBef>
              <a:spcAft>
                <a:spcPts val="0"/>
              </a:spcAft>
              <a:buNone/>
            </a:pPr>
            <a:r>
              <a:rPr lang="pt-PT" sz="2400">
                <a:solidFill>
                  <a:schemeClr val="dk1"/>
                </a:solidFill>
                <a:latin typeface="Calibri"/>
                <a:ea typeface="Calibri"/>
                <a:cs typeface="Calibri"/>
                <a:sym typeface="Calibri"/>
              </a:rPr>
              <a:t>Actividade Biológica</a:t>
            </a:r>
          </a:p>
          <a:p>
            <a:pPr lvl="0" algn="ctr" rtl="0">
              <a:lnSpc>
                <a:spcPct val="100000"/>
              </a:lnSpc>
              <a:spcBef>
                <a:spcPts val="0"/>
              </a:spcBef>
              <a:spcAft>
                <a:spcPts val="0"/>
              </a:spcAft>
              <a:buNone/>
            </a:pPr>
            <a:r>
              <a:rPr lang="pt-PT" sz="2400">
                <a:solidFill>
                  <a:schemeClr val="dk1"/>
                </a:solidFill>
              </a:rPr>
              <a:t> </a:t>
            </a:r>
          </a:p>
          <a:p>
            <a:pPr lvl="0" rtl="0">
              <a:lnSpc>
                <a:spcPct val="100000"/>
              </a:lnSpc>
              <a:spcBef>
                <a:spcPts val="0"/>
              </a:spcBef>
              <a:spcAft>
                <a:spcPts val="0"/>
              </a:spcAft>
              <a:buClr>
                <a:schemeClr val="dk1"/>
              </a:buClr>
              <a:buSzPct val="61111"/>
              <a:buFont typeface="Arial"/>
              <a:buNone/>
            </a:pPr>
            <a:r>
              <a:rPr lang="pt-PT">
                <a:solidFill>
                  <a:schemeClr val="dk1"/>
                </a:solidFill>
                <a:latin typeface="Calibri"/>
                <a:ea typeface="Calibri"/>
                <a:cs typeface="Calibri"/>
                <a:sym typeface="Calibri"/>
              </a:rPr>
              <a:t>Todos os seres vivos, desde os animais até seres quimioautotróficos contribuem para a meteorização. No caso dos animais o seu efeito é mais fácil de ser notado uma vez que a sua deslocação provoca o desgaste dos maciços rochosos. No caso das plantas o seu principal efeito deve-se às suas raízes, que penetram nas fissuras das rochas, à medida que a planta cresce , as raízes vão aumentando, exercendo pressão sobre as fendas levando, levando à sua alteração.</a:t>
            </a:r>
          </a:p>
        </p:txBody>
      </p:sp>
      <p:pic>
        <p:nvPicPr>
          <p:cNvPr id="184" name="Shape 184"/>
          <p:cNvPicPr preferRelativeResize="0"/>
          <p:nvPr/>
        </p:nvPicPr>
        <p:blipFill>
          <a:blip r:embed="rId3">
            <a:alphaModFix/>
          </a:blip>
          <a:stretch>
            <a:fillRect/>
          </a:stretch>
        </p:blipFill>
        <p:spPr>
          <a:xfrm>
            <a:off x="1257550" y="2651699"/>
            <a:ext cx="3061073" cy="1990900"/>
          </a:xfrm>
          <a:prstGeom prst="rect">
            <a:avLst/>
          </a:prstGeom>
          <a:noFill/>
          <a:ln>
            <a:noFill/>
          </a:ln>
        </p:spPr>
      </p:pic>
      <p:pic>
        <p:nvPicPr>
          <p:cNvPr id="185" name="Shape 185"/>
          <p:cNvPicPr preferRelativeResize="0"/>
          <p:nvPr/>
        </p:nvPicPr>
        <p:blipFill rotWithShape="1">
          <a:blip r:embed="rId4">
            <a:alphaModFix/>
          </a:blip>
          <a:srcRect l="3461" t="2559" r="2984" b="1919"/>
          <a:stretch/>
        </p:blipFill>
        <p:spPr>
          <a:xfrm>
            <a:off x="6040639" y="2651687"/>
            <a:ext cx="1395610" cy="2192075"/>
          </a:xfrm>
          <a:prstGeom prst="rect">
            <a:avLst/>
          </a:prstGeom>
          <a:noFill/>
          <a:ln>
            <a:noFill/>
          </a:ln>
        </p:spPr>
      </p:pic>
      <p:sp>
        <p:nvSpPr>
          <p:cNvPr id="186" name="Shape 186"/>
          <p:cNvSpPr txBox="1"/>
          <p:nvPr/>
        </p:nvSpPr>
        <p:spPr>
          <a:xfrm>
            <a:off x="1047700" y="4754825"/>
            <a:ext cx="4015200" cy="2493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22 -Alargamento de uma fenda devido a uma raiz. </a:t>
            </a:r>
          </a:p>
        </p:txBody>
      </p:sp>
      <p:sp>
        <p:nvSpPr>
          <p:cNvPr id="187" name="Shape 187"/>
          <p:cNvSpPr txBox="1"/>
          <p:nvPr/>
        </p:nvSpPr>
        <p:spPr>
          <a:xfrm>
            <a:off x="5558325" y="4815475"/>
            <a:ext cx="4015200" cy="249300"/>
          </a:xfrm>
          <a:prstGeom prst="rect">
            <a:avLst/>
          </a:prstGeom>
          <a:noFill/>
          <a:ln>
            <a:noFill/>
          </a:ln>
        </p:spPr>
        <p:txBody>
          <a:bodyPr lIns="91425" tIns="91425" rIns="91425" bIns="91425" anchor="t" anchorCtr="0">
            <a:noAutofit/>
          </a:bodyPr>
          <a:lstStyle/>
          <a:p>
            <a:pPr lvl="0" rtl="0">
              <a:spcBef>
                <a:spcPts val="0"/>
              </a:spcBef>
              <a:buNone/>
            </a:pPr>
            <a:r>
              <a:rPr lang="pt-PT" sz="1000" i="1">
                <a:solidFill>
                  <a:srgbClr val="FFFFFF"/>
                </a:solidFill>
              </a:rPr>
              <a:t>Figura 23 - </a:t>
            </a:r>
            <a:r>
              <a:rPr lang="pt-PT" sz="1000" i="1">
                <a:solidFill>
                  <a:schemeClr val="dk1"/>
                </a:solidFill>
              </a:rPr>
              <a:t>Alargamento de uma fenda devido a uma raiz.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311700" y="266925"/>
            <a:ext cx="8520600" cy="1637700"/>
          </a:xfrm>
          <a:prstGeom prst="rect">
            <a:avLst/>
          </a:prstGeom>
        </p:spPr>
        <p:txBody>
          <a:bodyPr lIns="91425" tIns="91425" rIns="91425" bIns="91425" anchor="t" anchorCtr="0">
            <a:noAutofit/>
          </a:bodyPr>
          <a:lstStyle/>
          <a:p>
            <a:pPr lvl="0" algn="ctr" rtl="0">
              <a:lnSpc>
                <a:spcPct val="100000"/>
              </a:lnSpc>
              <a:spcBef>
                <a:spcPts val="0"/>
              </a:spcBef>
              <a:spcAft>
                <a:spcPts val="0"/>
              </a:spcAft>
              <a:buNone/>
            </a:pPr>
            <a:r>
              <a:rPr lang="pt-PT" sz="2400">
                <a:solidFill>
                  <a:schemeClr val="dk1"/>
                </a:solidFill>
                <a:latin typeface="Calibri"/>
                <a:ea typeface="Calibri"/>
                <a:cs typeface="Calibri"/>
                <a:sym typeface="Calibri"/>
              </a:rPr>
              <a:t>Ação mecânica da água e do vento</a:t>
            </a:r>
          </a:p>
          <a:p>
            <a:pPr lvl="0" algn="ctr" rtl="0">
              <a:lnSpc>
                <a:spcPct val="100000"/>
              </a:lnSpc>
              <a:spcBef>
                <a:spcPts val="0"/>
              </a:spcBef>
              <a:spcAft>
                <a:spcPts val="0"/>
              </a:spcAft>
              <a:buClr>
                <a:schemeClr val="dk1"/>
              </a:buClr>
              <a:buSzPct val="45833"/>
              <a:buFont typeface="Arial"/>
              <a:buNone/>
            </a:pPr>
            <a:endParaRPr sz="2400">
              <a:solidFill>
                <a:schemeClr val="dk1"/>
              </a:solidFill>
              <a:latin typeface="Calibri"/>
              <a:ea typeface="Calibri"/>
              <a:cs typeface="Calibri"/>
              <a:sym typeface="Calibri"/>
            </a:endParaRPr>
          </a:p>
          <a:p>
            <a:pPr lvl="0" rtl="0">
              <a:lnSpc>
                <a:spcPct val="100000"/>
              </a:lnSpc>
              <a:spcBef>
                <a:spcPts val="0"/>
              </a:spcBef>
              <a:spcAft>
                <a:spcPts val="0"/>
              </a:spcAft>
              <a:buClr>
                <a:schemeClr val="dk1"/>
              </a:buClr>
              <a:buSzPct val="61111"/>
              <a:buFont typeface="Arial"/>
              <a:buNone/>
            </a:pPr>
            <a:r>
              <a:rPr lang="pt-PT">
                <a:solidFill>
                  <a:schemeClr val="dk1"/>
                </a:solidFill>
                <a:latin typeface="Calibri"/>
                <a:ea typeface="Calibri"/>
                <a:cs typeface="Calibri"/>
                <a:sym typeface="Calibri"/>
              </a:rPr>
              <a:t>O movimento das águas e do vento provoca o desgaste acelerado nas rochas. Por vezes sao amplificados, como por exemplo nas tempestades de areia.</a:t>
            </a:r>
          </a:p>
          <a:p>
            <a:pPr lvl="0" rtl="0">
              <a:spcBef>
                <a:spcPts val="0"/>
              </a:spcBef>
              <a:buNone/>
            </a:pPr>
            <a:endParaRPr/>
          </a:p>
        </p:txBody>
      </p:sp>
      <p:pic>
        <p:nvPicPr>
          <p:cNvPr id="193" name="Shape 193"/>
          <p:cNvPicPr preferRelativeResize="0"/>
          <p:nvPr/>
        </p:nvPicPr>
        <p:blipFill>
          <a:blip r:embed="rId3">
            <a:alphaModFix/>
          </a:blip>
          <a:stretch>
            <a:fillRect/>
          </a:stretch>
        </p:blipFill>
        <p:spPr>
          <a:xfrm>
            <a:off x="587250" y="2166200"/>
            <a:ext cx="3121800" cy="2341350"/>
          </a:xfrm>
          <a:prstGeom prst="rect">
            <a:avLst/>
          </a:prstGeom>
          <a:noFill/>
          <a:ln>
            <a:noFill/>
          </a:ln>
        </p:spPr>
      </p:pic>
      <p:pic>
        <p:nvPicPr>
          <p:cNvPr id="194" name="Shape 194"/>
          <p:cNvPicPr preferRelativeResize="0"/>
          <p:nvPr/>
        </p:nvPicPr>
        <p:blipFill>
          <a:blip r:embed="rId4">
            <a:alphaModFix/>
          </a:blip>
          <a:stretch>
            <a:fillRect/>
          </a:stretch>
        </p:blipFill>
        <p:spPr>
          <a:xfrm>
            <a:off x="4652799" y="2166200"/>
            <a:ext cx="3435449" cy="2552725"/>
          </a:xfrm>
          <a:prstGeom prst="rect">
            <a:avLst/>
          </a:prstGeom>
          <a:noFill/>
          <a:ln>
            <a:noFill/>
          </a:ln>
        </p:spPr>
      </p:pic>
      <p:sp>
        <p:nvSpPr>
          <p:cNvPr id="195" name="Shape 195"/>
          <p:cNvSpPr txBox="1"/>
          <p:nvPr/>
        </p:nvSpPr>
        <p:spPr>
          <a:xfrm>
            <a:off x="587250" y="4718925"/>
            <a:ext cx="4015200" cy="249300"/>
          </a:xfrm>
          <a:prstGeom prst="rect">
            <a:avLst/>
          </a:prstGeom>
          <a:noFill/>
          <a:ln>
            <a:noFill/>
          </a:ln>
        </p:spPr>
        <p:txBody>
          <a:bodyPr lIns="91425" tIns="91425" rIns="91425" bIns="91425" anchor="t" anchorCtr="0">
            <a:noAutofit/>
          </a:bodyPr>
          <a:lstStyle/>
          <a:p>
            <a:pPr lvl="0" rtl="0">
              <a:spcBef>
                <a:spcPts val="0"/>
              </a:spcBef>
              <a:buNone/>
            </a:pPr>
            <a:r>
              <a:rPr lang="pt-PT" sz="1000" i="1">
                <a:solidFill>
                  <a:srgbClr val="FFFFFF"/>
                </a:solidFill>
              </a:rPr>
              <a:t>Figura 24 - Ação mecânica da água.</a:t>
            </a:r>
          </a:p>
        </p:txBody>
      </p:sp>
      <p:sp>
        <p:nvSpPr>
          <p:cNvPr id="196" name="Shape 196"/>
          <p:cNvSpPr txBox="1"/>
          <p:nvPr/>
        </p:nvSpPr>
        <p:spPr>
          <a:xfrm>
            <a:off x="4652800" y="4718925"/>
            <a:ext cx="4015200" cy="249300"/>
          </a:xfrm>
          <a:prstGeom prst="rect">
            <a:avLst/>
          </a:prstGeom>
          <a:noFill/>
          <a:ln>
            <a:noFill/>
          </a:ln>
        </p:spPr>
        <p:txBody>
          <a:bodyPr lIns="91425" tIns="91425" rIns="91425" bIns="91425" anchor="t" anchorCtr="0">
            <a:noAutofit/>
          </a:bodyPr>
          <a:lstStyle/>
          <a:p>
            <a:pPr lvl="0" rtl="0">
              <a:spcBef>
                <a:spcPts val="0"/>
              </a:spcBef>
              <a:buNone/>
            </a:pPr>
            <a:r>
              <a:rPr lang="pt-PT" sz="1000" i="1">
                <a:solidFill>
                  <a:srgbClr val="FFFFFF"/>
                </a:solidFill>
              </a:rPr>
              <a:t>Figura 25 - Ação mecânica do vento.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311700" y="145625"/>
            <a:ext cx="8520600" cy="642900"/>
          </a:xfrm>
          <a:prstGeom prst="rect">
            <a:avLst/>
          </a:prstGeom>
        </p:spPr>
        <p:txBody>
          <a:bodyPr lIns="91425" tIns="91425" rIns="91425" bIns="91425" anchor="t" anchorCtr="0">
            <a:noAutofit/>
          </a:bodyPr>
          <a:lstStyle/>
          <a:p>
            <a:pPr lvl="0" algn="ctr" rtl="0">
              <a:spcBef>
                <a:spcPts val="0"/>
              </a:spcBef>
              <a:buNone/>
            </a:pPr>
            <a:r>
              <a:rPr lang="pt-PT" sz="2400">
                <a:solidFill>
                  <a:srgbClr val="FFFFFF"/>
                </a:solidFill>
                <a:latin typeface="Calibri"/>
                <a:ea typeface="Calibri"/>
                <a:cs typeface="Calibri"/>
                <a:sym typeface="Calibri"/>
              </a:rPr>
              <a:t>Termoclastia</a:t>
            </a:r>
          </a:p>
          <a:p>
            <a:pPr lvl="0" rtl="0">
              <a:spcBef>
                <a:spcPts val="0"/>
              </a:spcBef>
              <a:buClr>
                <a:schemeClr val="dk1"/>
              </a:buClr>
              <a:buSzPct val="78571"/>
              <a:buFont typeface="Arial"/>
              <a:buNone/>
            </a:pPr>
            <a:endParaRPr sz="1400">
              <a:solidFill>
                <a:srgbClr val="000000"/>
              </a:solidFill>
            </a:endParaRPr>
          </a:p>
          <a:p>
            <a:pPr lvl="0" rtl="0">
              <a:spcBef>
                <a:spcPts val="0"/>
              </a:spcBef>
              <a:buNone/>
            </a:pPr>
            <a:endParaRPr/>
          </a:p>
        </p:txBody>
      </p:sp>
      <p:pic>
        <p:nvPicPr>
          <p:cNvPr id="202" name="Shape 202"/>
          <p:cNvPicPr preferRelativeResize="0"/>
          <p:nvPr/>
        </p:nvPicPr>
        <p:blipFill>
          <a:blip r:embed="rId3">
            <a:alphaModFix/>
          </a:blip>
          <a:stretch>
            <a:fillRect/>
          </a:stretch>
        </p:blipFill>
        <p:spPr>
          <a:xfrm>
            <a:off x="4422937" y="1222600"/>
            <a:ext cx="3597726" cy="2698300"/>
          </a:xfrm>
          <a:prstGeom prst="rect">
            <a:avLst/>
          </a:prstGeom>
          <a:noFill/>
          <a:ln>
            <a:noFill/>
          </a:ln>
        </p:spPr>
      </p:pic>
      <p:sp>
        <p:nvSpPr>
          <p:cNvPr id="203" name="Shape 203"/>
          <p:cNvSpPr txBox="1"/>
          <p:nvPr/>
        </p:nvSpPr>
        <p:spPr>
          <a:xfrm>
            <a:off x="740000" y="1013775"/>
            <a:ext cx="3348000" cy="25716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Clr>
                <a:schemeClr val="dk1"/>
              </a:buClr>
              <a:buSzPct val="61111"/>
              <a:buFont typeface="Arial"/>
              <a:buNone/>
            </a:pPr>
            <a:r>
              <a:rPr lang="pt-PT" sz="1800">
                <a:solidFill>
                  <a:schemeClr val="dk1"/>
                </a:solidFill>
                <a:latin typeface="Calibri"/>
                <a:ea typeface="Calibri"/>
                <a:cs typeface="Calibri"/>
                <a:sym typeface="Calibri"/>
              </a:rPr>
              <a:t>Tem como base as mudanças de temperatura. Quando a temperatura aumenta os materiais dilatam e contraem-se quando a temperatura diminui. Como os diferentes minerais que constituem as rochas têm coeficientes de dilatação diferentes, os ciclos de dilatações e contrações originam fendas.</a:t>
            </a:r>
          </a:p>
        </p:txBody>
      </p:sp>
      <p:sp>
        <p:nvSpPr>
          <p:cNvPr id="204" name="Shape 204"/>
          <p:cNvSpPr txBox="1"/>
          <p:nvPr/>
        </p:nvSpPr>
        <p:spPr>
          <a:xfrm>
            <a:off x="4422925" y="4080700"/>
            <a:ext cx="4015200" cy="249300"/>
          </a:xfrm>
          <a:prstGeom prst="rect">
            <a:avLst/>
          </a:prstGeom>
          <a:noFill/>
          <a:ln>
            <a:noFill/>
          </a:ln>
        </p:spPr>
        <p:txBody>
          <a:bodyPr lIns="91425" tIns="91425" rIns="91425" bIns="91425" anchor="t" anchorCtr="0">
            <a:noAutofit/>
          </a:bodyPr>
          <a:lstStyle/>
          <a:p>
            <a:pPr lvl="0" rtl="0">
              <a:spcBef>
                <a:spcPts val="0"/>
              </a:spcBef>
              <a:buNone/>
            </a:pPr>
            <a:r>
              <a:rPr lang="pt-PT" sz="1000" i="1">
                <a:solidFill>
                  <a:srgbClr val="FFFFFF"/>
                </a:solidFill>
              </a:rPr>
              <a:t>Figura 26 - Fendas originadas pela termoclastia.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311700" y="376075"/>
            <a:ext cx="8520600" cy="1686300"/>
          </a:xfrm>
          <a:prstGeom prst="rect">
            <a:avLst/>
          </a:prstGeom>
        </p:spPr>
        <p:txBody>
          <a:bodyPr lIns="91425" tIns="91425" rIns="91425" bIns="91425" anchor="t" anchorCtr="0">
            <a:noAutofit/>
          </a:bodyPr>
          <a:lstStyle/>
          <a:p>
            <a:pPr lvl="0" algn="ctr" rtl="0">
              <a:spcBef>
                <a:spcPts val="0"/>
              </a:spcBef>
              <a:buNone/>
            </a:pPr>
            <a:r>
              <a:rPr lang="pt-PT" sz="2400">
                <a:solidFill>
                  <a:srgbClr val="FFFFFF"/>
                </a:solidFill>
                <a:latin typeface="Calibri"/>
                <a:ea typeface="Calibri"/>
                <a:cs typeface="Calibri"/>
                <a:sym typeface="Calibri"/>
              </a:rPr>
              <a:t>Esfoliação</a:t>
            </a:r>
          </a:p>
          <a:p>
            <a:pPr lvl="0" rtl="0">
              <a:spcBef>
                <a:spcPts val="0"/>
              </a:spcBef>
              <a:buNone/>
            </a:pPr>
            <a:endParaRPr/>
          </a:p>
        </p:txBody>
      </p:sp>
      <p:sp>
        <p:nvSpPr>
          <p:cNvPr id="210" name="Shape 210"/>
          <p:cNvSpPr txBox="1"/>
          <p:nvPr/>
        </p:nvSpPr>
        <p:spPr>
          <a:xfrm>
            <a:off x="436700" y="1113100"/>
            <a:ext cx="3166200" cy="30192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Clr>
                <a:schemeClr val="dk1"/>
              </a:buClr>
              <a:buSzPct val="61111"/>
              <a:buFont typeface="Arial"/>
              <a:buNone/>
            </a:pPr>
            <a:r>
              <a:rPr lang="pt-PT" sz="1800">
                <a:solidFill>
                  <a:schemeClr val="dk1"/>
                </a:solidFill>
                <a:latin typeface="Calibri"/>
                <a:ea typeface="Calibri"/>
                <a:cs typeface="Calibri"/>
                <a:sym typeface="Calibri"/>
              </a:rPr>
              <a:t>A esfoliação dá-se devido à descompressão que a rocha é sujeita quando chega à superfície. O facto de haver esta descompressão leva a que a rocha expanda à superfície enquanto que a rocha em profundidade está ainda sujeita a certas pressões, isto leva a que se formem diaclases diminuindo assim a integridade da rocha.</a:t>
            </a:r>
          </a:p>
        </p:txBody>
      </p:sp>
      <p:pic>
        <p:nvPicPr>
          <p:cNvPr id="211" name="Shape 211"/>
          <p:cNvPicPr preferRelativeResize="0"/>
          <p:nvPr/>
        </p:nvPicPr>
        <p:blipFill>
          <a:blip r:embed="rId3">
            <a:alphaModFix/>
          </a:blip>
          <a:stretch>
            <a:fillRect/>
          </a:stretch>
        </p:blipFill>
        <p:spPr>
          <a:xfrm>
            <a:off x="3779475" y="1681025"/>
            <a:ext cx="4286250" cy="2657475"/>
          </a:xfrm>
          <a:prstGeom prst="rect">
            <a:avLst/>
          </a:prstGeom>
          <a:noFill/>
          <a:ln>
            <a:noFill/>
          </a:ln>
        </p:spPr>
      </p:pic>
      <p:sp>
        <p:nvSpPr>
          <p:cNvPr id="212" name="Shape 212"/>
          <p:cNvSpPr txBox="1"/>
          <p:nvPr/>
        </p:nvSpPr>
        <p:spPr>
          <a:xfrm>
            <a:off x="3779475" y="4500550"/>
            <a:ext cx="4015200" cy="249300"/>
          </a:xfrm>
          <a:prstGeom prst="rect">
            <a:avLst/>
          </a:prstGeom>
          <a:noFill/>
          <a:ln>
            <a:noFill/>
          </a:ln>
        </p:spPr>
        <p:txBody>
          <a:bodyPr lIns="91425" tIns="91425" rIns="91425" bIns="91425" anchor="t" anchorCtr="0">
            <a:noAutofit/>
          </a:bodyPr>
          <a:lstStyle/>
          <a:p>
            <a:pPr lvl="0" rtl="0">
              <a:spcBef>
                <a:spcPts val="0"/>
              </a:spcBef>
              <a:buNone/>
            </a:pPr>
            <a:r>
              <a:rPr lang="pt-PT" sz="1000" i="1">
                <a:solidFill>
                  <a:srgbClr val="FFFFFF"/>
                </a:solidFill>
              </a:rPr>
              <a:t>Figura 27 - Esfoliação.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2" name="Shape 62"/>
          <p:cNvSpPr txBox="1">
            <a:spLocks noGrp="1"/>
          </p:cNvSpPr>
          <p:nvPr>
            <p:ph type="title" idx="4294967295"/>
          </p:nvPr>
        </p:nvSpPr>
        <p:spPr>
          <a:xfrm>
            <a:off x="0" y="0"/>
            <a:ext cx="3714900" cy="572700"/>
          </a:xfrm>
          <a:prstGeom prst="rect">
            <a:avLst/>
          </a:prstGeom>
          <a:solidFill>
            <a:srgbClr val="D9D9D9">
              <a:alpha val="45770"/>
            </a:srgbClr>
          </a:solidFill>
        </p:spPr>
        <p:txBody>
          <a:bodyPr lIns="91425" tIns="91425" rIns="91425" bIns="91425" anchor="t" anchorCtr="0">
            <a:noAutofit/>
          </a:bodyPr>
          <a:lstStyle/>
          <a:p>
            <a:pPr lvl="0" rtl="0">
              <a:spcBef>
                <a:spcPts val="0"/>
              </a:spcBef>
              <a:buNone/>
            </a:pPr>
            <a:r>
              <a:rPr lang="pt-PT"/>
              <a:t>Meteorização química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311700" y="412475"/>
            <a:ext cx="8520600" cy="715800"/>
          </a:xfrm>
          <a:prstGeom prst="rect">
            <a:avLst/>
          </a:prstGeom>
        </p:spPr>
        <p:txBody>
          <a:bodyPr lIns="91425" tIns="91425" rIns="91425" bIns="91425" anchor="t" anchorCtr="0">
            <a:noAutofit/>
          </a:bodyPr>
          <a:lstStyle/>
          <a:p>
            <a:pPr lvl="0" algn="ctr" rtl="0">
              <a:spcBef>
                <a:spcPts val="0"/>
              </a:spcBef>
              <a:buNone/>
            </a:pPr>
            <a:r>
              <a:rPr lang="pt-PT" sz="2400">
                <a:solidFill>
                  <a:srgbClr val="FFFFFF"/>
                </a:solidFill>
                <a:latin typeface="Calibri"/>
                <a:ea typeface="Calibri"/>
                <a:cs typeface="Calibri"/>
                <a:sym typeface="Calibri"/>
              </a:rPr>
              <a:t>Haloclastia</a:t>
            </a:r>
          </a:p>
          <a:p>
            <a:pPr lvl="0" algn="ctr" rtl="0">
              <a:spcBef>
                <a:spcPts val="0"/>
              </a:spcBef>
              <a:buNone/>
            </a:pPr>
            <a:endParaRPr sz="2400">
              <a:solidFill>
                <a:srgbClr val="000000"/>
              </a:solidFill>
            </a:endParaRPr>
          </a:p>
        </p:txBody>
      </p:sp>
      <p:sp>
        <p:nvSpPr>
          <p:cNvPr id="218" name="Shape 218"/>
          <p:cNvSpPr txBox="1"/>
          <p:nvPr/>
        </p:nvSpPr>
        <p:spPr>
          <a:xfrm>
            <a:off x="752125" y="1188812"/>
            <a:ext cx="8018400" cy="10068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Clr>
                <a:schemeClr val="dk1"/>
              </a:buClr>
              <a:buSzPct val="61111"/>
              <a:buFont typeface="Arial"/>
              <a:buNone/>
            </a:pPr>
            <a:r>
              <a:rPr lang="pt-PT" sz="1800">
                <a:solidFill>
                  <a:schemeClr val="dk1"/>
                </a:solidFill>
                <a:latin typeface="Calibri"/>
                <a:ea typeface="Calibri"/>
                <a:cs typeface="Calibri"/>
                <a:sym typeface="Calibri"/>
              </a:rPr>
              <a:t>A água presente nas fendas das rochas contém sais dissolvidos que podem precipitar e aumentar de tamanho, exercendo pressão sobre as mesmas, provocando o seu alargamento.</a:t>
            </a:r>
          </a:p>
          <a:p>
            <a:pPr lvl="0" rtl="0">
              <a:spcBef>
                <a:spcPts val="0"/>
              </a:spcBef>
              <a:buNone/>
            </a:pPr>
            <a:endParaRPr/>
          </a:p>
        </p:txBody>
      </p:sp>
      <p:pic>
        <p:nvPicPr>
          <p:cNvPr id="219" name="Shape 219"/>
          <p:cNvPicPr preferRelativeResize="0"/>
          <p:nvPr/>
        </p:nvPicPr>
        <p:blipFill>
          <a:blip r:embed="rId3">
            <a:alphaModFix/>
          </a:blip>
          <a:stretch>
            <a:fillRect/>
          </a:stretch>
        </p:blipFill>
        <p:spPr>
          <a:xfrm>
            <a:off x="808899" y="2535175"/>
            <a:ext cx="7526198" cy="1947024"/>
          </a:xfrm>
          <a:prstGeom prst="rect">
            <a:avLst/>
          </a:prstGeom>
          <a:noFill/>
          <a:ln>
            <a:noFill/>
          </a:ln>
        </p:spPr>
      </p:pic>
      <p:sp>
        <p:nvSpPr>
          <p:cNvPr id="220" name="Shape 220"/>
          <p:cNvSpPr txBox="1"/>
          <p:nvPr/>
        </p:nvSpPr>
        <p:spPr>
          <a:xfrm>
            <a:off x="808900" y="4631775"/>
            <a:ext cx="4015200" cy="249300"/>
          </a:xfrm>
          <a:prstGeom prst="rect">
            <a:avLst/>
          </a:prstGeom>
          <a:noFill/>
          <a:ln>
            <a:noFill/>
          </a:ln>
        </p:spPr>
        <p:txBody>
          <a:bodyPr lIns="91425" tIns="91425" rIns="91425" bIns="91425" anchor="t" anchorCtr="0">
            <a:noAutofit/>
          </a:bodyPr>
          <a:lstStyle/>
          <a:p>
            <a:pPr lvl="0" rtl="0">
              <a:spcBef>
                <a:spcPts val="0"/>
              </a:spcBef>
              <a:buNone/>
            </a:pPr>
            <a:r>
              <a:rPr lang="pt-PT" sz="1000" i="1">
                <a:solidFill>
                  <a:srgbClr val="FFFFFF"/>
                </a:solidFill>
              </a:rPr>
              <a:t>Figura 28 - Ilustração da Haloclastia.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rtl="0">
              <a:spcBef>
                <a:spcPts val="0"/>
              </a:spcBef>
              <a:buNone/>
            </a:pPr>
            <a:r>
              <a:rPr lang="pt-PT" sz="3000" b="1">
                <a:solidFill>
                  <a:srgbClr val="000000"/>
                </a:solidFill>
                <a:latin typeface="Calibri"/>
                <a:ea typeface="Calibri"/>
                <a:cs typeface="Calibri"/>
                <a:sym typeface="Calibri"/>
              </a:rPr>
              <a:t>Erosão</a:t>
            </a:r>
          </a:p>
        </p:txBody>
      </p:sp>
      <p:sp>
        <p:nvSpPr>
          <p:cNvPr id="226" name="Shape 226"/>
          <p:cNvSpPr txBox="1">
            <a:spLocks noGrp="1"/>
          </p:cNvSpPr>
          <p:nvPr>
            <p:ph type="body" idx="1"/>
          </p:nvPr>
        </p:nvSpPr>
        <p:spPr>
          <a:xfrm>
            <a:off x="534725" y="2119950"/>
            <a:ext cx="7847700" cy="903600"/>
          </a:xfrm>
          <a:prstGeom prst="rect">
            <a:avLst/>
          </a:prstGeom>
          <a:solidFill>
            <a:srgbClr val="FFFFFF">
              <a:alpha val="64230"/>
            </a:srgbClr>
          </a:solidFill>
        </p:spPr>
        <p:txBody>
          <a:bodyPr lIns="91425" tIns="91425" rIns="91425" bIns="91425" anchor="t" anchorCtr="0">
            <a:noAutofit/>
          </a:bodyPr>
          <a:lstStyle/>
          <a:p>
            <a:pPr lvl="0" rtl="0">
              <a:spcBef>
                <a:spcPts val="0"/>
              </a:spcBef>
              <a:buClr>
                <a:schemeClr val="dk1"/>
              </a:buClr>
              <a:buSzPct val="61111"/>
              <a:buFont typeface="Arial"/>
              <a:buNone/>
            </a:pPr>
            <a:r>
              <a:rPr lang="pt-PT">
                <a:solidFill>
                  <a:srgbClr val="252525"/>
                </a:solidFill>
                <a:latin typeface="Calibri"/>
                <a:ea typeface="Calibri"/>
                <a:cs typeface="Calibri"/>
                <a:sym typeface="Calibri"/>
              </a:rPr>
              <a:t>A erosão é o desgaste do solo e das rochas, em geral por causa da meteorização. A erosão destrói as estruturas (areias, argilas...) que constituem o solo.</a:t>
            </a:r>
          </a:p>
          <a:p>
            <a:pPr lvl="0" rtl="0">
              <a:spcBef>
                <a:spcPts val="0"/>
              </a:spcBef>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body" idx="1"/>
          </p:nvPr>
        </p:nvSpPr>
        <p:spPr>
          <a:xfrm>
            <a:off x="311700" y="181975"/>
            <a:ext cx="8520600" cy="448800"/>
          </a:xfrm>
          <a:prstGeom prst="rect">
            <a:avLst/>
          </a:prstGeom>
        </p:spPr>
        <p:txBody>
          <a:bodyPr lIns="91425" tIns="91425" rIns="91425" bIns="91425" anchor="t" anchorCtr="0">
            <a:noAutofit/>
          </a:bodyPr>
          <a:lstStyle/>
          <a:p>
            <a:pPr lvl="0" rtl="0">
              <a:spcBef>
                <a:spcPts val="0"/>
              </a:spcBef>
              <a:buNone/>
            </a:pPr>
            <a:r>
              <a:rPr lang="pt-PT" sz="2400">
                <a:solidFill>
                  <a:srgbClr val="FFFFFF"/>
                </a:solidFill>
                <a:latin typeface="Calibri"/>
                <a:ea typeface="Calibri"/>
                <a:cs typeface="Calibri"/>
                <a:sym typeface="Calibri"/>
              </a:rPr>
              <a:t>Tipos de erosão</a:t>
            </a:r>
          </a:p>
          <a:p>
            <a:pPr lvl="0" rtl="0">
              <a:spcBef>
                <a:spcPts val="0"/>
              </a:spcBef>
              <a:buNone/>
            </a:pPr>
            <a:endParaRPr sz="1400">
              <a:solidFill>
                <a:srgbClr val="252525"/>
              </a:solidFill>
              <a:highlight>
                <a:srgbClr val="FFFFFF"/>
              </a:highlight>
            </a:endParaRPr>
          </a:p>
        </p:txBody>
      </p:sp>
      <p:pic>
        <p:nvPicPr>
          <p:cNvPr id="232" name="Shape 232"/>
          <p:cNvPicPr preferRelativeResize="0"/>
          <p:nvPr/>
        </p:nvPicPr>
        <p:blipFill>
          <a:blip r:embed="rId3">
            <a:alphaModFix/>
          </a:blip>
          <a:stretch>
            <a:fillRect/>
          </a:stretch>
        </p:blipFill>
        <p:spPr>
          <a:xfrm>
            <a:off x="5272458" y="2086524"/>
            <a:ext cx="3331942" cy="2498950"/>
          </a:xfrm>
          <a:prstGeom prst="rect">
            <a:avLst/>
          </a:prstGeom>
          <a:noFill/>
          <a:ln>
            <a:noFill/>
          </a:ln>
        </p:spPr>
      </p:pic>
      <p:pic>
        <p:nvPicPr>
          <p:cNvPr id="233" name="Shape 233"/>
          <p:cNvPicPr preferRelativeResize="0"/>
          <p:nvPr/>
        </p:nvPicPr>
        <p:blipFill>
          <a:blip r:embed="rId4">
            <a:alphaModFix/>
          </a:blip>
          <a:stretch>
            <a:fillRect/>
          </a:stretch>
        </p:blipFill>
        <p:spPr>
          <a:xfrm>
            <a:off x="663574" y="2086524"/>
            <a:ext cx="3624550" cy="2498950"/>
          </a:xfrm>
          <a:prstGeom prst="rect">
            <a:avLst/>
          </a:prstGeom>
          <a:noFill/>
          <a:ln>
            <a:noFill/>
          </a:ln>
        </p:spPr>
      </p:pic>
      <p:sp>
        <p:nvSpPr>
          <p:cNvPr id="234" name="Shape 234"/>
          <p:cNvSpPr txBox="1"/>
          <p:nvPr/>
        </p:nvSpPr>
        <p:spPr>
          <a:xfrm>
            <a:off x="663575" y="1031150"/>
            <a:ext cx="3473100" cy="17955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None/>
            </a:pPr>
            <a:r>
              <a:rPr lang="pt-PT" sz="1800" b="1">
                <a:solidFill>
                  <a:srgbClr val="FFFFFF"/>
                </a:solidFill>
                <a:latin typeface="Calibri"/>
                <a:ea typeface="Calibri"/>
                <a:cs typeface="Calibri"/>
                <a:sym typeface="Calibri"/>
              </a:rPr>
              <a:t>Erosão por gravidade</a:t>
            </a:r>
            <a:r>
              <a:rPr lang="pt-PT" sz="1800">
                <a:solidFill>
                  <a:srgbClr val="FFFFFF"/>
                </a:solidFill>
                <a:latin typeface="Calibri"/>
                <a:ea typeface="Calibri"/>
                <a:cs typeface="Calibri"/>
                <a:sym typeface="Calibri"/>
              </a:rPr>
              <a:t>: consiste no movimento de rochas e sedimentos por ação da gravidade.</a:t>
            </a:r>
          </a:p>
        </p:txBody>
      </p:sp>
      <p:sp>
        <p:nvSpPr>
          <p:cNvPr id="235" name="Shape 235"/>
          <p:cNvSpPr txBox="1"/>
          <p:nvPr/>
        </p:nvSpPr>
        <p:spPr>
          <a:xfrm>
            <a:off x="5272525" y="1031150"/>
            <a:ext cx="3331800" cy="19653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None/>
            </a:pPr>
            <a:r>
              <a:rPr lang="pt-PT" sz="1800" b="1">
                <a:solidFill>
                  <a:srgbClr val="FFFFFF"/>
                </a:solidFill>
                <a:latin typeface="Calibri"/>
                <a:ea typeface="Calibri"/>
                <a:cs typeface="Calibri"/>
                <a:sym typeface="Calibri"/>
              </a:rPr>
              <a:t>Erosão pluvial</a:t>
            </a:r>
            <a:r>
              <a:rPr lang="pt-PT" sz="1800">
                <a:solidFill>
                  <a:srgbClr val="FFFFFF"/>
                </a:solidFill>
                <a:latin typeface="Calibri"/>
                <a:ea typeface="Calibri"/>
                <a:cs typeface="Calibri"/>
                <a:sym typeface="Calibri"/>
              </a:rPr>
              <a:t>: consiste na retirada da parte superior do solo, através das águas da chuva.</a:t>
            </a:r>
          </a:p>
        </p:txBody>
      </p:sp>
      <p:sp>
        <p:nvSpPr>
          <p:cNvPr id="236" name="Shape 236"/>
          <p:cNvSpPr txBox="1"/>
          <p:nvPr/>
        </p:nvSpPr>
        <p:spPr>
          <a:xfrm>
            <a:off x="663575" y="4684250"/>
            <a:ext cx="4015200" cy="249300"/>
          </a:xfrm>
          <a:prstGeom prst="rect">
            <a:avLst/>
          </a:prstGeom>
          <a:noFill/>
          <a:ln>
            <a:noFill/>
          </a:ln>
        </p:spPr>
        <p:txBody>
          <a:bodyPr lIns="91425" tIns="91425" rIns="91425" bIns="91425" anchor="t" anchorCtr="0">
            <a:noAutofit/>
          </a:bodyPr>
          <a:lstStyle/>
          <a:p>
            <a:pPr lvl="0" rtl="0">
              <a:spcBef>
                <a:spcPts val="0"/>
              </a:spcBef>
              <a:buNone/>
            </a:pPr>
            <a:r>
              <a:rPr lang="pt-PT" sz="1000" i="1">
                <a:solidFill>
                  <a:srgbClr val="FFFFFF"/>
                </a:solidFill>
              </a:rPr>
              <a:t>Figura 29 - Erosão por gravidade.</a:t>
            </a:r>
          </a:p>
        </p:txBody>
      </p:sp>
      <p:sp>
        <p:nvSpPr>
          <p:cNvPr id="237" name="Shape 237"/>
          <p:cNvSpPr txBox="1"/>
          <p:nvPr/>
        </p:nvSpPr>
        <p:spPr>
          <a:xfrm>
            <a:off x="5272525" y="4684250"/>
            <a:ext cx="4015200" cy="249300"/>
          </a:xfrm>
          <a:prstGeom prst="rect">
            <a:avLst/>
          </a:prstGeom>
          <a:noFill/>
          <a:ln>
            <a:noFill/>
          </a:ln>
        </p:spPr>
        <p:txBody>
          <a:bodyPr lIns="91425" tIns="91425" rIns="91425" bIns="91425" anchor="t" anchorCtr="0">
            <a:noAutofit/>
          </a:bodyPr>
          <a:lstStyle/>
          <a:p>
            <a:pPr lvl="0" rtl="0">
              <a:spcBef>
                <a:spcPts val="0"/>
              </a:spcBef>
              <a:buNone/>
            </a:pPr>
            <a:r>
              <a:rPr lang="pt-PT" sz="1000" i="1">
                <a:solidFill>
                  <a:srgbClr val="FFFFFF"/>
                </a:solidFill>
              </a:rPr>
              <a:t>Figura 30 - Erosão pluvial.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311700" y="297850"/>
            <a:ext cx="8520600" cy="572700"/>
          </a:xfrm>
          <a:prstGeom prst="rect">
            <a:avLst/>
          </a:prstGeom>
        </p:spPr>
        <p:txBody>
          <a:bodyPr lIns="91425" tIns="91425" rIns="91425" bIns="91425" anchor="t" anchorCtr="0">
            <a:noAutofit/>
          </a:bodyPr>
          <a:lstStyle/>
          <a:p>
            <a:pPr lvl="0" rtl="0">
              <a:lnSpc>
                <a:spcPct val="115000"/>
              </a:lnSpc>
              <a:spcBef>
                <a:spcPts val="0"/>
              </a:spcBef>
              <a:spcAft>
                <a:spcPts val="1600"/>
              </a:spcAft>
              <a:buClr>
                <a:schemeClr val="dk1"/>
              </a:buClr>
              <a:buSzPct val="45833"/>
              <a:buFont typeface="Arial"/>
              <a:buNone/>
            </a:pPr>
            <a:r>
              <a:rPr lang="pt-PT" sz="2400">
                <a:solidFill>
                  <a:srgbClr val="FFFFFF"/>
                </a:solidFill>
                <a:latin typeface="Calibri"/>
                <a:ea typeface="Calibri"/>
                <a:cs typeface="Calibri"/>
                <a:sym typeface="Calibri"/>
              </a:rPr>
              <a:t>Tipos de erosão</a:t>
            </a:r>
          </a:p>
          <a:p>
            <a:pPr lvl="0" rtl="0">
              <a:spcBef>
                <a:spcPts val="0"/>
              </a:spcBef>
              <a:buNone/>
            </a:pPr>
            <a:endParaRPr/>
          </a:p>
        </p:txBody>
      </p:sp>
      <p:sp>
        <p:nvSpPr>
          <p:cNvPr id="243" name="Shape 243"/>
          <p:cNvSpPr txBox="1"/>
          <p:nvPr/>
        </p:nvSpPr>
        <p:spPr>
          <a:xfrm>
            <a:off x="5337600" y="870550"/>
            <a:ext cx="2928000" cy="1589100"/>
          </a:xfrm>
          <a:prstGeom prst="rect">
            <a:avLst/>
          </a:prstGeom>
          <a:noFill/>
          <a:ln>
            <a:noFill/>
          </a:ln>
        </p:spPr>
        <p:txBody>
          <a:bodyPr lIns="91425" tIns="91425" rIns="91425" bIns="91425" anchor="t" anchorCtr="0">
            <a:noAutofit/>
          </a:bodyPr>
          <a:lstStyle/>
          <a:p>
            <a:pPr lvl="0" rtl="0">
              <a:spcBef>
                <a:spcPts val="0"/>
              </a:spcBef>
              <a:buNone/>
            </a:pPr>
            <a:r>
              <a:rPr lang="pt-PT" sz="1800" b="1">
                <a:solidFill>
                  <a:srgbClr val="FFFFFF"/>
                </a:solidFill>
                <a:latin typeface="Calibri"/>
                <a:ea typeface="Calibri"/>
                <a:cs typeface="Calibri"/>
                <a:sym typeface="Calibri"/>
              </a:rPr>
              <a:t>Erosão eólica</a:t>
            </a:r>
            <a:r>
              <a:rPr lang="pt-PT" sz="1800">
                <a:solidFill>
                  <a:srgbClr val="FFFFFF"/>
                </a:solidFill>
                <a:latin typeface="Calibri"/>
                <a:ea typeface="Calibri"/>
                <a:cs typeface="Calibri"/>
                <a:sym typeface="Calibri"/>
              </a:rPr>
              <a:t>: ocorre quando o vento transporta pequenas partículas que embatem em rochas e dividem-se em mais partículas que por sua vez embatem noutras rochas.</a:t>
            </a:r>
          </a:p>
        </p:txBody>
      </p:sp>
      <p:pic>
        <p:nvPicPr>
          <p:cNvPr id="244" name="Shape 244"/>
          <p:cNvPicPr preferRelativeResize="0"/>
          <p:nvPr/>
        </p:nvPicPr>
        <p:blipFill>
          <a:blip r:embed="rId3">
            <a:alphaModFix/>
          </a:blip>
          <a:stretch>
            <a:fillRect/>
          </a:stretch>
        </p:blipFill>
        <p:spPr>
          <a:xfrm>
            <a:off x="5398249" y="2705487"/>
            <a:ext cx="2928050" cy="1957174"/>
          </a:xfrm>
          <a:prstGeom prst="rect">
            <a:avLst/>
          </a:prstGeom>
          <a:noFill/>
          <a:ln>
            <a:noFill/>
          </a:ln>
        </p:spPr>
      </p:pic>
      <p:sp>
        <p:nvSpPr>
          <p:cNvPr id="245" name="Shape 245"/>
          <p:cNvSpPr txBox="1"/>
          <p:nvPr/>
        </p:nvSpPr>
        <p:spPr>
          <a:xfrm>
            <a:off x="862525" y="1355800"/>
            <a:ext cx="2928000" cy="1419300"/>
          </a:xfrm>
          <a:prstGeom prst="rect">
            <a:avLst/>
          </a:prstGeom>
          <a:noFill/>
          <a:ln>
            <a:noFill/>
          </a:ln>
        </p:spPr>
        <p:txBody>
          <a:bodyPr lIns="91425" tIns="91425" rIns="91425" bIns="91425" anchor="t" anchorCtr="0">
            <a:noAutofit/>
          </a:bodyPr>
          <a:lstStyle/>
          <a:p>
            <a:pPr lvl="0" rtl="0">
              <a:spcBef>
                <a:spcPts val="0"/>
              </a:spcBef>
              <a:buNone/>
            </a:pPr>
            <a:r>
              <a:rPr lang="pt-PT" sz="1800" b="1">
                <a:solidFill>
                  <a:srgbClr val="FFFFFF"/>
                </a:solidFill>
                <a:latin typeface="Calibri"/>
                <a:ea typeface="Calibri"/>
                <a:cs typeface="Calibri"/>
                <a:sym typeface="Calibri"/>
              </a:rPr>
              <a:t>Erosão marinha: </a:t>
            </a:r>
            <a:r>
              <a:rPr lang="pt-PT" sz="1800">
                <a:solidFill>
                  <a:srgbClr val="FFFFFF"/>
                </a:solidFill>
                <a:latin typeface="Calibri"/>
                <a:ea typeface="Calibri"/>
                <a:cs typeface="Calibri"/>
                <a:sym typeface="Calibri"/>
              </a:rPr>
              <a:t>ocorre quando as ondas do mar embatem nas rochas, transformando-as em grãos.</a:t>
            </a:r>
          </a:p>
        </p:txBody>
      </p:sp>
      <p:pic>
        <p:nvPicPr>
          <p:cNvPr id="246" name="Shape 246"/>
          <p:cNvPicPr preferRelativeResize="0"/>
          <p:nvPr/>
        </p:nvPicPr>
        <p:blipFill>
          <a:blip r:embed="rId4">
            <a:alphaModFix/>
          </a:blip>
          <a:stretch>
            <a:fillRect/>
          </a:stretch>
        </p:blipFill>
        <p:spPr>
          <a:xfrm>
            <a:off x="862524" y="2670700"/>
            <a:ext cx="2928049" cy="2026757"/>
          </a:xfrm>
          <a:prstGeom prst="rect">
            <a:avLst/>
          </a:prstGeom>
          <a:noFill/>
          <a:ln>
            <a:noFill/>
          </a:ln>
        </p:spPr>
      </p:pic>
      <p:sp>
        <p:nvSpPr>
          <p:cNvPr id="247" name="Shape 247"/>
          <p:cNvSpPr txBox="1"/>
          <p:nvPr/>
        </p:nvSpPr>
        <p:spPr>
          <a:xfrm>
            <a:off x="862525" y="4762975"/>
            <a:ext cx="4015200" cy="249300"/>
          </a:xfrm>
          <a:prstGeom prst="rect">
            <a:avLst/>
          </a:prstGeom>
          <a:noFill/>
          <a:ln>
            <a:noFill/>
          </a:ln>
        </p:spPr>
        <p:txBody>
          <a:bodyPr lIns="91425" tIns="91425" rIns="91425" bIns="91425" anchor="t" anchorCtr="0">
            <a:noAutofit/>
          </a:bodyPr>
          <a:lstStyle/>
          <a:p>
            <a:pPr lvl="0" rtl="0">
              <a:spcBef>
                <a:spcPts val="0"/>
              </a:spcBef>
              <a:buNone/>
            </a:pPr>
            <a:r>
              <a:rPr lang="pt-PT" sz="1000" i="1">
                <a:solidFill>
                  <a:srgbClr val="FFFFFF"/>
                </a:solidFill>
              </a:rPr>
              <a:t>Figura 31 - </a:t>
            </a:r>
            <a:r>
              <a:rPr lang="pt-PT" sz="1000">
                <a:solidFill>
                  <a:srgbClr val="FFFFFF"/>
                </a:solidFill>
              </a:rPr>
              <a:t>Erosão marinha</a:t>
            </a:r>
            <a:r>
              <a:rPr lang="pt-PT" sz="1000" i="1">
                <a:solidFill>
                  <a:srgbClr val="FFFFFF"/>
                </a:solidFill>
              </a:rPr>
              <a:t>.</a:t>
            </a:r>
          </a:p>
        </p:txBody>
      </p:sp>
      <p:sp>
        <p:nvSpPr>
          <p:cNvPr id="248" name="Shape 248"/>
          <p:cNvSpPr txBox="1"/>
          <p:nvPr/>
        </p:nvSpPr>
        <p:spPr>
          <a:xfrm>
            <a:off x="5398250" y="4762975"/>
            <a:ext cx="4015200" cy="249300"/>
          </a:xfrm>
          <a:prstGeom prst="rect">
            <a:avLst/>
          </a:prstGeom>
          <a:noFill/>
          <a:ln>
            <a:noFill/>
          </a:ln>
        </p:spPr>
        <p:txBody>
          <a:bodyPr lIns="91425" tIns="91425" rIns="91425" bIns="91425" anchor="t" anchorCtr="0">
            <a:noAutofit/>
          </a:bodyPr>
          <a:lstStyle/>
          <a:p>
            <a:pPr lvl="0" rtl="0">
              <a:spcBef>
                <a:spcPts val="0"/>
              </a:spcBef>
              <a:buNone/>
            </a:pPr>
            <a:r>
              <a:rPr lang="pt-PT" sz="1000" i="1">
                <a:solidFill>
                  <a:srgbClr val="FFFFFF"/>
                </a:solidFill>
              </a:rPr>
              <a:t>Figura 32 -  Erosão eólica.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lnSpc>
                <a:spcPct val="115000"/>
              </a:lnSpc>
              <a:spcBef>
                <a:spcPts val="0"/>
              </a:spcBef>
              <a:spcAft>
                <a:spcPts val="1600"/>
              </a:spcAft>
              <a:buClr>
                <a:schemeClr val="dk1"/>
              </a:buClr>
              <a:buSzPct val="45833"/>
              <a:buFont typeface="Arial"/>
              <a:buNone/>
            </a:pPr>
            <a:r>
              <a:rPr lang="pt-PT" sz="2400">
                <a:solidFill>
                  <a:srgbClr val="FFFFFF"/>
                </a:solidFill>
                <a:latin typeface="Calibri"/>
                <a:ea typeface="Calibri"/>
                <a:cs typeface="Calibri"/>
                <a:sym typeface="Calibri"/>
              </a:rPr>
              <a:t>Tipos de erosão</a:t>
            </a:r>
          </a:p>
        </p:txBody>
      </p:sp>
      <p:sp>
        <p:nvSpPr>
          <p:cNvPr id="254" name="Shape 254"/>
          <p:cNvSpPr txBox="1"/>
          <p:nvPr/>
        </p:nvSpPr>
        <p:spPr>
          <a:xfrm>
            <a:off x="802600" y="1017712"/>
            <a:ext cx="2741700" cy="909900"/>
          </a:xfrm>
          <a:prstGeom prst="rect">
            <a:avLst/>
          </a:prstGeom>
          <a:noFill/>
          <a:ln>
            <a:noFill/>
          </a:ln>
        </p:spPr>
        <p:txBody>
          <a:bodyPr lIns="91425" tIns="91425" rIns="91425" bIns="91425" anchor="t" anchorCtr="0">
            <a:noAutofit/>
          </a:bodyPr>
          <a:lstStyle/>
          <a:p>
            <a:pPr lvl="0" rtl="0">
              <a:spcBef>
                <a:spcPts val="0"/>
              </a:spcBef>
              <a:buNone/>
            </a:pPr>
            <a:r>
              <a:rPr lang="pt-PT" sz="1800" b="1">
                <a:solidFill>
                  <a:srgbClr val="FFFFFF"/>
                </a:solidFill>
                <a:latin typeface="Calibri"/>
                <a:ea typeface="Calibri"/>
                <a:cs typeface="Calibri"/>
                <a:sym typeface="Calibri"/>
              </a:rPr>
              <a:t>Erosão Química</a:t>
            </a:r>
            <a:r>
              <a:rPr lang="pt-PT" sz="1800">
                <a:solidFill>
                  <a:srgbClr val="FFFFFF"/>
                </a:solidFill>
                <a:latin typeface="Calibri"/>
                <a:ea typeface="Calibri"/>
                <a:cs typeface="Calibri"/>
                <a:sym typeface="Calibri"/>
              </a:rPr>
              <a:t>: Envolve todos os processos químicos que ocorrem nas rochas. </a:t>
            </a:r>
          </a:p>
        </p:txBody>
      </p:sp>
      <p:pic>
        <p:nvPicPr>
          <p:cNvPr id="255" name="Shape 255"/>
          <p:cNvPicPr preferRelativeResize="0"/>
          <p:nvPr/>
        </p:nvPicPr>
        <p:blipFill>
          <a:blip r:embed="rId3">
            <a:alphaModFix/>
          </a:blip>
          <a:stretch>
            <a:fillRect/>
          </a:stretch>
        </p:blipFill>
        <p:spPr>
          <a:xfrm>
            <a:off x="802601" y="2190050"/>
            <a:ext cx="2850876" cy="2138175"/>
          </a:xfrm>
          <a:prstGeom prst="rect">
            <a:avLst/>
          </a:prstGeom>
          <a:noFill/>
          <a:ln>
            <a:noFill/>
          </a:ln>
        </p:spPr>
      </p:pic>
      <p:sp>
        <p:nvSpPr>
          <p:cNvPr id="256" name="Shape 256"/>
          <p:cNvSpPr txBox="1"/>
          <p:nvPr/>
        </p:nvSpPr>
        <p:spPr>
          <a:xfrm>
            <a:off x="4710500" y="1017725"/>
            <a:ext cx="4238100" cy="1843800"/>
          </a:xfrm>
          <a:prstGeom prst="rect">
            <a:avLst/>
          </a:prstGeom>
          <a:noFill/>
          <a:ln>
            <a:noFill/>
          </a:ln>
        </p:spPr>
        <p:txBody>
          <a:bodyPr lIns="91425" tIns="91425" rIns="91425" bIns="91425" anchor="t" anchorCtr="0">
            <a:noAutofit/>
          </a:bodyPr>
          <a:lstStyle/>
          <a:p>
            <a:pPr lvl="0" rtl="0">
              <a:spcBef>
                <a:spcPts val="0"/>
              </a:spcBef>
              <a:buNone/>
            </a:pPr>
            <a:r>
              <a:rPr lang="pt-PT" sz="1800" b="1">
                <a:solidFill>
                  <a:srgbClr val="FFFFFF"/>
                </a:solidFill>
                <a:latin typeface="Calibri"/>
                <a:ea typeface="Calibri"/>
                <a:cs typeface="Calibri"/>
                <a:sym typeface="Calibri"/>
              </a:rPr>
              <a:t>Erosão glacial: </a:t>
            </a:r>
            <a:r>
              <a:rPr lang="pt-PT" sz="1800">
                <a:solidFill>
                  <a:srgbClr val="FFFFFF"/>
                </a:solidFill>
                <a:latin typeface="Calibri"/>
                <a:ea typeface="Calibri"/>
                <a:cs typeface="Calibri"/>
                <a:sym typeface="Calibri"/>
              </a:rPr>
              <a:t>os glaciares deslocam-se lentamente, durante os anos provocando desgaste no solo. Quando o gelo derrete é possível ver um vale em “U” ou um fiorde, se junto ao mar. </a:t>
            </a:r>
          </a:p>
        </p:txBody>
      </p:sp>
      <p:pic>
        <p:nvPicPr>
          <p:cNvPr id="257" name="Shape 257"/>
          <p:cNvPicPr preferRelativeResize="0"/>
          <p:nvPr/>
        </p:nvPicPr>
        <p:blipFill>
          <a:blip r:embed="rId4">
            <a:alphaModFix/>
          </a:blip>
          <a:stretch>
            <a:fillRect/>
          </a:stretch>
        </p:blipFill>
        <p:spPr>
          <a:xfrm>
            <a:off x="4817812" y="2599100"/>
            <a:ext cx="2967475" cy="1977425"/>
          </a:xfrm>
          <a:prstGeom prst="rect">
            <a:avLst/>
          </a:prstGeom>
          <a:noFill/>
          <a:ln>
            <a:noFill/>
          </a:ln>
        </p:spPr>
      </p:pic>
      <p:sp>
        <p:nvSpPr>
          <p:cNvPr id="258" name="Shape 258"/>
          <p:cNvSpPr txBox="1"/>
          <p:nvPr/>
        </p:nvSpPr>
        <p:spPr>
          <a:xfrm>
            <a:off x="802600" y="4493600"/>
            <a:ext cx="4015200" cy="249300"/>
          </a:xfrm>
          <a:prstGeom prst="rect">
            <a:avLst/>
          </a:prstGeom>
          <a:noFill/>
          <a:ln>
            <a:noFill/>
          </a:ln>
        </p:spPr>
        <p:txBody>
          <a:bodyPr lIns="91425" tIns="91425" rIns="91425" bIns="91425" anchor="t" anchorCtr="0">
            <a:noAutofit/>
          </a:bodyPr>
          <a:lstStyle/>
          <a:p>
            <a:pPr lvl="0" rtl="0">
              <a:spcBef>
                <a:spcPts val="0"/>
              </a:spcBef>
              <a:buNone/>
            </a:pPr>
            <a:r>
              <a:rPr lang="pt-PT" sz="1000" i="1">
                <a:solidFill>
                  <a:srgbClr val="FFFFFF"/>
                </a:solidFill>
              </a:rPr>
              <a:t>Figura 33 - Erosão Química.</a:t>
            </a:r>
          </a:p>
        </p:txBody>
      </p:sp>
      <p:sp>
        <p:nvSpPr>
          <p:cNvPr id="259" name="Shape 259"/>
          <p:cNvSpPr txBox="1"/>
          <p:nvPr/>
        </p:nvSpPr>
        <p:spPr>
          <a:xfrm>
            <a:off x="4821950" y="4664175"/>
            <a:ext cx="4015200" cy="249300"/>
          </a:xfrm>
          <a:prstGeom prst="rect">
            <a:avLst/>
          </a:prstGeom>
          <a:noFill/>
          <a:ln>
            <a:noFill/>
          </a:ln>
        </p:spPr>
        <p:txBody>
          <a:bodyPr lIns="91425" tIns="91425" rIns="91425" bIns="91425" anchor="t" anchorCtr="0">
            <a:noAutofit/>
          </a:bodyPr>
          <a:lstStyle/>
          <a:p>
            <a:pPr lvl="0" rtl="0">
              <a:spcBef>
                <a:spcPts val="0"/>
              </a:spcBef>
              <a:buNone/>
            </a:pPr>
            <a:r>
              <a:rPr lang="pt-PT" sz="1000" i="1">
                <a:solidFill>
                  <a:srgbClr val="FFFFFF"/>
                </a:solidFill>
              </a:rPr>
              <a:t>Figura 34 - Fiorde; erosão glacial.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lnSpc>
                <a:spcPct val="115000"/>
              </a:lnSpc>
              <a:spcBef>
                <a:spcPts val="0"/>
              </a:spcBef>
              <a:spcAft>
                <a:spcPts val="1600"/>
              </a:spcAft>
              <a:buClr>
                <a:schemeClr val="dk1"/>
              </a:buClr>
              <a:buSzPct val="45833"/>
              <a:buFont typeface="Arial"/>
              <a:buNone/>
            </a:pPr>
            <a:r>
              <a:rPr lang="pt-PT" sz="2400">
                <a:solidFill>
                  <a:srgbClr val="FFFFFF"/>
                </a:solidFill>
                <a:latin typeface="Calibri"/>
                <a:ea typeface="Calibri"/>
                <a:cs typeface="Calibri"/>
                <a:sym typeface="Calibri"/>
              </a:rPr>
              <a:t>Tipos de erosão</a:t>
            </a:r>
          </a:p>
          <a:p>
            <a:pPr lvl="0" rtl="0">
              <a:spcBef>
                <a:spcPts val="0"/>
              </a:spcBef>
              <a:buNone/>
            </a:pPr>
            <a:endParaRPr/>
          </a:p>
        </p:txBody>
      </p:sp>
      <p:sp>
        <p:nvSpPr>
          <p:cNvPr id="265" name="Shape 265"/>
          <p:cNvSpPr txBox="1">
            <a:spLocks noGrp="1"/>
          </p:cNvSpPr>
          <p:nvPr>
            <p:ph type="body" idx="1"/>
          </p:nvPr>
        </p:nvSpPr>
        <p:spPr>
          <a:xfrm>
            <a:off x="311700" y="1152475"/>
            <a:ext cx="3194100" cy="1128000"/>
          </a:xfrm>
          <a:prstGeom prst="rect">
            <a:avLst/>
          </a:prstGeom>
        </p:spPr>
        <p:txBody>
          <a:bodyPr lIns="91425" tIns="91425" rIns="91425" bIns="91425" anchor="t" anchorCtr="0">
            <a:noAutofit/>
          </a:bodyPr>
          <a:lstStyle/>
          <a:p>
            <a:pPr lvl="0" rtl="0">
              <a:spcBef>
                <a:spcPts val="0"/>
              </a:spcBef>
              <a:buNone/>
            </a:pPr>
            <a:r>
              <a:rPr lang="pt-PT" b="1">
                <a:solidFill>
                  <a:srgbClr val="FFFFFF"/>
                </a:solidFill>
                <a:latin typeface="Calibri"/>
                <a:ea typeface="Calibri"/>
                <a:cs typeface="Calibri"/>
                <a:sym typeface="Calibri"/>
              </a:rPr>
              <a:t>Erosão fluvial: </a:t>
            </a:r>
            <a:r>
              <a:rPr lang="pt-PT">
                <a:solidFill>
                  <a:srgbClr val="FFFFFF"/>
                </a:solidFill>
                <a:latin typeface="Calibri"/>
                <a:ea typeface="Calibri"/>
                <a:cs typeface="Calibri"/>
                <a:sym typeface="Calibri"/>
              </a:rPr>
              <a:t>é o desgaste do leito e das margens dos rios pelas águas dos mesmos.</a:t>
            </a:r>
          </a:p>
        </p:txBody>
      </p:sp>
      <p:pic>
        <p:nvPicPr>
          <p:cNvPr id="266" name="Shape 266"/>
          <p:cNvPicPr preferRelativeResize="0"/>
          <p:nvPr/>
        </p:nvPicPr>
        <p:blipFill>
          <a:blip r:embed="rId3">
            <a:alphaModFix/>
          </a:blip>
          <a:stretch>
            <a:fillRect/>
          </a:stretch>
        </p:blipFill>
        <p:spPr>
          <a:xfrm>
            <a:off x="3949325" y="1102625"/>
            <a:ext cx="4572000" cy="3429000"/>
          </a:xfrm>
          <a:prstGeom prst="rect">
            <a:avLst/>
          </a:prstGeom>
          <a:noFill/>
          <a:ln>
            <a:noFill/>
          </a:ln>
        </p:spPr>
      </p:pic>
      <p:sp>
        <p:nvSpPr>
          <p:cNvPr id="267" name="Shape 267"/>
          <p:cNvSpPr txBox="1"/>
          <p:nvPr/>
        </p:nvSpPr>
        <p:spPr>
          <a:xfrm>
            <a:off x="3949325" y="4616525"/>
            <a:ext cx="4015200" cy="249300"/>
          </a:xfrm>
          <a:prstGeom prst="rect">
            <a:avLst/>
          </a:prstGeom>
          <a:noFill/>
          <a:ln>
            <a:noFill/>
          </a:ln>
        </p:spPr>
        <p:txBody>
          <a:bodyPr lIns="91425" tIns="91425" rIns="91425" bIns="91425" anchor="t" anchorCtr="0">
            <a:noAutofit/>
          </a:bodyPr>
          <a:lstStyle/>
          <a:p>
            <a:pPr lvl="0" rtl="0">
              <a:spcBef>
                <a:spcPts val="0"/>
              </a:spcBef>
              <a:buNone/>
            </a:pPr>
            <a:r>
              <a:rPr lang="pt-PT" sz="1000" i="1">
                <a:solidFill>
                  <a:srgbClr val="FFFFFF"/>
                </a:solidFill>
              </a:rPr>
              <a:t>Figura 35 - Erosão fluvial.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311700" y="445025"/>
            <a:ext cx="2078100" cy="572700"/>
          </a:xfrm>
          <a:prstGeom prst="rect">
            <a:avLst/>
          </a:prstGeom>
          <a:solidFill>
            <a:srgbClr val="FFFFFF">
              <a:alpha val="74120"/>
            </a:srgbClr>
          </a:solidFill>
        </p:spPr>
        <p:txBody>
          <a:bodyPr lIns="91425" tIns="91425" rIns="91425" bIns="91425" anchor="t" anchorCtr="0">
            <a:noAutofit/>
          </a:bodyPr>
          <a:lstStyle/>
          <a:p>
            <a:pPr lvl="0" rtl="0">
              <a:spcBef>
                <a:spcPts val="0"/>
              </a:spcBef>
              <a:buNone/>
            </a:pPr>
            <a:r>
              <a:rPr lang="pt-PT" sz="3000">
                <a:solidFill>
                  <a:srgbClr val="000000"/>
                </a:solidFill>
                <a:latin typeface="Calibri"/>
                <a:ea typeface="Calibri"/>
                <a:cs typeface="Calibri"/>
                <a:sym typeface="Calibri"/>
              </a:rPr>
              <a:t>Transporte</a:t>
            </a:r>
          </a:p>
        </p:txBody>
      </p:sp>
      <p:sp>
        <p:nvSpPr>
          <p:cNvPr id="273" name="Shape 273"/>
          <p:cNvSpPr txBox="1">
            <a:spLocks noGrp="1"/>
          </p:cNvSpPr>
          <p:nvPr>
            <p:ph type="body" idx="1"/>
          </p:nvPr>
        </p:nvSpPr>
        <p:spPr>
          <a:xfrm>
            <a:off x="311700" y="1188875"/>
            <a:ext cx="8520600" cy="2122800"/>
          </a:xfrm>
          <a:prstGeom prst="rect">
            <a:avLst/>
          </a:prstGeom>
          <a:solidFill>
            <a:srgbClr val="FFFFFF">
              <a:alpha val="74230"/>
            </a:srgbClr>
          </a:solidFill>
        </p:spPr>
        <p:txBody>
          <a:bodyPr lIns="91425" tIns="91425" rIns="91425" bIns="91425" anchor="t" anchorCtr="0">
            <a:noAutofit/>
          </a:bodyPr>
          <a:lstStyle/>
          <a:p>
            <a:pPr lvl="0" rtl="0">
              <a:spcBef>
                <a:spcPts val="0"/>
              </a:spcBef>
              <a:buNone/>
            </a:pPr>
            <a:r>
              <a:rPr lang="pt-PT">
                <a:solidFill>
                  <a:srgbClr val="000000"/>
                </a:solidFill>
                <a:latin typeface="Calibri"/>
                <a:ea typeface="Calibri"/>
                <a:cs typeface="Calibri"/>
                <a:sym typeface="Calibri"/>
              </a:rPr>
              <a:t>Os materiais resultantes da meteorização podem ficar depositados no local, formando depósitos residuais, mas maioritariamente são transportadas pela água e pelo vento para outros locais.</a:t>
            </a:r>
          </a:p>
          <a:p>
            <a:pPr lvl="0" rtl="0">
              <a:spcBef>
                <a:spcPts val="0"/>
              </a:spcBef>
              <a:buNone/>
            </a:pPr>
            <a:r>
              <a:rPr lang="pt-PT">
                <a:solidFill>
                  <a:srgbClr val="000000"/>
                </a:solidFill>
                <a:latin typeface="Calibri"/>
                <a:ea typeface="Calibri"/>
                <a:cs typeface="Calibri"/>
                <a:sym typeface="Calibri"/>
              </a:rPr>
              <a:t>Alguns são transportados em solução e outros em detritos de várias dimensões, sofrendo arredondamento e granotriagem ao longo do seu percurso.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311700" y="994825"/>
            <a:ext cx="8520600" cy="1443600"/>
          </a:xfrm>
          <a:prstGeom prst="rect">
            <a:avLst/>
          </a:prstGeom>
        </p:spPr>
        <p:txBody>
          <a:bodyPr lIns="91425" tIns="91425" rIns="91425" bIns="91425" anchor="t" anchorCtr="0">
            <a:noAutofit/>
          </a:bodyPr>
          <a:lstStyle/>
          <a:p>
            <a:pPr lvl="0" rtl="0">
              <a:spcBef>
                <a:spcPts val="0"/>
              </a:spcBef>
              <a:buNone/>
            </a:pPr>
            <a:r>
              <a:rPr lang="pt-PT">
                <a:solidFill>
                  <a:srgbClr val="FFFFFF"/>
                </a:solidFill>
                <a:latin typeface="Calibri"/>
                <a:ea typeface="Calibri"/>
                <a:cs typeface="Calibri"/>
                <a:sym typeface="Calibri"/>
              </a:rPr>
              <a:t>É a angulosidade das partículas (a menos angular tem maior arredondamento). As partículas arredondam devido aos choques entre elas e do atrito com as rochas à superfície. É  possível deduzir a duração do transporte através do grau de arredondamento.</a:t>
            </a:r>
          </a:p>
        </p:txBody>
      </p:sp>
      <p:sp>
        <p:nvSpPr>
          <p:cNvPr id="279" name="Shape 279"/>
          <p:cNvSpPr txBox="1"/>
          <p:nvPr/>
        </p:nvSpPr>
        <p:spPr>
          <a:xfrm>
            <a:off x="630825" y="279025"/>
            <a:ext cx="2595900" cy="7158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None/>
            </a:pPr>
            <a:r>
              <a:rPr lang="pt-PT" sz="2400">
                <a:solidFill>
                  <a:schemeClr val="dk1"/>
                </a:solidFill>
                <a:latin typeface="Calibri"/>
                <a:ea typeface="Calibri"/>
                <a:cs typeface="Calibri"/>
                <a:sym typeface="Calibri"/>
              </a:rPr>
              <a:t>Arredondamento </a:t>
            </a:r>
          </a:p>
        </p:txBody>
      </p:sp>
      <p:pic>
        <p:nvPicPr>
          <p:cNvPr id="280" name="Shape 280"/>
          <p:cNvPicPr preferRelativeResize="0"/>
          <p:nvPr/>
        </p:nvPicPr>
        <p:blipFill>
          <a:blip r:embed="rId3">
            <a:alphaModFix/>
          </a:blip>
          <a:stretch>
            <a:fillRect/>
          </a:stretch>
        </p:blipFill>
        <p:spPr>
          <a:xfrm>
            <a:off x="5467325" y="2363549"/>
            <a:ext cx="3218400" cy="2328325"/>
          </a:xfrm>
          <a:prstGeom prst="rect">
            <a:avLst/>
          </a:prstGeom>
          <a:noFill/>
          <a:ln>
            <a:noFill/>
          </a:ln>
        </p:spPr>
      </p:pic>
      <p:pic>
        <p:nvPicPr>
          <p:cNvPr id="281" name="Shape 281"/>
          <p:cNvPicPr preferRelativeResize="0"/>
          <p:nvPr/>
        </p:nvPicPr>
        <p:blipFill>
          <a:blip r:embed="rId4">
            <a:alphaModFix/>
          </a:blip>
          <a:stretch>
            <a:fillRect/>
          </a:stretch>
        </p:blipFill>
        <p:spPr>
          <a:xfrm>
            <a:off x="695325" y="2363550"/>
            <a:ext cx="3895946" cy="2242624"/>
          </a:xfrm>
          <a:prstGeom prst="rect">
            <a:avLst/>
          </a:prstGeom>
          <a:noFill/>
          <a:ln>
            <a:noFill/>
          </a:ln>
        </p:spPr>
      </p:pic>
      <p:sp>
        <p:nvSpPr>
          <p:cNvPr id="282" name="Shape 282"/>
          <p:cNvSpPr txBox="1"/>
          <p:nvPr/>
        </p:nvSpPr>
        <p:spPr>
          <a:xfrm>
            <a:off x="695325" y="4691875"/>
            <a:ext cx="4015200" cy="249300"/>
          </a:xfrm>
          <a:prstGeom prst="rect">
            <a:avLst/>
          </a:prstGeom>
          <a:noFill/>
          <a:ln>
            <a:noFill/>
          </a:ln>
        </p:spPr>
        <p:txBody>
          <a:bodyPr lIns="91425" tIns="91425" rIns="91425" bIns="91425" anchor="t" anchorCtr="0">
            <a:noAutofit/>
          </a:bodyPr>
          <a:lstStyle/>
          <a:p>
            <a:pPr lvl="0" rtl="0">
              <a:spcBef>
                <a:spcPts val="0"/>
              </a:spcBef>
              <a:buNone/>
            </a:pPr>
            <a:r>
              <a:rPr lang="pt-PT" sz="1000" i="1">
                <a:solidFill>
                  <a:srgbClr val="FFFFFF"/>
                </a:solidFill>
              </a:rPr>
              <a:t>Figura 36 - Graus de arredondamento.</a:t>
            </a:r>
          </a:p>
        </p:txBody>
      </p:sp>
      <p:sp>
        <p:nvSpPr>
          <p:cNvPr id="283" name="Shape 283"/>
          <p:cNvSpPr txBox="1"/>
          <p:nvPr/>
        </p:nvSpPr>
        <p:spPr>
          <a:xfrm>
            <a:off x="5261100" y="4756950"/>
            <a:ext cx="4015200" cy="580800"/>
          </a:xfrm>
          <a:prstGeom prst="rect">
            <a:avLst/>
          </a:prstGeom>
          <a:noFill/>
          <a:ln>
            <a:noFill/>
          </a:ln>
        </p:spPr>
        <p:txBody>
          <a:bodyPr lIns="91425" tIns="91425" rIns="91425" bIns="91425" anchor="t" anchorCtr="0">
            <a:noAutofit/>
          </a:bodyPr>
          <a:lstStyle/>
          <a:p>
            <a:pPr lvl="0" rtl="0">
              <a:spcBef>
                <a:spcPts val="0"/>
              </a:spcBef>
              <a:buNone/>
            </a:pPr>
            <a:r>
              <a:rPr lang="pt-PT" sz="1000" i="1">
                <a:solidFill>
                  <a:srgbClr val="FFFFFF"/>
                </a:solidFill>
              </a:rPr>
              <a:t>Figura 37 -  Distância percorrida através do grau de arredondamento.</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pt-PT" sz="2400">
                <a:latin typeface="Calibri"/>
                <a:ea typeface="Calibri"/>
                <a:cs typeface="Calibri"/>
                <a:sym typeface="Calibri"/>
              </a:rPr>
              <a:t>Granosseleção</a:t>
            </a:r>
          </a:p>
        </p:txBody>
      </p:sp>
      <p:sp>
        <p:nvSpPr>
          <p:cNvPr id="289" name="Shape 289"/>
          <p:cNvSpPr txBox="1">
            <a:spLocks noGrp="1"/>
          </p:cNvSpPr>
          <p:nvPr>
            <p:ph type="body" idx="1"/>
          </p:nvPr>
        </p:nvSpPr>
        <p:spPr>
          <a:xfrm>
            <a:off x="311700" y="1103950"/>
            <a:ext cx="8520600" cy="3416400"/>
          </a:xfrm>
          <a:prstGeom prst="rect">
            <a:avLst/>
          </a:prstGeom>
        </p:spPr>
        <p:txBody>
          <a:bodyPr lIns="91425" tIns="91425" rIns="91425" bIns="91425" anchor="t" anchorCtr="0">
            <a:noAutofit/>
          </a:bodyPr>
          <a:lstStyle/>
          <a:p>
            <a:pPr lvl="0" rtl="0">
              <a:spcBef>
                <a:spcPts val="0"/>
              </a:spcBef>
              <a:buNone/>
            </a:pPr>
            <a:r>
              <a:rPr lang="pt-PT">
                <a:solidFill>
                  <a:srgbClr val="FFFFFF"/>
                </a:solidFill>
                <a:latin typeface="Calibri"/>
                <a:ea typeface="Calibri"/>
                <a:cs typeface="Calibri"/>
                <a:sym typeface="Calibri"/>
              </a:rPr>
              <a:t>Na granoselecção as partículas são separadas de acordo com o tamanho, a forma e a densidade. Cada camada evolui desde grãos grossos na base até grãos finos no topo, indicando uma diminuição de intensidade da corrente que depositou os grãos ( à medida que a força diminui a corrente deixa de conseguir transportar grãos mais grossos).</a:t>
            </a:r>
          </a:p>
        </p:txBody>
      </p:sp>
      <p:pic>
        <p:nvPicPr>
          <p:cNvPr id="290" name="Shape 290"/>
          <p:cNvPicPr preferRelativeResize="0"/>
          <p:nvPr/>
        </p:nvPicPr>
        <p:blipFill>
          <a:blip r:embed="rId3">
            <a:alphaModFix/>
          </a:blip>
          <a:stretch>
            <a:fillRect/>
          </a:stretch>
        </p:blipFill>
        <p:spPr>
          <a:xfrm>
            <a:off x="2535350" y="2527575"/>
            <a:ext cx="4255074" cy="2359950"/>
          </a:xfrm>
          <a:prstGeom prst="rect">
            <a:avLst/>
          </a:prstGeom>
          <a:noFill/>
          <a:ln>
            <a:noFill/>
          </a:ln>
        </p:spPr>
      </p:pic>
      <p:sp>
        <p:nvSpPr>
          <p:cNvPr id="291" name="Shape 291"/>
          <p:cNvSpPr txBox="1"/>
          <p:nvPr/>
        </p:nvSpPr>
        <p:spPr>
          <a:xfrm>
            <a:off x="2564400" y="4887525"/>
            <a:ext cx="4015200" cy="249300"/>
          </a:xfrm>
          <a:prstGeom prst="rect">
            <a:avLst/>
          </a:prstGeom>
          <a:noFill/>
          <a:ln>
            <a:noFill/>
          </a:ln>
        </p:spPr>
        <p:txBody>
          <a:bodyPr lIns="91425" tIns="91425" rIns="91425" bIns="91425" anchor="t" anchorCtr="0">
            <a:noAutofit/>
          </a:bodyPr>
          <a:lstStyle/>
          <a:p>
            <a:pPr lvl="0" rtl="0">
              <a:spcBef>
                <a:spcPts val="0"/>
              </a:spcBef>
              <a:buNone/>
            </a:pPr>
            <a:r>
              <a:rPr lang="pt-PT" sz="1000" i="1">
                <a:solidFill>
                  <a:srgbClr val="FFFFFF"/>
                </a:solidFill>
              </a:rPr>
              <a:t>Figura 38 - Granotriagem.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pt-PT">
                <a:latin typeface="Calibri"/>
                <a:ea typeface="Calibri"/>
                <a:cs typeface="Calibri"/>
                <a:sym typeface="Calibri"/>
              </a:rPr>
              <a:t>Deposição</a:t>
            </a:r>
          </a:p>
        </p:txBody>
      </p:sp>
      <p:sp>
        <p:nvSpPr>
          <p:cNvPr id="297" name="Shape 297"/>
          <p:cNvSpPr txBox="1">
            <a:spLocks noGrp="1"/>
          </p:cNvSpPr>
          <p:nvPr>
            <p:ph type="body" idx="1"/>
          </p:nvPr>
        </p:nvSpPr>
        <p:spPr>
          <a:xfrm>
            <a:off x="311700" y="1152475"/>
            <a:ext cx="8520600" cy="1528500"/>
          </a:xfrm>
          <a:prstGeom prst="rect">
            <a:avLst/>
          </a:prstGeom>
        </p:spPr>
        <p:txBody>
          <a:bodyPr lIns="91425" tIns="91425" rIns="91425" bIns="91425" anchor="t" anchorCtr="0">
            <a:noAutofit/>
          </a:bodyPr>
          <a:lstStyle/>
          <a:p>
            <a:pPr lvl="0" rtl="0">
              <a:spcBef>
                <a:spcPts val="0"/>
              </a:spcBef>
              <a:buNone/>
            </a:pPr>
            <a:r>
              <a:rPr lang="pt-PT">
                <a:solidFill>
                  <a:srgbClr val="FFFFFF"/>
                </a:solidFill>
                <a:latin typeface="Calibri"/>
                <a:ea typeface="Calibri"/>
                <a:cs typeface="Calibri"/>
                <a:sym typeface="Calibri"/>
              </a:rPr>
              <a:t>Os sedimentos podem acumular-se em praias, restingas, ilhas-barreira e tômbolos.</a:t>
            </a:r>
          </a:p>
          <a:p>
            <a:pPr lvl="0" rtl="0">
              <a:spcBef>
                <a:spcPts val="0"/>
              </a:spcBef>
              <a:buNone/>
            </a:pPr>
            <a:r>
              <a:rPr lang="pt-PT">
                <a:solidFill>
                  <a:srgbClr val="FFFFFF"/>
                </a:solidFill>
                <a:latin typeface="Calibri"/>
                <a:ea typeface="Calibri"/>
                <a:cs typeface="Calibri"/>
                <a:sym typeface="Calibri"/>
              </a:rPr>
              <a:t>Nas praias com acumulações maioritariamente de areias de grão fino e grosso. As praias são constituídas por acumulação de materiais transportados pelo mar, resultando de uma interacção entre a litologia, a forma da costa e a dinâmica das ondas. </a:t>
            </a:r>
          </a:p>
        </p:txBody>
      </p:sp>
      <p:pic>
        <p:nvPicPr>
          <p:cNvPr id="298" name="Shape 298"/>
          <p:cNvPicPr preferRelativeResize="0"/>
          <p:nvPr/>
        </p:nvPicPr>
        <p:blipFill>
          <a:blip r:embed="rId3">
            <a:alphaModFix/>
          </a:blip>
          <a:stretch>
            <a:fillRect/>
          </a:stretch>
        </p:blipFill>
        <p:spPr>
          <a:xfrm>
            <a:off x="3238948" y="2815724"/>
            <a:ext cx="4273101" cy="1873524"/>
          </a:xfrm>
          <a:prstGeom prst="rect">
            <a:avLst/>
          </a:prstGeom>
          <a:noFill/>
          <a:ln>
            <a:noFill/>
          </a:ln>
        </p:spPr>
      </p:pic>
      <p:sp>
        <p:nvSpPr>
          <p:cNvPr id="299" name="Shape 299"/>
          <p:cNvSpPr txBox="1"/>
          <p:nvPr/>
        </p:nvSpPr>
        <p:spPr>
          <a:xfrm>
            <a:off x="3238950" y="4689250"/>
            <a:ext cx="4015200" cy="249300"/>
          </a:xfrm>
          <a:prstGeom prst="rect">
            <a:avLst/>
          </a:prstGeom>
          <a:noFill/>
          <a:ln>
            <a:noFill/>
          </a:ln>
        </p:spPr>
        <p:txBody>
          <a:bodyPr lIns="91425" tIns="91425" rIns="91425" bIns="91425" anchor="t" anchorCtr="0">
            <a:noAutofit/>
          </a:bodyPr>
          <a:lstStyle/>
          <a:p>
            <a:pPr lvl="0" rtl="0">
              <a:spcBef>
                <a:spcPts val="0"/>
              </a:spcBef>
              <a:buNone/>
            </a:pPr>
            <a:r>
              <a:rPr lang="pt-PT" sz="1000" i="1">
                <a:solidFill>
                  <a:srgbClr val="FFFFFF"/>
                </a:solidFill>
              </a:rPr>
              <a:t>Figura 39 - Deposição de sedimentos numa praia.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614950" y="606450"/>
            <a:ext cx="8027400" cy="1383600"/>
          </a:xfrm>
          <a:prstGeom prst="rect">
            <a:avLst/>
          </a:prstGeom>
        </p:spPr>
        <p:txBody>
          <a:bodyPr lIns="91425" tIns="91425" rIns="91425" bIns="91425" anchor="t" anchorCtr="0">
            <a:noAutofit/>
          </a:bodyPr>
          <a:lstStyle/>
          <a:p>
            <a:pPr lvl="0">
              <a:spcBef>
                <a:spcPts val="0"/>
              </a:spcBef>
              <a:buNone/>
            </a:pPr>
            <a:r>
              <a:rPr lang="pt-PT">
                <a:solidFill>
                  <a:srgbClr val="FFFFFF"/>
                </a:solidFill>
                <a:latin typeface="Calibri"/>
                <a:ea typeface="Calibri"/>
                <a:cs typeface="Calibri"/>
                <a:sym typeface="Calibri"/>
              </a:rPr>
              <a:t>   A meteorização química consiste na </a:t>
            </a:r>
            <a:r>
              <a:rPr lang="pt-PT" b="1">
                <a:solidFill>
                  <a:srgbClr val="FFFFFF"/>
                </a:solidFill>
                <a:latin typeface="Calibri"/>
                <a:ea typeface="Calibri"/>
                <a:cs typeface="Calibri"/>
                <a:sym typeface="Calibri"/>
              </a:rPr>
              <a:t>transformação ou alteração química dos minerais</a:t>
            </a:r>
            <a:r>
              <a:rPr lang="pt-PT">
                <a:solidFill>
                  <a:srgbClr val="FFFFFF"/>
                </a:solidFill>
                <a:latin typeface="Calibri"/>
                <a:ea typeface="Calibri"/>
                <a:cs typeface="Calibri"/>
                <a:sym typeface="Calibri"/>
              </a:rPr>
              <a:t> existentes na rocha-mãe devido à ação da água e dos gases atmosféricos. Muitos dos minerais constituintes das rochas são estáveis no ambiente em que se formaram, mas tornam-se instáveis nas novas condições superficiais.</a:t>
            </a:r>
          </a:p>
        </p:txBody>
      </p:sp>
      <p:pic>
        <p:nvPicPr>
          <p:cNvPr id="68" name="Shape 68"/>
          <p:cNvPicPr preferRelativeResize="0"/>
          <p:nvPr/>
        </p:nvPicPr>
        <p:blipFill>
          <a:blip r:embed="rId3">
            <a:alphaModFix/>
          </a:blip>
          <a:stretch>
            <a:fillRect/>
          </a:stretch>
        </p:blipFill>
        <p:spPr>
          <a:xfrm>
            <a:off x="940049" y="2390949"/>
            <a:ext cx="1995049" cy="1500874"/>
          </a:xfrm>
          <a:prstGeom prst="rect">
            <a:avLst/>
          </a:prstGeom>
          <a:noFill/>
          <a:ln>
            <a:noFill/>
          </a:ln>
        </p:spPr>
      </p:pic>
      <p:pic>
        <p:nvPicPr>
          <p:cNvPr id="69" name="Shape 69"/>
          <p:cNvPicPr preferRelativeResize="0"/>
          <p:nvPr/>
        </p:nvPicPr>
        <p:blipFill>
          <a:blip r:embed="rId4">
            <a:alphaModFix/>
          </a:blip>
          <a:stretch>
            <a:fillRect/>
          </a:stretch>
        </p:blipFill>
        <p:spPr>
          <a:xfrm>
            <a:off x="3542499" y="3024200"/>
            <a:ext cx="2172297" cy="1500875"/>
          </a:xfrm>
          <a:prstGeom prst="rect">
            <a:avLst/>
          </a:prstGeom>
          <a:noFill/>
          <a:ln>
            <a:noFill/>
          </a:ln>
        </p:spPr>
      </p:pic>
      <p:pic>
        <p:nvPicPr>
          <p:cNvPr id="70" name="Shape 70"/>
          <p:cNvPicPr preferRelativeResize="0"/>
          <p:nvPr/>
        </p:nvPicPr>
        <p:blipFill>
          <a:blip r:embed="rId5">
            <a:alphaModFix/>
          </a:blip>
          <a:stretch>
            <a:fillRect/>
          </a:stretch>
        </p:blipFill>
        <p:spPr>
          <a:xfrm>
            <a:off x="6182250" y="2393996"/>
            <a:ext cx="1995049" cy="1494790"/>
          </a:xfrm>
          <a:prstGeom prst="rect">
            <a:avLst/>
          </a:prstGeom>
          <a:noFill/>
          <a:ln>
            <a:noFill/>
          </a:ln>
        </p:spPr>
      </p:pic>
      <p:sp>
        <p:nvSpPr>
          <p:cNvPr id="71" name="Shape 71"/>
          <p:cNvSpPr txBox="1"/>
          <p:nvPr/>
        </p:nvSpPr>
        <p:spPr>
          <a:xfrm>
            <a:off x="881775" y="3833525"/>
            <a:ext cx="1995000" cy="3849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1</a:t>
            </a:r>
            <a:r>
              <a:rPr lang="pt-PT" sz="1000">
                <a:solidFill>
                  <a:srgbClr val="FFFFFF"/>
                </a:solidFill>
              </a:rPr>
              <a:t> - As rochas sofrem meteorização por parte da água</a:t>
            </a:r>
          </a:p>
        </p:txBody>
      </p:sp>
      <p:sp>
        <p:nvSpPr>
          <p:cNvPr id="72" name="Shape 72"/>
          <p:cNvSpPr txBox="1"/>
          <p:nvPr/>
        </p:nvSpPr>
        <p:spPr>
          <a:xfrm>
            <a:off x="3472550" y="4466750"/>
            <a:ext cx="2568900" cy="3270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2</a:t>
            </a:r>
            <a:r>
              <a:rPr lang="pt-PT" sz="1000">
                <a:solidFill>
                  <a:srgbClr val="FFFFFF"/>
                </a:solidFill>
              </a:rPr>
              <a:t> - Rocha que sofreu meteorização</a:t>
            </a:r>
          </a:p>
        </p:txBody>
      </p:sp>
      <p:sp>
        <p:nvSpPr>
          <p:cNvPr id="73" name="Shape 73"/>
          <p:cNvSpPr txBox="1"/>
          <p:nvPr/>
        </p:nvSpPr>
        <p:spPr>
          <a:xfrm>
            <a:off x="6100600" y="3833525"/>
            <a:ext cx="2436900" cy="5247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3</a:t>
            </a:r>
            <a:r>
              <a:rPr lang="pt-PT" sz="1000">
                <a:solidFill>
                  <a:srgbClr val="FFFFFF"/>
                </a:solidFill>
              </a:rPr>
              <a:t> - Rocha que sofre  alterações devido à vegetação</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3"/>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311700" y="275200"/>
            <a:ext cx="8520600" cy="572700"/>
          </a:xfrm>
          <a:prstGeom prst="rect">
            <a:avLst/>
          </a:prstGeom>
        </p:spPr>
        <p:txBody>
          <a:bodyPr lIns="91425" tIns="91425" rIns="91425" bIns="91425" anchor="t" anchorCtr="0">
            <a:noAutofit/>
          </a:bodyPr>
          <a:lstStyle/>
          <a:p>
            <a:pPr lvl="0" rtl="0">
              <a:spcBef>
                <a:spcPts val="0"/>
              </a:spcBef>
              <a:buNone/>
            </a:pPr>
            <a:r>
              <a:rPr lang="pt-PT" sz="3000">
                <a:solidFill>
                  <a:srgbClr val="FFFFFF"/>
                </a:solidFill>
                <a:latin typeface="Calibri"/>
                <a:ea typeface="Calibri"/>
                <a:cs typeface="Calibri"/>
                <a:sym typeface="Calibri"/>
              </a:rPr>
              <a:t>Diagénese</a:t>
            </a:r>
            <a:r>
              <a:rPr lang="pt-PT">
                <a:solidFill>
                  <a:srgbClr val="FFFFFF"/>
                </a:solidFill>
                <a:latin typeface="Calibri"/>
                <a:ea typeface="Calibri"/>
                <a:cs typeface="Calibri"/>
                <a:sym typeface="Calibri"/>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r>
              <a:rPr lang="pt-PT">
                <a:solidFill>
                  <a:srgbClr val="FFFFFF"/>
                </a:solidFill>
                <a:latin typeface="Calibri"/>
                <a:ea typeface="Calibri"/>
                <a:cs typeface="Calibri"/>
                <a:sym typeface="Calibri"/>
              </a:rPr>
              <a:t>A diagénese através da compactação e da cimentação transforma sedimentos em rochas sedimentares.</a:t>
            </a:r>
          </a:p>
        </p:txBody>
      </p:sp>
      <p:sp>
        <p:nvSpPr>
          <p:cNvPr id="314" name="Shape 314"/>
          <p:cNvSpPr txBox="1"/>
          <p:nvPr/>
        </p:nvSpPr>
        <p:spPr>
          <a:xfrm>
            <a:off x="311700" y="206200"/>
            <a:ext cx="5373900" cy="812700"/>
          </a:xfrm>
          <a:prstGeom prst="rect">
            <a:avLst/>
          </a:prstGeom>
          <a:noFill/>
          <a:ln>
            <a:noFill/>
          </a:ln>
        </p:spPr>
        <p:txBody>
          <a:bodyPr lIns="91425" tIns="91425" rIns="91425" bIns="91425" anchor="t" anchorCtr="0">
            <a:noAutofit/>
          </a:bodyPr>
          <a:lstStyle/>
          <a:p>
            <a:pPr lvl="0" rtl="0">
              <a:spcBef>
                <a:spcPts val="0"/>
              </a:spcBef>
              <a:buNone/>
            </a:pPr>
            <a:r>
              <a:rPr lang="pt-PT" sz="2400">
                <a:solidFill>
                  <a:srgbClr val="FFFFFF"/>
                </a:solidFill>
                <a:latin typeface="Calibri"/>
                <a:ea typeface="Calibri"/>
                <a:cs typeface="Calibri"/>
                <a:sym typeface="Calibri"/>
              </a:rPr>
              <a:t>Diagénese </a:t>
            </a:r>
          </a:p>
          <a:p>
            <a:pPr lvl="0" rtl="0">
              <a:spcBef>
                <a:spcPts val="0"/>
              </a:spcBef>
              <a:buNone/>
            </a:pPr>
            <a:endParaRPr/>
          </a:p>
        </p:txBody>
      </p:sp>
      <p:pic>
        <p:nvPicPr>
          <p:cNvPr id="315" name="Shape 315"/>
          <p:cNvPicPr preferRelativeResize="0"/>
          <p:nvPr/>
        </p:nvPicPr>
        <p:blipFill>
          <a:blip r:embed="rId3">
            <a:alphaModFix/>
          </a:blip>
          <a:stretch>
            <a:fillRect/>
          </a:stretch>
        </p:blipFill>
        <p:spPr>
          <a:xfrm>
            <a:off x="3839956" y="2095325"/>
            <a:ext cx="3143141" cy="2473549"/>
          </a:xfrm>
          <a:prstGeom prst="rect">
            <a:avLst/>
          </a:prstGeom>
          <a:noFill/>
          <a:ln>
            <a:noFill/>
          </a:ln>
        </p:spPr>
      </p:pic>
      <p:sp>
        <p:nvSpPr>
          <p:cNvPr id="316" name="Shape 316"/>
          <p:cNvSpPr txBox="1"/>
          <p:nvPr/>
        </p:nvSpPr>
        <p:spPr>
          <a:xfrm>
            <a:off x="3403925" y="4702450"/>
            <a:ext cx="4015200" cy="249300"/>
          </a:xfrm>
          <a:prstGeom prst="rect">
            <a:avLst/>
          </a:prstGeom>
          <a:noFill/>
          <a:ln>
            <a:noFill/>
          </a:ln>
        </p:spPr>
        <p:txBody>
          <a:bodyPr lIns="91425" tIns="91425" rIns="91425" bIns="91425" anchor="t" anchorCtr="0">
            <a:noAutofit/>
          </a:bodyPr>
          <a:lstStyle/>
          <a:p>
            <a:pPr lvl="0" rtl="0">
              <a:spcBef>
                <a:spcPts val="0"/>
              </a:spcBef>
              <a:buNone/>
            </a:pPr>
            <a:r>
              <a:rPr lang="pt-PT" sz="1000" i="1">
                <a:solidFill>
                  <a:srgbClr val="FFFFFF"/>
                </a:solidFill>
              </a:rPr>
              <a:t>Figura 40 - </a:t>
            </a:r>
            <a:r>
              <a:rPr lang="pt-PT" sz="1000">
                <a:solidFill>
                  <a:srgbClr val="FFFFFF"/>
                </a:solidFill>
              </a:rPr>
              <a:t>Diagénese</a:t>
            </a:r>
            <a:r>
              <a:rPr lang="pt-PT" sz="1000" i="1">
                <a:solidFill>
                  <a:srgbClr val="FFFFFF"/>
                </a:solidFill>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body" idx="1"/>
          </p:nvPr>
        </p:nvSpPr>
        <p:spPr>
          <a:xfrm>
            <a:off x="311700" y="218350"/>
            <a:ext cx="8520600" cy="4204800"/>
          </a:xfrm>
          <a:prstGeom prst="rect">
            <a:avLst/>
          </a:prstGeom>
        </p:spPr>
        <p:txBody>
          <a:bodyPr lIns="91425" tIns="91425" rIns="91425" bIns="91425" anchor="t" anchorCtr="0">
            <a:noAutofit/>
          </a:bodyPr>
          <a:lstStyle/>
          <a:p>
            <a:pPr lvl="0" rtl="0">
              <a:spcBef>
                <a:spcPts val="0"/>
              </a:spcBef>
              <a:buNone/>
            </a:pPr>
            <a:r>
              <a:rPr lang="pt-PT">
                <a:solidFill>
                  <a:srgbClr val="FFFFFF"/>
                </a:solidFill>
                <a:latin typeface="Calibri"/>
                <a:ea typeface="Calibri"/>
                <a:cs typeface="Calibri"/>
                <a:sym typeface="Calibri"/>
              </a:rPr>
              <a:t>A sedimentação (processo de deposição de sedimentos) prossegue e à medida que as camadas de sedimentos se depositam sobre as camadas mais antigas a pressão aumenta. Com esse aumento de pressão há perda de espaços vazios e de água. Este processo denomina-se </a:t>
            </a:r>
            <a:r>
              <a:rPr lang="pt-PT" b="1">
                <a:solidFill>
                  <a:srgbClr val="FFFFFF"/>
                </a:solidFill>
                <a:latin typeface="Calibri"/>
                <a:ea typeface="Calibri"/>
                <a:cs typeface="Calibri"/>
                <a:sym typeface="Calibri"/>
              </a:rPr>
              <a:t>compactação</a:t>
            </a:r>
            <a:r>
              <a:rPr lang="pt-PT">
                <a:solidFill>
                  <a:srgbClr val="FFFFFF"/>
                </a:solidFill>
                <a:latin typeface="Calibri"/>
                <a:ea typeface="Calibri"/>
                <a:cs typeface="Calibri"/>
                <a:sym typeface="Calibri"/>
              </a:rPr>
              <a:t>.</a:t>
            </a:r>
          </a:p>
          <a:p>
            <a:pPr lvl="0" rtl="0">
              <a:spcBef>
                <a:spcPts val="0"/>
              </a:spcBef>
              <a:buNone/>
            </a:pPr>
            <a:r>
              <a:rPr lang="pt-PT">
                <a:solidFill>
                  <a:srgbClr val="FFFFFF"/>
                </a:solidFill>
                <a:latin typeface="Calibri"/>
                <a:ea typeface="Calibri"/>
                <a:cs typeface="Calibri"/>
                <a:sym typeface="Calibri"/>
              </a:rPr>
              <a:t>Os espaços vazios, que não foram eliminados pela compactação, são preenchidos por materiais de neoformação, resultantes da precipitação de substâncias químicas dissolvidas na água. Estes materiais constituem um cimento que liga os detritos, formando uma rocha consolidada. A este processo dá-se o nome de </a:t>
            </a:r>
            <a:r>
              <a:rPr lang="pt-PT" b="1">
                <a:solidFill>
                  <a:srgbClr val="FFFFFF"/>
                </a:solidFill>
                <a:latin typeface="Calibri"/>
                <a:ea typeface="Calibri"/>
                <a:cs typeface="Calibri"/>
                <a:sym typeface="Calibri"/>
              </a:rPr>
              <a:t>cimentação</a:t>
            </a:r>
            <a:r>
              <a:rPr lang="pt-PT">
                <a:solidFill>
                  <a:srgbClr val="FFFFFF"/>
                </a:solidFill>
                <a:latin typeface="Calibri"/>
                <a:ea typeface="Calibri"/>
                <a:cs typeface="Calibri"/>
                <a:sym typeface="Calibri"/>
              </a:rPr>
              <a:t>.</a:t>
            </a:r>
          </a:p>
        </p:txBody>
      </p:sp>
      <p:pic>
        <p:nvPicPr>
          <p:cNvPr id="322" name="Shape 322"/>
          <p:cNvPicPr preferRelativeResize="0"/>
          <p:nvPr/>
        </p:nvPicPr>
        <p:blipFill>
          <a:blip r:embed="rId3">
            <a:alphaModFix/>
          </a:blip>
          <a:stretch>
            <a:fillRect/>
          </a:stretch>
        </p:blipFill>
        <p:spPr>
          <a:xfrm>
            <a:off x="1288462" y="3042000"/>
            <a:ext cx="6448425" cy="1752600"/>
          </a:xfrm>
          <a:prstGeom prst="rect">
            <a:avLst/>
          </a:prstGeom>
          <a:noFill/>
          <a:ln>
            <a:noFill/>
          </a:ln>
        </p:spPr>
      </p:pic>
      <p:sp>
        <p:nvSpPr>
          <p:cNvPr id="323" name="Shape 323"/>
          <p:cNvSpPr txBox="1"/>
          <p:nvPr/>
        </p:nvSpPr>
        <p:spPr>
          <a:xfrm>
            <a:off x="1288475" y="4794600"/>
            <a:ext cx="6448500" cy="249300"/>
          </a:xfrm>
          <a:prstGeom prst="rect">
            <a:avLst/>
          </a:prstGeom>
          <a:noFill/>
          <a:ln>
            <a:noFill/>
          </a:ln>
        </p:spPr>
        <p:txBody>
          <a:bodyPr lIns="91425" tIns="91425" rIns="91425" bIns="91425" anchor="t" anchorCtr="0">
            <a:noAutofit/>
          </a:bodyPr>
          <a:lstStyle/>
          <a:p>
            <a:pPr lvl="0" rtl="0">
              <a:spcBef>
                <a:spcPts val="0"/>
              </a:spcBef>
              <a:buNone/>
            </a:pPr>
            <a:r>
              <a:rPr lang="pt-PT" sz="1000" i="1">
                <a:solidFill>
                  <a:srgbClr val="FFFFFF"/>
                </a:solidFill>
              </a:rPr>
              <a:t>Figura 41 - </a:t>
            </a:r>
            <a:r>
              <a:rPr lang="pt-PT" sz="1000">
                <a:solidFill>
                  <a:srgbClr val="FFFFFF"/>
                </a:solidFill>
              </a:rPr>
              <a:t>Compactação e cimentação que levam à formação de uma rocha consolidada</a:t>
            </a:r>
            <a:r>
              <a:rPr lang="pt-PT" sz="1000" i="1">
                <a:solidFill>
                  <a:srgbClr val="FFFFFF"/>
                </a:solidFill>
              </a:rPr>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7"/>
        <p:cNvGrpSpPr/>
        <p:nvPr/>
      </p:nvGrpSpPr>
      <p:grpSpPr>
        <a:xfrm>
          <a:off x="0" y="0"/>
          <a:ext cx="0" cy="0"/>
          <a:chOff x="0" y="0"/>
          <a:chExt cx="0" cy="0"/>
        </a:xfrm>
      </p:grpSpPr>
      <p:sp>
        <p:nvSpPr>
          <p:cNvPr id="328" name="Shape 328"/>
          <p:cNvSpPr txBox="1"/>
          <p:nvPr/>
        </p:nvSpPr>
        <p:spPr>
          <a:xfrm>
            <a:off x="71675" y="157150"/>
            <a:ext cx="5013600" cy="604500"/>
          </a:xfrm>
          <a:prstGeom prst="rect">
            <a:avLst/>
          </a:prstGeom>
          <a:solidFill>
            <a:srgbClr val="FFFFFF">
              <a:alpha val="45770"/>
            </a:srgbClr>
          </a:solidFill>
          <a:ln>
            <a:noFill/>
          </a:ln>
        </p:spPr>
        <p:txBody>
          <a:bodyPr lIns="91425" tIns="91425" rIns="91425" bIns="91425" anchor="t" anchorCtr="0">
            <a:noAutofit/>
          </a:bodyPr>
          <a:lstStyle/>
          <a:p>
            <a:pPr lvl="0" rtl="0">
              <a:spcBef>
                <a:spcPts val="0"/>
              </a:spcBef>
              <a:buNone/>
            </a:pPr>
            <a:r>
              <a:rPr lang="pt-PT" sz="2800">
                <a:solidFill>
                  <a:srgbClr val="20124D"/>
                </a:solidFill>
                <a:latin typeface="Bree Serif"/>
                <a:ea typeface="Bree Serif"/>
                <a:cs typeface="Bree Serif"/>
                <a:sym typeface="Bree Serif"/>
              </a:rPr>
              <a:t> </a:t>
            </a:r>
            <a:r>
              <a:rPr lang="pt-PT" sz="3000">
                <a:solidFill>
                  <a:srgbClr val="20124D"/>
                </a:solidFill>
                <a:latin typeface="Bree Serif"/>
                <a:ea typeface="Bree Serif"/>
                <a:cs typeface="Bree Serif"/>
                <a:sym typeface="Bree Serif"/>
              </a:rPr>
              <a:t>Minerais: Caracterização</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pt-PT"/>
              <a:t>Minerais, rochas e cristais</a:t>
            </a:r>
          </a:p>
        </p:txBody>
      </p:sp>
      <p:sp>
        <p:nvSpPr>
          <p:cNvPr id="334" name="Shape 334"/>
          <p:cNvSpPr txBox="1"/>
          <p:nvPr/>
        </p:nvSpPr>
        <p:spPr>
          <a:xfrm>
            <a:off x="202400" y="1244250"/>
            <a:ext cx="6286500" cy="1565700"/>
          </a:xfrm>
          <a:prstGeom prst="rect">
            <a:avLst/>
          </a:prstGeom>
          <a:noFill/>
          <a:ln>
            <a:noFill/>
          </a:ln>
        </p:spPr>
        <p:txBody>
          <a:bodyPr lIns="91425" tIns="91425" rIns="91425" bIns="91425" anchor="t" anchorCtr="0">
            <a:noAutofit/>
          </a:bodyPr>
          <a:lstStyle/>
          <a:p>
            <a:pPr lvl="0">
              <a:spcBef>
                <a:spcPts val="0"/>
              </a:spcBef>
              <a:buNone/>
            </a:pPr>
            <a:r>
              <a:rPr lang="pt-PT" sz="1800">
                <a:solidFill>
                  <a:srgbClr val="F3F3F3"/>
                </a:solidFill>
              </a:rPr>
              <a:t> Uma substância sólida, cristalina, que possui características fixas e que, apesar de algumas variações, podem ser expressas em fórmulas químicas,constituídos por matéria inorgânica</a:t>
            </a:r>
            <a:r>
              <a:rPr lang="pt-PT" sz="1800" b="1">
                <a:solidFill>
                  <a:srgbClr val="F3F3F3"/>
                </a:solidFill>
              </a:rPr>
              <a:t>.</a:t>
            </a:r>
          </a:p>
          <a:p>
            <a:pPr lvl="0">
              <a:spcBef>
                <a:spcPts val="0"/>
              </a:spcBef>
              <a:buNone/>
            </a:pPr>
            <a:endParaRPr/>
          </a:p>
        </p:txBody>
      </p:sp>
      <p:sp>
        <p:nvSpPr>
          <p:cNvPr id="335" name="Shape 335"/>
          <p:cNvSpPr/>
          <p:nvPr/>
        </p:nvSpPr>
        <p:spPr>
          <a:xfrm>
            <a:off x="2506250" y="2463775"/>
            <a:ext cx="1547700" cy="572700"/>
          </a:xfrm>
          <a:prstGeom prst="mathNotEqual">
            <a:avLst>
              <a:gd name="adj1" fmla="val 23520"/>
              <a:gd name="adj2" fmla="val 6600000"/>
              <a:gd name="adj3" fmla="val 11760"/>
            </a:avLst>
          </a:prstGeom>
          <a:solidFill>
            <a:srgbClr val="80FFA4"/>
          </a:solidFill>
          <a:ln>
            <a:noFill/>
          </a:ln>
        </p:spPr>
        <p:txBody>
          <a:bodyPr lIns="91425" tIns="91425" rIns="91425" bIns="91425" anchor="ctr" anchorCtr="0">
            <a:noAutofit/>
          </a:bodyPr>
          <a:lstStyle/>
          <a:p>
            <a:pPr lvl="0">
              <a:spcBef>
                <a:spcPts val="0"/>
              </a:spcBef>
              <a:buNone/>
            </a:pPr>
            <a:endParaRPr/>
          </a:p>
        </p:txBody>
      </p:sp>
      <p:sp>
        <p:nvSpPr>
          <p:cNvPr id="336" name="Shape 336"/>
          <p:cNvSpPr txBox="1"/>
          <p:nvPr/>
        </p:nvSpPr>
        <p:spPr>
          <a:xfrm>
            <a:off x="202400" y="3036475"/>
            <a:ext cx="6155400" cy="1023900"/>
          </a:xfrm>
          <a:prstGeom prst="rect">
            <a:avLst/>
          </a:prstGeom>
          <a:noFill/>
          <a:ln>
            <a:noFill/>
          </a:ln>
        </p:spPr>
        <p:txBody>
          <a:bodyPr lIns="91425" tIns="91425" rIns="91425" bIns="91425" anchor="t" anchorCtr="0">
            <a:noAutofit/>
          </a:bodyPr>
          <a:lstStyle/>
          <a:p>
            <a:pPr lvl="0">
              <a:spcBef>
                <a:spcPts val="0"/>
              </a:spcBef>
              <a:buNone/>
            </a:pPr>
            <a:r>
              <a:rPr lang="pt-PT" sz="1800">
                <a:solidFill>
                  <a:srgbClr val="FFFFFF"/>
                </a:solidFill>
              </a:rPr>
              <a:t> É um sólido consolidado, formado por um ou vários minerais.</a:t>
            </a:r>
          </a:p>
        </p:txBody>
      </p:sp>
      <p:sp>
        <p:nvSpPr>
          <p:cNvPr id="337" name="Shape 337"/>
          <p:cNvSpPr/>
          <p:nvPr/>
        </p:nvSpPr>
        <p:spPr>
          <a:xfrm>
            <a:off x="6274575" y="1762125"/>
            <a:ext cx="845400" cy="357300"/>
          </a:xfrm>
          <a:prstGeom prst="rightArrow">
            <a:avLst>
              <a:gd name="adj1" fmla="val 50000"/>
              <a:gd name="adj2" fmla="val 50000"/>
            </a:avLst>
          </a:prstGeom>
          <a:solidFill>
            <a:srgbClr val="80FFA4"/>
          </a:solidFill>
          <a:ln>
            <a:noFill/>
          </a:ln>
        </p:spPr>
        <p:txBody>
          <a:bodyPr lIns="91425" tIns="91425" rIns="91425" bIns="91425" anchor="ctr" anchorCtr="0">
            <a:noAutofit/>
          </a:bodyPr>
          <a:lstStyle/>
          <a:p>
            <a:pPr lvl="0">
              <a:spcBef>
                <a:spcPts val="0"/>
              </a:spcBef>
              <a:buNone/>
            </a:pPr>
            <a:endParaRPr/>
          </a:p>
        </p:txBody>
      </p:sp>
      <p:sp>
        <p:nvSpPr>
          <p:cNvPr id="338" name="Shape 338"/>
          <p:cNvSpPr txBox="1"/>
          <p:nvPr/>
        </p:nvSpPr>
        <p:spPr>
          <a:xfrm>
            <a:off x="7215200" y="1699650"/>
            <a:ext cx="1476300" cy="654900"/>
          </a:xfrm>
          <a:prstGeom prst="rect">
            <a:avLst/>
          </a:prstGeom>
          <a:noFill/>
          <a:ln>
            <a:noFill/>
          </a:ln>
        </p:spPr>
        <p:txBody>
          <a:bodyPr lIns="91425" tIns="91425" rIns="91425" bIns="91425" anchor="t" anchorCtr="0">
            <a:noAutofit/>
          </a:bodyPr>
          <a:lstStyle/>
          <a:p>
            <a:pPr lvl="0">
              <a:spcBef>
                <a:spcPts val="0"/>
              </a:spcBef>
              <a:buNone/>
            </a:pPr>
            <a:r>
              <a:rPr lang="pt-PT" sz="1800">
                <a:solidFill>
                  <a:srgbClr val="80FFA4"/>
                </a:solidFill>
              </a:rPr>
              <a:t>Mineral</a:t>
            </a:r>
          </a:p>
        </p:txBody>
      </p:sp>
      <p:sp>
        <p:nvSpPr>
          <p:cNvPr id="339" name="Shape 339"/>
          <p:cNvSpPr/>
          <p:nvPr/>
        </p:nvSpPr>
        <p:spPr>
          <a:xfrm rot="1324301">
            <a:off x="4550915" y="3289843"/>
            <a:ext cx="1476182" cy="654861"/>
          </a:xfrm>
          <a:prstGeom prst="bentUpArrow">
            <a:avLst>
              <a:gd name="adj1" fmla="val 25000"/>
              <a:gd name="adj2" fmla="val 25000"/>
              <a:gd name="adj3" fmla="val 25000"/>
            </a:avLst>
          </a:prstGeom>
          <a:solidFill>
            <a:srgbClr val="80FFA4"/>
          </a:solidFill>
          <a:ln>
            <a:noFill/>
          </a:ln>
        </p:spPr>
        <p:txBody>
          <a:bodyPr lIns="91425" tIns="91425" rIns="91425" bIns="91425" anchor="ctr" anchorCtr="0">
            <a:noAutofit/>
          </a:bodyPr>
          <a:lstStyle/>
          <a:p>
            <a:pPr lvl="0">
              <a:spcBef>
                <a:spcPts val="0"/>
              </a:spcBef>
              <a:buNone/>
            </a:pPr>
            <a:endParaRPr/>
          </a:p>
        </p:txBody>
      </p:sp>
      <p:sp>
        <p:nvSpPr>
          <p:cNvPr id="340" name="Shape 340"/>
          <p:cNvSpPr txBox="1"/>
          <p:nvPr/>
        </p:nvSpPr>
        <p:spPr>
          <a:xfrm>
            <a:off x="5869775" y="3036475"/>
            <a:ext cx="2488500" cy="285900"/>
          </a:xfrm>
          <a:prstGeom prst="rect">
            <a:avLst/>
          </a:prstGeom>
          <a:noFill/>
          <a:ln>
            <a:noFill/>
          </a:ln>
        </p:spPr>
        <p:txBody>
          <a:bodyPr lIns="91425" tIns="91425" rIns="91425" bIns="91425" anchor="t" anchorCtr="0">
            <a:noAutofit/>
          </a:bodyPr>
          <a:lstStyle/>
          <a:p>
            <a:pPr lvl="0">
              <a:spcBef>
                <a:spcPts val="0"/>
              </a:spcBef>
              <a:buNone/>
            </a:pPr>
            <a:r>
              <a:rPr lang="pt-PT" sz="1800">
                <a:solidFill>
                  <a:srgbClr val="80FFA4"/>
                </a:solidFill>
              </a:rPr>
              <a:t>Rocha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body" idx="1"/>
          </p:nvPr>
        </p:nvSpPr>
        <p:spPr>
          <a:xfrm>
            <a:off x="311700" y="1986550"/>
            <a:ext cx="8520600" cy="3416400"/>
          </a:xfrm>
          <a:prstGeom prst="rect">
            <a:avLst/>
          </a:prstGeom>
        </p:spPr>
        <p:txBody>
          <a:bodyPr lIns="91425" tIns="91425" rIns="91425" bIns="91425" anchor="t" anchorCtr="0">
            <a:noAutofit/>
          </a:bodyPr>
          <a:lstStyle/>
          <a:p>
            <a:pPr lvl="0">
              <a:spcBef>
                <a:spcPts val="0"/>
              </a:spcBef>
              <a:buNone/>
            </a:pPr>
            <a:r>
              <a:rPr lang="pt-PT">
                <a:solidFill>
                  <a:srgbClr val="FFFFFF"/>
                </a:solidFill>
              </a:rPr>
              <a:t>Os minerais podem ocorrer na natureza em cristais isolados ou agregados. os cristais podem ser macroscópicos ou microscópicos, podem ser geometricamente perfeitos ou não apresentar nenhuma forma regular, estes podem ser formados por componentes orgânicos.</a:t>
            </a:r>
          </a:p>
        </p:txBody>
      </p:sp>
      <p:sp>
        <p:nvSpPr>
          <p:cNvPr id="346" name="Shape 346"/>
          <p:cNvSpPr/>
          <p:nvPr/>
        </p:nvSpPr>
        <p:spPr>
          <a:xfrm>
            <a:off x="3508050" y="1280937"/>
            <a:ext cx="2127900" cy="705600"/>
          </a:xfrm>
          <a:prstGeom prst="mathNotEqual">
            <a:avLst>
              <a:gd name="adj1" fmla="val 23520"/>
              <a:gd name="adj2" fmla="val 6600000"/>
              <a:gd name="adj3" fmla="val 11760"/>
            </a:avLst>
          </a:prstGeom>
          <a:solidFill>
            <a:srgbClr val="80FFA4"/>
          </a:solidFill>
          <a:ln>
            <a:noFill/>
          </a:ln>
        </p:spPr>
        <p:txBody>
          <a:bodyPr lIns="91425" tIns="91425" rIns="91425" bIns="91425" anchor="ctr" anchorCtr="0">
            <a:noAutofit/>
          </a:bodyPr>
          <a:lstStyle/>
          <a:p>
            <a:pPr lvl="0">
              <a:spcBef>
                <a:spcPts val="0"/>
              </a:spcBef>
              <a:buNone/>
            </a:pPr>
            <a:endParaRPr/>
          </a:p>
        </p:txBody>
      </p:sp>
      <p:sp>
        <p:nvSpPr>
          <p:cNvPr id="347" name="Shape 347"/>
          <p:cNvSpPr/>
          <p:nvPr/>
        </p:nvSpPr>
        <p:spPr>
          <a:xfrm rot="5401229">
            <a:off x="1256349" y="3226800"/>
            <a:ext cx="839400" cy="1106700"/>
          </a:xfrm>
          <a:prstGeom prst="bentUpArrow">
            <a:avLst>
              <a:gd name="adj1" fmla="val 25000"/>
              <a:gd name="adj2" fmla="val 25000"/>
              <a:gd name="adj3" fmla="val 25000"/>
            </a:avLst>
          </a:prstGeom>
          <a:solidFill>
            <a:srgbClr val="80FFA4"/>
          </a:solidFill>
          <a:ln>
            <a:noFill/>
          </a:ln>
        </p:spPr>
        <p:txBody>
          <a:bodyPr lIns="91425" tIns="91425" rIns="91425" bIns="91425" anchor="ctr" anchorCtr="0">
            <a:noAutofit/>
          </a:bodyPr>
          <a:lstStyle/>
          <a:p>
            <a:pPr lvl="0">
              <a:spcBef>
                <a:spcPts val="0"/>
              </a:spcBef>
              <a:buNone/>
            </a:pPr>
            <a:endParaRPr/>
          </a:p>
        </p:txBody>
      </p:sp>
      <p:sp>
        <p:nvSpPr>
          <p:cNvPr id="348" name="Shape 348"/>
          <p:cNvSpPr txBox="1"/>
          <p:nvPr/>
        </p:nvSpPr>
        <p:spPr>
          <a:xfrm>
            <a:off x="2320450" y="3739950"/>
            <a:ext cx="3389700" cy="459900"/>
          </a:xfrm>
          <a:prstGeom prst="rect">
            <a:avLst/>
          </a:prstGeom>
          <a:noFill/>
          <a:ln>
            <a:noFill/>
          </a:ln>
        </p:spPr>
        <p:txBody>
          <a:bodyPr lIns="91425" tIns="91425" rIns="91425" bIns="91425" anchor="t" anchorCtr="0">
            <a:noAutofit/>
          </a:bodyPr>
          <a:lstStyle/>
          <a:p>
            <a:pPr lvl="0">
              <a:spcBef>
                <a:spcPts val="0"/>
              </a:spcBef>
              <a:buNone/>
            </a:pPr>
            <a:r>
              <a:rPr lang="pt-PT" sz="1800">
                <a:solidFill>
                  <a:srgbClr val="80FFA4"/>
                </a:solidFill>
              </a:rPr>
              <a:t>Cristais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p:nvPr/>
        </p:nvSpPr>
        <p:spPr>
          <a:xfrm>
            <a:off x="165150" y="3476625"/>
            <a:ext cx="3618000" cy="2262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42</a:t>
            </a:r>
            <a:r>
              <a:rPr lang="pt-PT" sz="1000">
                <a:solidFill>
                  <a:srgbClr val="FFFFFF"/>
                </a:solidFill>
              </a:rPr>
              <a:t>  -Cristal presentes em </a:t>
            </a:r>
            <a:r>
              <a:rPr lang="pt-PT" sz="1000" b="1" i="1">
                <a:solidFill>
                  <a:srgbClr val="FFFFFF"/>
                </a:solidFill>
              </a:rPr>
              <a:t>Aztekium Cactaceae</a:t>
            </a:r>
          </a:p>
        </p:txBody>
      </p:sp>
      <p:pic>
        <p:nvPicPr>
          <p:cNvPr id="354" name="Shape 354" descr="5d6369b400a24ee0779f2bd20f2d84a5.jpg"/>
          <p:cNvPicPr preferRelativeResize="0"/>
          <p:nvPr/>
        </p:nvPicPr>
        <p:blipFill>
          <a:blip r:embed="rId3">
            <a:alphaModFix/>
          </a:blip>
          <a:stretch>
            <a:fillRect/>
          </a:stretch>
        </p:blipFill>
        <p:spPr>
          <a:xfrm>
            <a:off x="4257675" y="152400"/>
            <a:ext cx="4733924" cy="3416400"/>
          </a:xfrm>
          <a:prstGeom prst="rect">
            <a:avLst/>
          </a:prstGeom>
          <a:noFill/>
          <a:ln>
            <a:noFill/>
          </a:ln>
        </p:spPr>
      </p:pic>
      <p:sp>
        <p:nvSpPr>
          <p:cNvPr id="355" name="Shape 355"/>
          <p:cNvSpPr txBox="1"/>
          <p:nvPr/>
        </p:nvSpPr>
        <p:spPr>
          <a:xfrm>
            <a:off x="4286250" y="3655225"/>
            <a:ext cx="4572000" cy="3216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43 - Aventurina (Mineral)</a:t>
            </a:r>
          </a:p>
        </p:txBody>
      </p:sp>
      <p:pic>
        <p:nvPicPr>
          <p:cNvPr id="356" name="Shape 356"/>
          <p:cNvPicPr preferRelativeResize="0"/>
          <p:nvPr/>
        </p:nvPicPr>
        <p:blipFill>
          <a:blip r:embed="rId4">
            <a:alphaModFix/>
          </a:blip>
          <a:stretch>
            <a:fillRect/>
          </a:stretch>
        </p:blipFill>
        <p:spPr>
          <a:xfrm>
            <a:off x="120325" y="152400"/>
            <a:ext cx="3558174" cy="3171824"/>
          </a:xfrm>
          <a:prstGeom prst="rect">
            <a:avLst/>
          </a:prstGeom>
          <a:noFill/>
          <a:ln>
            <a:noFill/>
          </a:ln>
        </p:spPr>
      </p:pic>
      <p:sp>
        <p:nvSpPr>
          <p:cNvPr id="357" name="Shape 357"/>
          <p:cNvSpPr/>
          <p:nvPr/>
        </p:nvSpPr>
        <p:spPr>
          <a:xfrm rot="-8779758">
            <a:off x="2673263" y="3714581"/>
            <a:ext cx="246203" cy="673711"/>
          </a:xfrm>
          <a:prstGeom prst="upArrow">
            <a:avLst>
              <a:gd name="adj1" fmla="val 50000"/>
              <a:gd name="adj2" fmla="val 50000"/>
            </a:avLst>
          </a:prstGeom>
          <a:solidFill>
            <a:srgbClr val="80FFA4"/>
          </a:solidFill>
          <a:ln>
            <a:noFill/>
          </a:ln>
        </p:spPr>
        <p:txBody>
          <a:bodyPr lIns="91425" tIns="91425" rIns="91425" bIns="91425" anchor="ctr" anchorCtr="0">
            <a:noAutofit/>
          </a:bodyPr>
          <a:lstStyle/>
          <a:p>
            <a:pPr lvl="0">
              <a:spcBef>
                <a:spcPts val="0"/>
              </a:spcBef>
              <a:buNone/>
            </a:pPr>
            <a:endParaRPr/>
          </a:p>
        </p:txBody>
      </p:sp>
      <p:pic>
        <p:nvPicPr>
          <p:cNvPr id="358" name="Shape 358"/>
          <p:cNvPicPr preferRelativeResize="0"/>
          <p:nvPr/>
        </p:nvPicPr>
        <p:blipFill>
          <a:blip r:embed="rId5">
            <a:alphaModFix/>
          </a:blip>
          <a:stretch>
            <a:fillRect/>
          </a:stretch>
        </p:blipFill>
        <p:spPr>
          <a:xfrm>
            <a:off x="1251124" y="3762299"/>
            <a:ext cx="1084299" cy="1095749"/>
          </a:xfrm>
          <a:prstGeom prst="rect">
            <a:avLst/>
          </a:prstGeom>
          <a:noFill/>
          <a:ln>
            <a:noFill/>
          </a:ln>
        </p:spPr>
      </p:pic>
      <p:sp>
        <p:nvSpPr>
          <p:cNvPr id="359" name="Shape 359"/>
          <p:cNvSpPr txBox="1"/>
          <p:nvPr/>
        </p:nvSpPr>
        <p:spPr>
          <a:xfrm>
            <a:off x="1144200" y="4697550"/>
            <a:ext cx="1785900" cy="160500"/>
          </a:xfrm>
          <a:prstGeom prst="rect">
            <a:avLst/>
          </a:prstGeom>
          <a:noFill/>
          <a:ln>
            <a:noFill/>
          </a:ln>
        </p:spPr>
        <p:txBody>
          <a:bodyPr lIns="91425" tIns="91425" rIns="91425" bIns="91425" anchor="t" anchorCtr="0">
            <a:noAutofit/>
          </a:bodyPr>
          <a:lstStyle/>
          <a:p>
            <a:pPr lvl="0">
              <a:spcBef>
                <a:spcPts val="0"/>
              </a:spcBef>
              <a:buNone/>
            </a:pPr>
            <a:r>
              <a:rPr lang="pt-PT" sz="1000" b="1" i="1">
                <a:solidFill>
                  <a:srgbClr val="FFFFFF"/>
                </a:solidFill>
              </a:rPr>
              <a:t>Fig 44  -Aztekium Cactaceae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p:nvPr/>
        </p:nvSpPr>
        <p:spPr>
          <a:xfrm>
            <a:off x="1941275" y="3887775"/>
            <a:ext cx="6119700" cy="523800"/>
          </a:xfrm>
          <a:prstGeom prst="rect">
            <a:avLst/>
          </a:prstGeom>
          <a:noFill/>
          <a:ln>
            <a:noFill/>
          </a:ln>
        </p:spPr>
        <p:txBody>
          <a:bodyPr lIns="91425" tIns="91425" rIns="91425" bIns="91425" anchor="t" anchorCtr="0">
            <a:noAutofit/>
          </a:bodyPr>
          <a:lstStyle/>
          <a:p>
            <a:pPr lvl="0">
              <a:spcBef>
                <a:spcPts val="0"/>
              </a:spcBef>
              <a:buNone/>
            </a:pPr>
            <a:r>
              <a:rPr lang="pt-PT" i="1">
                <a:solidFill>
                  <a:srgbClr val="FFFFFF"/>
                </a:solidFill>
              </a:rPr>
              <a:t>Fig 45  - Conglomerado</a:t>
            </a:r>
          </a:p>
        </p:txBody>
      </p:sp>
      <p:pic>
        <p:nvPicPr>
          <p:cNvPr id="365" name="Shape 365"/>
          <p:cNvPicPr preferRelativeResize="0"/>
          <p:nvPr/>
        </p:nvPicPr>
        <p:blipFill>
          <a:blip r:embed="rId3">
            <a:alphaModFix/>
          </a:blip>
          <a:stretch>
            <a:fillRect/>
          </a:stretch>
        </p:blipFill>
        <p:spPr>
          <a:xfrm>
            <a:off x="1941275" y="123025"/>
            <a:ext cx="4926950" cy="36951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311700" y="0"/>
            <a:ext cx="8520600" cy="572700"/>
          </a:xfrm>
          <a:prstGeom prst="rect">
            <a:avLst/>
          </a:prstGeom>
        </p:spPr>
        <p:txBody>
          <a:bodyPr lIns="91425" tIns="91425" rIns="91425" bIns="91425" anchor="t" anchorCtr="0">
            <a:noAutofit/>
          </a:bodyPr>
          <a:lstStyle/>
          <a:p>
            <a:pPr lvl="0">
              <a:spcBef>
                <a:spcPts val="0"/>
              </a:spcBef>
              <a:buNone/>
            </a:pPr>
            <a:r>
              <a:rPr lang="pt-PT"/>
              <a:t>Processos formação de minerais</a:t>
            </a:r>
          </a:p>
        </p:txBody>
      </p:sp>
      <p:sp>
        <p:nvSpPr>
          <p:cNvPr id="371" name="Shape 371"/>
          <p:cNvSpPr txBox="1"/>
          <p:nvPr/>
        </p:nvSpPr>
        <p:spPr>
          <a:xfrm>
            <a:off x="459800" y="778175"/>
            <a:ext cx="2898000" cy="823500"/>
          </a:xfrm>
          <a:prstGeom prst="rect">
            <a:avLst/>
          </a:prstGeom>
          <a:noFill/>
          <a:ln>
            <a:noFill/>
          </a:ln>
        </p:spPr>
        <p:txBody>
          <a:bodyPr lIns="91425" tIns="91425" rIns="91425" bIns="91425" anchor="t" anchorCtr="0">
            <a:noAutofit/>
          </a:bodyPr>
          <a:lstStyle/>
          <a:p>
            <a:pPr lvl="0">
              <a:spcBef>
                <a:spcPts val="0"/>
              </a:spcBef>
              <a:buNone/>
            </a:pPr>
            <a:r>
              <a:rPr lang="pt-PT" sz="1800">
                <a:solidFill>
                  <a:srgbClr val="F3F3F3"/>
                </a:solidFill>
              </a:rPr>
              <a:t>No interior da Terra</a:t>
            </a:r>
          </a:p>
        </p:txBody>
      </p:sp>
      <p:sp>
        <p:nvSpPr>
          <p:cNvPr id="372" name="Shape 372"/>
          <p:cNvSpPr/>
          <p:nvPr/>
        </p:nvSpPr>
        <p:spPr>
          <a:xfrm>
            <a:off x="1251100" y="1176250"/>
            <a:ext cx="288600" cy="572700"/>
          </a:xfrm>
          <a:prstGeom prst="down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373" name="Shape 373"/>
          <p:cNvPicPr preferRelativeResize="0"/>
          <p:nvPr/>
        </p:nvPicPr>
        <p:blipFill rotWithShape="1">
          <a:blip r:embed="rId3">
            <a:alphaModFix/>
          </a:blip>
          <a:srcRect t="2962" r="15561" b="6161"/>
          <a:stretch/>
        </p:blipFill>
        <p:spPr>
          <a:xfrm>
            <a:off x="172700" y="1807150"/>
            <a:ext cx="3869399" cy="2769575"/>
          </a:xfrm>
          <a:prstGeom prst="rect">
            <a:avLst/>
          </a:prstGeom>
          <a:noFill/>
          <a:ln>
            <a:noFill/>
          </a:ln>
        </p:spPr>
      </p:pic>
      <p:pic>
        <p:nvPicPr>
          <p:cNvPr id="374" name="Shape 374"/>
          <p:cNvPicPr preferRelativeResize="0"/>
          <p:nvPr/>
        </p:nvPicPr>
        <p:blipFill rotWithShape="1">
          <a:blip r:embed="rId4">
            <a:alphaModFix/>
          </a:blip>
          <a:srcRect l="-4545" t="1972" r="14706" b="6703"/>
          <a:stretch/>
        </p:blipFill>
        <p:spPr>
          <a:xfrm>
            <a:off x="4572250" y="1808849"/>
            <a:ext cx="3918275" cy="2769575"/>
          </a:xfrm>
          <a:prstGeom prst="rect">
            <a:avLst/>
          </a:prstGeom>
          <a:noFill/>
          <a:ln>
            <a:noFill/>
          </a:ln>
        </p:spPr>
      </p:pic>
      <p:sp>
        <p:nvSpPr>
          <p:cNvPr id="375" name="Shape 375"/>
          <p:cNvSpPr txBox="1"/>
          <p:nvPr/>
        </p:nvSpPr>
        <p:spPr>
          <a:xfrm>
            <a:off x="5421550" y="778175"/>
            <a:ext cx="3133200" cy="363600"/>
          </a:xfrm>
          <a:prstGeom prst="rect">
            <a:avLst/>
          </a:prstGeom>
          <a:noFill/>
          <a:ln>
            <a:noFill/>
          </a:ln>
        </p:spPr>
        <p:txBody>
          <a:bodyPr lIns="91425" tIns="91425" rIns="91425" bIns="91425" anchor="t" anchorCtr="0">
            <a:noAutofit/>
          </a:bodyPr>
          <a:lstStyle/>
          <a:p>
            <a:pPr lvl="0">
              <a:spcBef>
                <a:spcPts val="0"/>
              </a:spcBef>
              <a:buNone/>
            </a:pPr>
            <a:r>
              <a:rPr lang="pt-PT" sz="1800">
                <a:solidFill>
                  <a:srgbClr val="FFFFFF"/>
                </a:solidFill>
              </a:rPr>
              <a:t>À superfície da Terra</a:t>
            </a:r>
          </a:p>
        </p:txBody>
      </p:sp>
      <p:sp>
        <p:nvSpPr>
          <p:cNvPr id="376" name="Shape 376"/>
          <p:cNvSpPr/>
          <p:nvPr/>
        </p:nvSpPr>
        <p:spPr>
          <a:xfrm>
            <a:off x="6343850" y="1188962"/>
            <a:ext cx="288600" cy="572700"/>
          </a:xfrm>
          <a:prstGeom prst="down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661600" y="892200"/>
            <a:ext cx="4540200" cy="3359100"/>
          </a:xfrm>
          <a:prstGeom prst="rect">
            <a:avLst/>
          </a:prstGeom>
        </p:spPr>
        <p:txBody>
          <a:bodyPr lIns="91425" tIns="91425" rIns="91425" bIns="91425" anchor="t" anchorCtr="0">
            <a:noAutofit/>
          </a:bodyPr>
          <a:lstStyle/>
          <a:p>
            <a:pPr lvl="0" rtl="0">
              <a:spcBef>
                <a:spcPts val="500"/>
              </a:spcBef>
              <a:spcAft>
                <a:spcPts val="0"/>
              </a:spcAft>
              <a:buNone/>
            </a:pPr>
            <a:r>
              <a:rPr lang="pt-PT">
                <a:solidFill>
                  <a:srgbClr val="FFFFFF"/>
                </a:solidFill>
                <a:latin typeface="Calibri"/>
                <a:ea typeface="Calibri"/>
                <a:cs typeface="Calibri"/>
                <a:sym typeface="Calibri"/>
              </a:rPr>
              <a:t>   Os principais agentes desta alteração mineralógica são a </a:t>
            </a:r>
            <a:r>
              <a:rPr lang="pt-PT" b="1">
                <a:solidFill>
                  <a:srgbClr val="FFFFFF"/>
                </a:solidFill>
                <a:latin typeface="Calibri"/>
                <a:ea typeface="Calibri"/>
                <a:cs typeface="Calibri"/>
                <a:sym typeface="Calibri"/>
              </a:rPr>
              <a:t>água</a:t>
            </a:r>
            <a:r>
              <a:rPr lang="pt-PT">
                <a:solidFill>
                  <a:srgbClr val="FFFFFF"/>
                </a:solidFill>
                <a:latin typeface="Calibri"/>
                <a:ea typeface="Calibri"/>
                <a:cs typeface="Calibri"/>
                <a:sym typeface="Calibri"/>
              </a:rPr>
              <a:t>, o </a:t>
            </a:r>
            <a:r>
              <a:rPr lang="pt-PT" b="1">
                <a:solidFill>
                  <a:srgbClr val="FFFFFF"/>
                </a:solidFill>
                <a:latin typeface="Calibri"/>
                <a:ea typeface="Calibri"/>
                <a:cs typeface="Calibri"/>
                <a:sym typeface="Calibri"/>
              </a:rPr>
              <a:t>oxigénio</a:t>
            </a:r>
            <a:r>
              <a:rPr lang="pt-PT">
                <a:solidFill>
                  <a:srgbClr val="FFFFFF"/>
                </a:solidFill>
                <a:latin typeface="Calibri"/>
                <a:ea typeface="Calibri"/>
                <a:cs typeface="Calibri"/>
                <a:sym typeface="Calibri"/>
              </a:rPr>
              <a:t>, o </a:t>
            </a:r>
            <a:r>
              <a:rPr lang="pt-PT" b="1">
                <a:solidFill>
                  <a:srgbClr val="FFFFFF"/>
                </a:solidFill>
                <a:latin typeface="Calibri"/>
                <a:ea typeface="Calibri"/>
                <a:cs typeface="Calibri"/>
                <a:sym typeface="Calibri"/>
              </a:rPr>
              <a:t>dióxido de carbono</a:t>
            </a:r>
            <a:r>
              <a:rPr lang="pt-PT">
                <a:solidFill>
                  <a:srgbClr val="FFFFFF"/>
                </a:solidFill>
                <a:latin typeface="Calibri"/>
                <a:ea typeface="Calibri"/>
                <a:cs typeface="Calibri"/>
                <a:sym typeface="Calibri"/>
              </a:rPr>
              <a:t> atmosféricos e a </a:t>
            </a:r>
            <a:r>
              <a:rPr lang="pt-PT" b="1">
                <a:solidFill>
                  <a:srgbClr val="FFFFFF"/>
                </a:solidFill>
                <a:latin typeface="Calibri"/>
                <a:ea typeface="Calibri"/>
                <a:cs typeface="Calibri"/>
                <a:sym typeface="Calibri"/>
              </a:rPr>
              <a:t>temperatura</a:t>
            </a:r>
            <a:r>
              <a:rPr lang="pt-PT">
                <a:solidFill>
                  <a:srgbClr val="FFFFFF"/>
                </a:solidFill>
                <a:latin typeface="Calibri"/>
                <a:ea typeface="Calibri"/>
                <a:cs typeface="Calibri"/>
                <a:sym typeface="Calibri"/>
              </a:rPr>
              <a:t>, que influencia a velocidade das reações.</a:t>
            </a:r>
          </a:p>
          <a:p>
            <a:pPr lvl="0" rtl="0">
              <a:spcBef>
                <a:spcPts val="500"/>
              </a:spcBef>
              <a:spcAft>
                <a:spcPts val="0"/>
              </a:spcAft>
              <a:buNone/>
            </a:pPr>
            <a:r>
              <a:rPr lang="pt-PT">
                <a:solidFill>
                  <a:srgbClr val="FFFFFF"/>
                </a:solidFill>
                <a:latin typeface="Calibri"/>
                <a:ea typeface="Calibri"/>
                <a:cs typeface="Calibri"/>
                <a:sym typeface="Calibri"/>
              </a:rPr>
              <a:t>   O ambiente mais propício para a meteorização química resulta, fundamentalmente, da combinação de três fatores: </a:t>
            </a:r>
            <a:r>
              <a:rPr lang="pt-PT" b="1">
                <a:solidFill>
                  <a:srgbClr val="FFFFFF"/>
                </a:solidFill>
                <a:latin typeface="Calibri"/>
                <a:ea typeface="Calibri"/>
                <a:cs typeface="Calibri"/>
                <a:sym typeface="Calibri"/>
              </a:rPr>
              <a:t>temperaturas médias, precipitação elevada e cobertura vegetal abundante</a:t>
            </a:r>
            <a:r>
              <a:rPr lang="pt-PT">
                <a:solidFill>
                  <a:srgbClr val="FFFFFF"/>
                </a:solidFill>
                <a:latin typeface="Calibri"/>
                <a:ea typeface="Calibri"/>
                <a:cs typeface="Calibri"/>
                <a:sym typeface="Calibri"/>
              </a:rPr>
              <a:t>.</a:t>
            </a:r>
          </a:p>
          <a:p>
            <a:pPr lvl="0">
              <a:spcBef>
                <a:spcPts val="0"/>
              </a:spcBef>
              <a:buNone/>
            </a:pPr>
            <a:endParaRPr/>
          </a:p>
        </p:txBody>
      </p:sp>
      <p:pic>
        <p:nvPicPr>
          <p:cNvPr id="79" name="Shape 79"/>
          <p:cNvPicPr preferRelativeResize="0"/>
          <p:nvPr/>
        </p:nvPicPr>
        <p:blipFill rotWithShape="1">
          <a:blip r:embed="rId3">
            <a:alphaModFix/>
          </a:blip>
          <a:srcRect l="49868" t="5810" r="2181" b="5756"/>
          <a:stretch/>
        </p:blipFill>
        <p:spPr>
          <a:xfrm>
            <a:off x="5808312" y="532424"/>
            <a:ext cx="2099399" cy="1770824"/>
          </a:xfrm>
          <a:prstGeom prst="rect">
            <a:avLst/>
          </a:prstGeom>
          <a:noFill/>
          <a:ln>
            <a:noFill/>
          </a:ln>
        </p:spPr>
      </p:pic>
      <p:pic>
        <p:nvPicPr>
          <p:cNvPr id="80" name="Shape 80"/>
          <p:cNvPicPr preferRelativeResize="0"/>
          <p:nvPr/>
        </p:nvPicPr>
        <p:blipFill rotWithShape="1">
          <a:blip r:embed="rId3">
            <a:alphaModFix/>
          </a:blip>
          <a:srcRect l="2160" t="5810" r="51269" b="5756"/>
          <a:stretch/>
        </p:blipFill>
        <p:spPr>
          <a:xfrm>
            <a:off x="5755825" y="2725974"/>
            <a:ext cx="2204374" cy="1914474"/>
          </a:xfrm>
          <a:prstGeom prst="rect">
            <a:avLst/>
          </a:prstGeom>
          <a:noFill/>
          <a:ln>
            <a:noFill/>
          </a:ln>
        </p:spPr>
      </p:pic>
      <p:sp>
        <p:nvSpPr>
          <p:cNvPr id="81" name="Shape 81"/>
          <p:cNvSpPr txBox="1"/>
          <p:nvPr/>
        </p:nvSpPr>
        <p:spPr>
          <a:xfrm>
            <a:off x="5703325" y="2233375"/>
            <a:ext cx="2460900" cy="4164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4</a:t>
            </a:r>
            <a:r>
              <a:rPr lang="pt-PT" sz="1000">
                <a:solidFill>
                  <a:srgbClr val="FFFFFF"/>
                </a:solidFill>
              </a:rPr>
              <a:t>  - Rocha a sofrer meteorização por parte de raízes</a:t>
            </a:r>
          </a:p>
        </p:txBody>
      </p:sp>
      <p:sp>
        <p:nvSpPr>
          <p:cNvPr id="82" name="Shape 82"/>
          <p:cNvSpPr txBox="1"/>
          <p:nvPr/>
        </p:nvSpPr>
        <p:spPr>
          <a:xfrm>
            <a:off x="5645000" y="4558800"/>
            <a:ext cx="2601000" cy="4164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5</a:t>
            </a:r>
            <a:r>
              <a:rPr lang="pt-PT" sz="1000">
                <a:solidFill>
                  <a:srgbClr val="FFFFFF"/>
                </a:solidFill>
              </a:rPr>
              <a:t> - Rocha a sofrer alterações por parte da vegetação</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body" idx="1"/>
          </p:nvPr>
        </p:nvSpPr>
        <p:spPr>
          <a:xfrm>
            <a:off x="311700" y="855475"/>
            <a:ext cx="8520600" cy="3713400"/>
          </a:xfrm>
          <a:prstGeom prst="rect">
            <a:avLst/>
          </a:prstGeom>
        </p:spPr>
        <p:txBody>
          <a:bodyPr lIns="91425" tIns="91425" rIns="91425" bIns="91425" anchor="t" anchorCtr="0">
            <a:noAutofit/>
          </a:bodyPr>
          <a:lstStyle/>
          <a:p>
            <a:pPr lvl="0">
              <a:spcBef>
                <a:spcPts val="0"/>
              </a:spcBef>
              <a:buNone/>
            </a:pPr>
            <a:r>
              <a:rPr lang="pt-PT" sz="2800">
                <a:solidFill>
                  <a:srgbClr val="F3F3F3"/>
                </a:solidFill>
              </a:rPr>
              <a:t>Identificação de minerais:</a:t>
            </a:r>
          </a:p>
          <a:p>
            <a:pPr lvl="0">
              <a:spcBef>
                <a:spcPts val="0"/>
              </a:spcBef>
              <a:buNone/>
            </a:pPr>
            <a:endParaRPr>
              <a:solidFill>
                <a:srgbClr val="F3F3F3"/>
              </a:solidFill>
            </a:endParaRPr>
          </a:p>
        </p:txBody>
      </p:sp>
      <p:cxnSp>
        <p:nvCxnSpPr>
          <p:cNvPr id="382" name="Shape 382"/>
          <p:cNvCxnSpPr/>
          <p:nvPr/>
        </p:nvCxnSpPr>
        <p:spPr>
          <a:xfrm>
            <a:off x="1507750" y="1828550"/>
            <a:ext cx="0" cy="903600"/>
          </a:xfrm>
          <a:prstGeom prst="straightConnector1">
            <a:avLst/>
          </a:prstGeom>
          <a:noFill/>
          <a:ln w="76200" cap="flat" cmpd="sng">
            <a:solidFill>
              <a:srgbClr val="80FFA4"/>
            </a:solidFill>
            <a:prstDash val="solid"/>
            <a:round/>
            <a:headEnd type="none" w="lg" len="lg"/>
            <a:tailEnd type="none" w="lg" len="lg"/>
          </a:ln>
        </p:spPr>
      </p:cxnSp>
      <p:sp>
        <p:nvSpPr>
          <p:cNvPr id="383" name="Shape 383"/>
          <p:cNvSpPr/>
          <p:nvPr/>
        </p:nvSpPr>
        <p:spPr>
          <a:xfrm>
            <a:off x="1507750" y="1828550"/>
            <a:ext cx="748500" cy="331500"/>
          </a:xfrm>
          <a:prstGeom prst="rightArrow">
            <a:avLst>
              <a:gd name="adj1" fmla="val 50000"/>
              <a:gd name="adj2" fmla="val 50000"/>
            </a:avLst>
          </a:prstGeom>
          <a:solidFill>
            <a:srgbClr val="80FFA4"/>
          </a:solidFill>
          <a:ln>
            <a:noFill/>
          </a:ln>
        </p:spPr>
        <p:txBody>
          <a:bodyPr lIns="91425" tIns="91425" rIns="91425" bIns="91425" anchor="ctr" anchorCtr="0">
            <a:noAutofit/>
          </a:bodyPr>
          <a:lstStyle/>
          <a:p>
            <a:pPr lvl="0">
              <a:spcBef>
                <a:spcPts val="0"/>
              </a:spcBef>
              <a:buNone/>
            </a:pPr>
            <a:endParaRPr/>
          </a:p>
        </p:txBody>
      </p:sp>
      <p:sp>
        <p:nvSpPr>
          <p:cNvPr id="384" name="Shape 384"/>
          <p:cNvSpPr txBox="1"/>
          <p:nvPr/>
        </p:nvSpPr>
        <p:spPr>
          <a:xfrm>
            <a:off x="2480850" y="1796475"/>
            <a:ext cx="6501600" cy="331500"/>
          </a:xfrm>
          <a:prstGeom prst="rect">
            <a:avLst/>
          </a:prstGeom>
          <a:noFill/>
          <a:ln>
            <a:noFill/>
          </a:ln>
        </p:spPr>
        <p:txBody>
          <a:bodyPr lIns="91425" tIns="91425" rIns="91425" bIns="91425" anchor="t" anchorCtr="0">
            <a:noAutofit/>
          </a:bodyPr>
          <a:lstStyle/>
          <a:p>
            <a:pPr lvl="0">
              <a:spcBef>
                <a:spcPts val="0"/>
              </a:spcBef>
              <a:buNone/>
            </a:pPr>
            <a:r>
              <a:rPr lang="pt-PT">
                <a:solidFill>
                  <a:srgbClr val="F3F3F3"/>
                </a:solidFill>
              </a:rPr>
              <a:t>Análise com equipamentos laboratoriais sofisticados</a:t>
            </a:r>
          </a:p>
        </p:txBody>
      </p:sp>
      <p:sp>
        <p:nvSpPr>
          <p:cNvPr id="385" name="Shape 385"/>
          <p:cNvSpPr/>
          <p:nvPr/>
        </p:nvSpPr>
        <p:spPr>
          <a:xfrm>
            <a:off x="1507750" y="2480850"/>
            <a:ext cx="748500" cy="331500"/>
          </a:xfrm>
          <a:prstGeom prst="rightArrow">
            <a:avLst>
              <a:gd name="adj1" fmla="val 50000"/>
              <a:gd name="adj2" fmla="val 50000"/>
            </a:avLst>
          </a:prstGeom>
          <a:solidFill>
            <a:srgbClr val="80FFA4"/>
          </a:solidFill>
          <a:ln>
            <a:noFill/>
          </a:ln>
        </p:spPr>
        <p:txBody>
          <a:bodyPr lIns="91425" tIns="91425" rIns="91425" bIns="91425" anchor="ctr" anchorCtr="0">
            <a:noAutofit/>
          </a:bodyPr>
          <a:lstStyle/>
          <a:p>
            <a:pPr lvl="0" rtl="0">
              <a:spcBef>
                <a:spcPts val="0"/>
              </a:spcBef>
              <a:buNone/>
            </a:pPr>
            <a:endParaRPr/>
          </a:p>
        </p:txBody>
      </p:sp>
      <p:sp>
        <p:nvSpPr>
          <p:cNvPr id="386" name="Shape 386"/>
          <p:cNvSpPr txBox="1"/>
          <p:nvPr/>
        </p:nvSpPr>
        <p:spPr>
          <a:xfrm>
            <a:off x="2384625" y="2480850"/>
            <a:ext cx="6447600" cy="2502300"/>
          </a:xfrm>
          <a:prstGeom prst="rect">
            <a:avLst/>
          </a:prstGeom>
          <a:noFill/>
          <a:ln>
            <a:noFill/>
          </a:ln>
        </p:spPr>
        <p:txBody>
          <a:bodyPr lIns="91425" tIns="91425" rIns="91425" bIns="91425" anchor="t" anchorCtr="0">
            <a:noAutofit/>
          </a:bodyPr>
          <a:lstStyle/>
          <a:p>
            <a:pPr lvl="0">
              <a:spcBef>
                <a:spcPts val="0"/>
              </a:spcBef>
              <a:buNone/>
            </a:pPr>
            <a:r>
              <a:rPr lang="pt-PT">
                <a:solidFill>
                  <a:srgbClr val="F3F3F3"/>
                </a:solidFill>
              </a:rPr>
              <a:t>Propriedades com interesse classificativo:</a:t>
            </a:r>
          </a:p>
          <a:p>
            <a:pPr lvl="0">
              <a:spcBef>
                <a:spcPts val="0"/>
              </a:spcBef>
              <a:buNone/>
            </a:pPr>
            <a:endParaRPr>
              <a:solidFill>
                <a:srgbClr val="F3F3F3"/>
              </a:solidFill>
            </a:endParaRPr>
          </a:p>
          <a:p>
            <a:pPr lvl="0">
              <a:spcBef>
                <a:spcPts val="0"/>
              </a:spcBef>
              <a:buNone/>
            </a:pPr>
            <a:endParaRPr>
              <a:solidFill>
                <a:srgbClr val="F3F3F3"/>
              </a:solidFill>
            </a:endParaRPr>
          </a:p>
          <a:p>
            <a:pPr lvl="0">
              <a:spcBef>
                <a:spcPts val="0"/>
              </a:spcBef>
              <a:buNone/>
            </a:pPr>
            <a:endParaRPr>
              <a:solidFill>
                <a:srgbClr val="F3F3F3"/>
              </a:solidFill>
            </a:endParaRPr>
          </a:p>
          <a:p>
            <a:pPr lvl="0">
              <a:spcBef>
                <a:spcPts val="0"/>
              </a:spcBef>
              <a:buNone/>
            </a:pPr>
            <a:r>
              <a:rPr lang="pt-PT">
                <a:solidFill>
                  <a:srgbClr val="F3F3F3"/>
                </a:solidFill>
              </a:rPr>
              <a:t>-Clivagem, dureza, brilho, densidade, cor, risca/traço;</a:t>
            </a:r>
          </a:p>
          <a:p>
            <a:pPr lvl="0">
              <a:spcBef>
                <a:spcPts val="0"/>
              </a:spcBef>
              <a:buNone/>
            </a:pPr>
            <a:r>
              <a:rPr lang="pt-PT">
                <a:solidFill>
                  <a:srgbClr val="F3F3F3"/>
                </a:solidFill>
              </a:rPr>
              <a:t>-Propriedades óticas;</a:t>
            </a:r>
          </a:p>
          <a:p>
            <a:pPr lvl="0">
              <a:spcBef>
                <a:spcPts val="0"/>
              </a:spcBef>
              <a:buNone/>
            </a:pPr>
            <a:r>
              <a:rPr lang="pt-PT">
                <a:solidFill>
                  <a:srgbClr val="F3F3F3"/>
                </a:solidFill>
              </a:rPr>
              <a:t>-Propriedades magnéticas;</a:t>
            </a:r>
          </a:p>
          <a:p>
            <a:pPr lvl="0">
              <a:spcBef>
                <a:spcPts val="0"/>
              </a:spcBef>
              <a:buNone/>
            </a:pPr>
            <a:r>
              <a:rPr lang="pt-PT">
                <a:solidFill>
                  <a:srgbClr val="F3F3F3"/>
                </a:solidFill>
              </a:rPr>
              <a:t>-Propriedades elétricas;</a:t>
            </a:r>
          </a:p>
          <a:p>
            <a:pPr lvl="0">
              <a:spcBef>
                <a:spcPts val="0"/>
              </a:spcBef>
              <a:buNone/>
            </a:pPr>
            <a:r>
              <a:rPr lang="pt-PT">
                <a:solidFill>
                  <a:srgbClr val="F3F3F3"/>
                </a:solidFill>
              </a:rPr>
              <a:t>-Propriedades radioactivas;</a:t>
            </a:r>
          </a:p>
          <a:p>
            <a:pPr lvl="0">
              <a:spcBef>
                <a:spcPts val="0"/>
              </a:spcBef>
              <a:buNone/>
            </a:pPr>
            <a:r>
              <a:rPr lang="pt-PT">
                <a:solidFill>
                  <a:srgbClr val="F3F3F3"/>
                </a:solidFill>
              </a:rPr>
              <a:t>-Propriedades químicas.</a:t>
            </a:r>
          </a:p>
          <a:p>
            <a:pPr lvl="0">
              <a:spcBef>
                <a:spcPts val="0"/>
              </a:spcBef>
              <a:buNone/>
            </a:pPr>
            <a:endParaRPr/>
          </a:p>
        </p:txBody>
      </p:sp>
      <p:sp>
        <p:nvSpPr>
          <p:cNvPr id="387" name="Shape 387"/>
          <p:cNvSpPr/>
          <p:nvPr/>
        </p:nvSpPr>
        <p:spPr>
          <a:xfrm>
            <a:off x="3625050" y="2769575"/>
            <a:ext cx="342300" cy="630900"/>
          </a:xfrm>
          <a:prstGeom prst="downArrow">
            <a:avLst>
              <a:gd name="adj1" fmla="val 50000"/>
              <a:gd name="adj2" fmla="val 50000"/>
            </a:avLst>
          </a:prstGeom>
          <a:solidFill>
            <a:srgbClr val="80FFA4"/>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311700" y="60050"/>
            <a:ext cx="8520600" cy="572700"/>
          </a:xfrm>
          <a:prstGeom prst="rect">
            <a:avLst/>
          </a:prstGeom>
        </p:spPr>
        <p:txBody>
          <a:bodyPr lIns="91425" tIns="91425" rIns="91425" bIns="91425" anchor="t" anchorCtr="0">
            <a:noAutofit/>
          </a:bodyPr>
          <a:lstStyle/>
          <a:p>
            <a:pPr lvl="0">
              <a:spcBef>
                <a:spcPts val="0"/>
              </a:spcBef>
              <a:buNone/>
            </a:pPr>
            <a:r>
              <a:rPr lang="pt-PT"/>
              <a:t>Identificação de alguns minerais</a:t>
            </a:r>
          </a:p>
        </p:txBody>
      </p:sp>
      <p:sp>
        <p:nvSpPr>
          <p:cNvPr id="393" name="Shape 39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394" name="Shape 394"/>
          <p:cNvPicPr preferRelativeResize="0"/>
          <p:nvPr/>
        </p:nvPicPr>
        <p:blipFill>
          <a:blip r:embed="rId3">
            <a:alphaModFix/>
          </a:blip>
          <a:stretch>
            <a:fillRect/>
          </a:stretch>
        </p:blipFill>
        <p:spPr>
          <a:xfrm>
            <a:off x="0" y="770825"/>
            <a:ext cx="9143999" cy="43726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1768107" y="1564479"/>
            <a:ext cx="5607786" cy="2014542"/>
          </a:xfrm>
          <a:prstGeom prst="rect">
            <a:avLst/>
          </a:prstGeom>
        </p:spPr>
        <p:txBody>
          <a:bodyPr lIns="91425" tIns="91425" rIns="91425" bIns="91425" anchor="t" anchorCtr="0">
            <a:noAutofit/>
          </a:bodyPr>
          <a:lstStyle/>
          <a:p>
            <a:pPr lvl="0" algn="ctr" rtl="0">
              <a:spcBef>
                <a:spcPts val="0"/>
              </a:spcBef>
              <a:buNone/>
            </a:pPr>
            <a:r>
              <a:rPr lang="pt-PT" sz="6000" dirty="0">
                <a:latin typeface="Bree Serif"/>
                <a:ea typeface="Bree Serif"/>
                <a:cs typeface="Bree Serif"/>
                <a:sym typeface="Bree Serif"/>
              </a:rPr>
              <a:t>Propriedades  dos minerais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pt-PT">
                <a:latin typeface="Bree Serif"/>
                <a:ea typeface="Bree Serif"/>
                <a:cs typeface="Bree Serif"/>
                <a:sym typeface="Bree Serif"/>
              </a:rPr>
              <a:t>Composição</a:t>
            </a:r>
          </a:p>
        </p:txBody>
      </p:sp>
      <p:sp>
        <p:nvSpPr>
          <p:cNvPr id="405" name="Shape 405"/>
          <p:cNvSpPr txBox="1">
            <a:spLocks noGrp="1"/>
          </p:cNvSpPr>
          <p:nvPr>
            <p:ph type="body" idx="1"/>
          </p:nvPr>
        </p:nvSpPr>
        <p:spPr>
          <a:xfrm>
            <a:off x="1886250" y="1165600"/>
            <a:ext cx="8520600" cy="3416400"/>
          </a:xfrm>
          <a:prstGeom prst="rect">
            <a:avLst/>
          </a:prstGeom>
        </p:spPr>
        <p:txBody>
          <a:bodyPr lIns="91425" tIns="91425" rIns="91425" bIns="91425" anchor="t" anchorCtr="0">
            <a:noAutofit/>
          </a:bodyPr>
          <a:lstStyle/>
          <a:p>
            <a:pPr lvl="0" rtl="0">
              <a:spcBef>
                <a:spcPts val="0"/>
              </a:spcBef>
              <a:buNone/>
            </a:pPr>
            <a:r>
              <a:rPr lang="pt-PT">
                <a:solidFill>
                  <a:srgbClr val="FFFFFF"/>
                </a:solidFill>
                <a:latin typeface="Bree Serif"/>
                <a:ea typeface="Bree Serif"/>
                <a:cs typeface="Bree Serif"/>
                <a:sym typeface="Bree Serif"/>
              </a:rPr>
              <a:t>Silício </a:t>
            </a:r>
          </a:p>
          <a:p>
            <a:pPr lvl="0" rtl="0">
              <a:spcBef>
                <a:spcPts val="0"/>
              </a:spcBef>
              <a:spcAft>
                <a:spcPts val="500"/>
              </a:spcAft>
              <a:buNone/>
            </a:pPr>
            <a:r>
              <a:rPr lang="pt-PT">
                <a:solidFill>
                  <a:srgbClr val="FFFFFF"/>
                </a:solidFill>
                <a:latin typeface="Bree Serif"/>
                <a:ea typeface="Bree Serif"/>
                <a:cs typeface="Bree Serif"/>
                <a:sym typeface="Bree Serif"/>
              </a:rPr>
              <a:t>Oxigénio</a:t>
            </a:r>
          </a:p>
        </p:txBody>
      </p:sp>
      <p:sp>
        <p:nvSpPr>
          <p:cNvPr id="406" name="Shape 406"/>
          <p:cNvSpPr/>
          <p:nvPr/>
        </p:nvSpPr>
        <p:spPr>
          <a:xfrm>
            <a:off x="3423175" y="1165600"/>
            <a:ext cx="1434600" cy="828000"/>
          </a:xfrm>
          <a:prstGeom prst="rightArrow">
            <a:avLst>
              <a:gd name="adj1" fmla="val 50000"/>
              <a:gd name="adj2" fmla="val 5000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7" name="Shape 407"/>
          <p:cNvSpPr txBox="1"/>
          <p:nvPr/>
        </p:nvSpPr>
        <p:spPr>
          <a:xfrm>
            <a:off x="3488762" y="1429850"/>
            <a:ext cx="956400" cy="198300"/>
          </a:xfrm>
          <a:prstGeom prst="rect">
            <a:avLst/>
          </a:prstGeom>
          <a:noFill/>
          <a:ln>
            <a:noFill/>
          </a:ln>
        </p:spPr>
        <p:txBody>
          <a:bodyPr lIns="91425" tIns="91425" rIns="91425" bIns="91425" anchor="t" anchorCtr="0">
            <a:noAutofit/>
          </a:bodyPr>
          <a:lstStyle/>
          <a:p>
            <a:pPr lvl="0">
              <a:spcBef>
                <a:spcPts val="0"/>
              </a:spcBef>
              <a:buNone/>
            </a:pPr>
            <a:r>
              <a:rPr lang="pt-PT"/>
              <a:t>+catiões</a:t>
            </a:r>
          </a:p>
        </p:txBody>
      </p:sp>
      <p:sp>
        <p:nvSpPr>
          <p:cNvPr id="408" name="Shape 408"/>
          <p:cNvSpPr txBox="1"/>
          <p:nvPr/>
        </p:nvSpPr>
        <p:spPr>
          <a:xfrm>
            <a:off x="5155175" y="1334637"/>
            <a:ext cx="1096200" cy="489900"/>
          </a:xfrm>
          <a:prstGeom prst="rect">
            <a:avLst/>
          </a:prstGeom>
          <a:noFill/>
          <a:ln>
            <a:noFill/>
          </a:ln>
        </p:spPr>
        <p:txBody>
          <a:bodyPr lIns="91425" tIns="91425" rIns="91425" bIns="91425" anchor="t" anchorCtr="0">
            <a:noAutofit/>
          </a:bodyPr>
          <a:lstStyle/>
          <a:p>
            <a:pPr lvl="0">
              <a:spcBef>
                <a:spcPts val="0"/>
              </a:spcBef>
              <a:buNone/>
            </a:pPr>
            <a:r>
              <a:rPr lang="pt-PT" sz="1800" b="1">
                <a:solidFill>
                  <a:srgbClr val="FFFFFF"/>
                </a:solidFill>
                <a:latin typeface="Bree Serif"/>
                <a:ea typeface="Bree Serif"/>
                <a:cs typeface="Bree Serif"/>
                <a:sym typeface="Bree Serif"/>
              </a:rPr>
              <a:t>Silicatos</a:t>
            </a:r>
          </a:p>
        </p:txBody>
      </p:sp>
      <p:pic>
        <p:nvPicPr>
          <p:cNvPr id="409" name="Shape 409" descr="Captura de ecrã - 2014-02-18, 17.13.37.png"/>
          <p:cNvPicPr preferRelativeResize="0"/>
          <p:nvPr/>
        </p:nvPicPr>
        <p:blipFill>
          <a:blip r:embed="rId3">
            <a:alphaModFix/>
          </a:blip>
          <a:stretch>
            <a:fillRect/>
          </a:stretch>
        </p:blipFill>
        <p:spPr>
          <a:xfrm>
            <a:off x="220950" y="2331849"/>
            <a:ext cx="4776774" cy="2024375"/>
          </a:xfrm>
          <a:prstGeom prst="rect">
            <a:avLst/>
          </a:prstGeom>
          <a:noFill/>
          <a:ln>
            <a:noFill/>
          </a:ln>
        </p:spPr>
      </p:pic>
      <p:pic>
        <p:nvPicPr>
          <p:cNvPr id="410" name="Shape 410" descr="quartzo.jpg"/>
          <p:cNvPicPr preferRelativeResize="0"/>
          <p:nvPr/>
        </p:nvPicPr>
        <p:blipFill>
          <a:blip r:embed="rId4">
            <a:alphaModFix/>
          </a:blip>
          <a:stretch>
            <a:fillRect/>
          </a:stretch>
        </p:blipFill>
        <p:spPr>
          <a:xfrm>
            <a:off x="5432172" y="2331850"/>
            <a:ext cx="3035624" cy="2024373"/>
          </a:xfrm>
          <a:prstGeom prst="rect">
            <a:avLst/>
          </a:prstGeom>
          <a:noFill/>
          <a:ln>
            <a:noFill/>
          </a:ln>
        </p:spPr>
      </p:pic>
      <p:sp>
        <p:nvSpPr>
          <p:cNvPr id="411" name="Shape 411"/>
          <p:cNvSpPr txBox="1"/>
          <p:nvPr/>
        </p:nvSpPr>
        <p:spPr>
          <a:xfrm>
            <a:off x="249300" y="4500550"/>
            <a:ext cx="4608600" cy="1983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46 - </a:t>
            </a:r>
            <a:r>
              <a:rPr lang="pt-PT" sz="1000">
                <a:solidFill>
                  <a:srgbClr val="FFFFFF"/>
                </a:solidFill>
              </a:rPr>
              <a:t>Estrutura dos silicatos</a:t>
            </a:r>
          </a:p>
        </p:txBody>
      </p:sp>
      <p:sp>
        <p:nvSpPr>
          <p:cNvPr id="412" name="Shape 412"/>
          <p:cNvSpPr txBox="1"/>
          <p:nvPr/>
        </p:nvSpPr>
        <p:spPr>
          <a:xfrm>
            <a:off x="5510900" y="4500550"/>
            <a:ext cx="3035700" cy="1983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47 - </a:t>
            </a:r>
            <a:r>
              <a:rPr lang="pt-PT" sz="1000">
                <a:solidFill>
                  <a:srgbClr val="FFFFFF"/>
                </a:solidFill>
              </a:rPr>
              <a:t>Quartzo transparente, silicato constituinte de algumas rochas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fade">
                                      <p:cBhvr>
                                        <p:cTn id="7" dur="1000"/>
                                        <p:tgtEl>
                                          <p:spTgt spid="405"/>
                                        </p:tgtEl>
                                      </p:cBhvr>
                                    </p:animEffect>
                                  </p:childTnLst>
                                </p:cTn>
                              </p:par>
                              <p:par>
                                <p:cTn id="8" presetID="10" presetClass="entr" presetSubtype="0" fill="hold" nodeType="withEffect">
                                  <p:stCondLst>
                                    <p:cond delay="0"/>
                                  </p:stCondLst>
                                  <p:childTnLst>
                                    <p:set>
                                      <p:cBhvr>
                                        <p:cTn id="9" dur="1" fill="hold">
                                          <p:stCondLst>
                                            <p:cond delay="0"/>
                                          </p:stCondLst>
                                        </p:cTn>
                                        <p:tgtEl>
                                          <p:spTgt spid="406"/>
                                        </p:tgtEl>
                                        <p:attrNameLst>
                                          <p:attrName>style.visibility</p:attrName>
                                        </p:attrNameLst>
                                      </p:cBhvr>
                                      <p:to>
                                        <p:strVal val="visible"/>
                                      </p:to>
                                    </p:set>
                                    <p:animEffect transition="in" filter="fade">
                                      <p:cBhvr>
                                        <p:cTn id="10" dur="1000"/>
                                        <p:tgtEl>
                                          <p:spTgt spid="406"/>
                                        </p:tgtEl>
                                      </p:cBhvr>
                                    </p:animEffect>
                                  </p:childTnLst>
                                </p:cTn>
                              </p:par>
                              <p:par>
                                <p:cTn id="11" presetID="10" presetClass="entr" presetSubtype="0" fill="hold" nodeType="withEffect">
                                  <p:stCondLst>
                                    <p:cond delay="0"/>
                                  </p:stCondLst>
                                  <p:childTnLst>
                                    <p:set>
                                      <p:cBhvr>
                                        <p:cTn id="12" dur="1" fill="hold">
                                          <p:stCondLst>
                                            <p:cond delay="0"/>
                                          </p:stCondLst>
                                        </p:cTn>
                                        <p:tgtEl>
                                          <p:spTgt spid="407"/>
                                        </p:tgtEl>
                                        <p:attrNameLst>
                                          <p:attrName>style.visibility</p:attrName>
                                        </p:attrNameLst>
                                      </p:cBhvr>
                                      <p:to>
                                        <p:strVal val="visible"/>
                                      </p:to>
                                    </p:set>
                                    <p:animEffect transition="in" filter="fade">
                                      <p:cBhvr>
                                        <p:cTn id="13" dur="1000"/>
                                        <p:tgtEl>
                                          <p:spTgt spid="40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08"/>
                                        </p:tgtEl>
                                        <p:attrNameLst>
                                          <p:attrName>style.visibility</p:attrName>
                                        </p:attrNameLst>
                                      </p:cBhvr>
                                      <p:to>
                                        <p:strVal val="visible"/>
                                      </p:to>
                                    </p:set>
                                    <p:animEffect transition="in" filter="fade">
                                      <p:cBhvr>
                                        <p:cTn id="18" dur="1000"/>
                                        <p:tgtEl>
                                          <p:spTgt spid="40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9"/>
                                        </p:tgtEl>
                                        <p:attrNameLst>
                                          <p:attrName>style.visibility</p:attrName>
                                        </p:attrNameLst>
                                      </p:cBhvr>
                                      <p:to>
                                        <p:strVal val="visible"/>
                                      </p:to>
                                    </p:set>
                                    <p:animEffect transition="in" filter="fade">
                                      <p:cBhvr>
                                        <p:cTn id="23" dur="1000"/>
                                        <p:tgtEl>
                                          <p:spTgt spid="40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10"/>
                                        </p:tgtEl>
                                        <p:attrNameLst>
                                          <p:attrName>style.visibility</p:attrName>
                                        </p:attrNameLst>
                                      </p:cBhvr>
                                      <p:to>
                                        <p:strVal val="visible"/>
                                      </p:to>
                                    </p:set>
                                    <p:animEffect transition="in" filter="fade">
                                      <p:cBhvr>
                                        <p:cTn id="28" dur="1000"/>
                                        <p:tgtEl>
                                          <p:spTgt spid="410"/>
                                        </p:tgtEl>
                                      </p:cBhvr>
                                    </p:animEffect>
                                  </p:childTnLst>
                                </p:cTn>
                              </p:par>
                              <p:par>
                                <p:cTn id="29" presetID="10" presetClass="entr" presetSubtype="0" fill="hold" nodeType="withEffect">
                                  <p:stCondLst>
                                    <p:cond delay="0"/>
                                  </p:stCondLst>
                                  <p:childTnLst>
                                    <p:set>
                                      <p:cBhvr>
                                        <p:cTn id="30" dur="1" fill="hold">
                                          <p:stCondLst>
                                            <p:cond delay="0"/>
                                          </p:stCondLst>
                                        </p:cTn>
                                        <p:tgtEl>
                                          <p:spTgt spid="410"/>
                                        </p:tgtEl>
                                        <p:attrNameLst>
                                          <p:attrName>style.visibility</p:attrName>
                                        </p:attrNameLst>
                                      </p:cBhvr>
                                      <p:to>
                                        <p:strVal val="visible"/>
                                      </p:to>
                                    </p:set>
                                    <p:animEffect transition="in" filter="fade">
                                      <p:cBhvr>
                                        <p:cTn id="31" dur="1000"/>
                                        <p:tgtEl>
                                          <p:spTgt spid="410"/>
                                        </p:tgtEl>
                                      </p:cBhvr>
                                    </p:animEffect>
                                  </p:childTnLst>
                                </p:cTn>
                              </p:par>
                              <p:par>
                                <p:cTn id="32" presetID="10" presetClass="entr" presetSubtype="0" fill="hold" nodeType="withEffect">
                                  <p:stCondLst>
                                    <p:cond delay="0"/>
                                  </p:stCondLst>
                                  <p:childTnLst>
                                    <p:set>
                                      <p:cBhvr>
                                        <p:cTn id="33" dur="1" fill="hold">
                                          <p:stCondLst>
                                            <p:cond delay="0"/>
                                          </p:stCondLst>
                                        </p:cTn>
                                        <p:tgtEl>
                                          <p:spTgt spid="411"/>
                                        </p:tgtEl>
                                        <p:attrNameLst>
                                          <p:attrName>style.visibility</p:attrName>
                                        </p:attrNameLst>
                                      </p:cBhvr>
                                      <p:to>
                                        <p:strVal val="visible"/>
                                      </p:to>
                                    </p:set>
                                    <p:animEffect transition="in" filter="fade">
                                      <p:cBhvr>
                                        <p:cTn id="34" dur="1000"/>
                                        <p:tgtEl>
                                          <p:spTgt spid="411"/>
                                        </p:tgtEl>
                                      </p:cBhvr>
                                    </p:animEffect>
                                  </p:childTnLst>
                                </p:cTn>
                              </p:par>
                              <p:par>
                                <p:cTn id="35" presetID="10" presetClass="entr" presetSubtype="0" fill="hold" nodeType="withEffect">
                                  <p:stCondLst>
                                    <p:cond delay="0"/>
                                  </p:stCondLst>
                                  <p:childTnLst>
                                    <p:set>
                                      <p:cBhvr>
                                        <p:cTn id="36" dur="1" fill="hold">
                                          <p:stCondLst>
                                            <p:cond delay="0"/>
                                          </p:stCondLst>
                                        </p:cTn>
                                        <p:tgtEl>
                                          <p:spTgt spid="412"/>
                                        </p:tgtEl>
                                        <p:attrNameLst>
                                          <p:attrName>style.visibility</p:attrName>
                                        </p:attrNameLst>
                                      </p:cBhvr>
                                      <p:to>
                                        <p:strVal val="visible"/>
                                      </p:to>
                                    </p:set>
                                    <p:animEffect transition="in" filter="fade">
                                      <p:cBhvr>
                                        <p:cTn id="37" dur="10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pt-PT">
                <a:latin typeface="Bree Serif"/>
                <a:ea typeface="Bree Serif"/>
                <a:cs typeface="Bree Serif"/>
                <a:sym typeface="Bree Serif"/>
              </a:rPr>
              <a:t>Composição</a:t>
            </a:r>
          </a:p>
        </p:txBody>
      </p:sp>
      <p:sp>
        <p:nvSpPr>
          <p:cNvPr id="418" name="Shape 418"/>
          <p:cNvSpPr txBox="1">
            <a:spLocks noGrp="1"/>
          </p:cNvSpPr>
          <p:nvPr>
            <p:ph type="body" idx="1"/>
          </p:nvPr>
        </p:nvSpPr>
        <p:spPr>
          <a:xfrm>
            <a:off x="311700" y="1152475"/>
            <a:ext cx="8520600" cy="3416400"/>
          </a:xfrm>
          <a:prstGeom prst="rect">
            <a:avLst/>
          </a:prstGeom>
          <a:solidFill>
            <a:srgbClr val="000000"/>
          </a:solidFill>
        </p:spPr>
        <p:txBody>
          <a:bodyPr lIns="91425" tIns="91425" rIns="91425" bIns="91425" anchor="t" anchorCtr="0">
            <a:noAutofit/>
          </a:bodyPr>
          <a:lstStyle/>
          <a:p>
            <a:pPr lvl="0">
              <a:spcBef>
                <a:spcPts val="0"/>
              </a:spcBef>
              <a:buNone/>
            </a:pPr>
            <a:r>
              <a:rPr lang="pt-PT">
                <a:solidFill>
                  <a:srgbClr val="FFFFFF"/>
                </a:solidFill>
              </a:rPr>
              <a:t>Anião carbonato  </a:t>
            </a:r>
          </a:p>
        </p:txBody>
      </p:sp>
      <p:sp>
        <p:nvSpPr>
          <p:cNvPr id="419" name="Shape 419"/>
          <p:cNvSpPr/>
          <p:nvPr/>
        </p:nvSpPr>
        <p:spPr>
          <a:xfrm rot="5400000">
            <a:off x="2296150" y="1180850"/>
            <a:ext cx="1607400" cy="1804200"/>
          </a:xfrm>
          <a:prstGeom prst="bentArrow">
            <a:avLst>
              <a:gd name="adj1" fmla="val 25000"/>
              <a:gd name="adj2" fmla="val 25000"/>
              <a:gd name="adj3" fmla="val 25000"/>
              <a:gd name="adj4" fmla="val 4375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20" name="Shape 420"/>
          <p:cNvSpPr txBox="1"/>
          <p:nvPr/>
        </p:nvSpPr>
        <p:spPr>
          <a:xfrm>
            <a:off x="2792987" y="2886650"/>
            <a:ext cx="1626900" cy="695400"/>
          </a:xfrm>
          <a:prstGeom prst="rect">
            <a:avLst/>
          </a:prstGeom>
          <a:solidFill>
            <a:srgbClr val="000000"/>
          </a:solidFill>
          <a:ln>
            <a:noFill/>
          </a:ln>
        </p:spPr>
        <p:txBody>
          <a:bodyPr lIns="91425" tIns="91425" rIns="91425" bIns="91425" anchor="t" anchorCtr="0">
            <a:noAutofit/>
          </a:bodyPr>
          <a:lstStyle/>
          <a:p>
            <a:pPr lvl="0">
              <a:spcBef>
                <a:spcPts val="0"/>
              </a:spcBef>
              <a:buNone/>
            </a:pPr>
            <a:r>
              <a:rPr lang="pt-PT" sz="1800" b="1">
                <a:solidFill>
                  <a:srgbClr val="FFFFFF"/>
                </a:solidFill>
              </a:rPr>
              <a:t>Carbonatos</a:t>
            </a:r>
          </a:p>
        </p:txBody>
      </p:sp>
      <p:pic>
        <p:nvPicPr>
          <p:cNvPr id="421" name="Shape 421" descr="Ião carbonato.png"/>
          <p:cNvPicPr preferRelativeResize="0"/>
          <p:nvPr/>
        </p:nvPicPr>
        <p:blipFill>
          <a:blip r:embed="rId3">
            <a:alphaModFix/>
          </a:blip>
          <a:stretch>
            <a:fillRect/>
          </a:stretch>
        </p:blipFill>
        <p:spPr>
          <a:xfrm>
            <a:off x="430675" y="2089212"/>
            <a:ext cx="2309825" cy="2067300"/>
          </a:xfrm>
          <a:prstGeom prst="rect">
            <a:avLst/>
          </a:prstGeom>
          <a:noFill/>
          <a:ln>
            <a:noFill/>
          </a:ln>
        </p:spPr>
      </p:pic>
      <p:sp>
        <p:nvSpPr>
          <p:cNvPr id="422" name="Shape 422"/>
          <p:cNvSpPr txBox="1"/>
          <p:nvPr/>
        </p:nvSpPr>
        <p:spPr>
          <a:xfrm>
            <a:off x="311687" y="4109575"/>
            <a:ext cx="1850100" cy="459300"/>
          </a:xfrm>
          <a:prstGeom prst="rect">
            <a:avLst/>
          </a:prstGeom>
          <a:solidFill>
            <a:srgbClr val="000000"/>
          </a:solidFill>
          <a:ln>
            <a:noFill/>
          </a:ln>
        </p:spPr>
        <p:txBody>
          <a:bodyPr lIns="91425" tIns="91425" rIns="91425" bIns="91425" anchor="t" anchorCtr="0">
            <a:noAutofit/>
          </a:bodyPr>
          <a:lstStyle/>
          <a:p>
            <a:pPr lvl="0">
              <a:spcBef>
                <a:spcPts val="0"/>
              </a:spcBef>
              <a:buNone/>
            </a:pPr>
            <a:r>
              <a:rPr lang="pt-PT" sz="1000" i="1">
                <a:solidFill>
                  <a:srgbClr val="FFFFFF"/>
                </a:solidFill>
              </a:rPr>
              <a:t>Figura 48 - </a:t>
            </a:r>
            <a:r>
              <a:rPr lang="pt-PT" sz="1000">
                <a:solidFill>
                  <a:srgbClr val="FFFFFF"/>
                </a:solidFill>
              </a:rPr>
              <a:t>Representação gráfica do ião carbonato</a:t>
            </a:r>
          </a:p>
        </p:txBody>
      </p:sp>
      <p:pic>
        <p:nvPicPr>
          <p:cNvPr id="423" name="Shape 423" descr="Calcite.jpeg"/>
          <p:cNvPicPr preferRelativeResize="0"/>
          <p:nvPr/>
        </p:nvPicPr>
        <p:blipFill>
          <a:blip r:embed="rId4">
            <a:alphaModFix/>
          </a:blip>
          <a:stretch>
            <a:fillRect/>
          </a:stretch>
        </p:blipFill>
        <p:spPr>
          <a:xfrm>
            <a:off x="4821199" y="1268062"/>
            <a:ext cx="3480976" cy="2607375"/>
          </a:xfrm>
          <a:prstGeom prst="rect">
            <a:avLst/>
          </a:prstGeom>
          <a:noFill/>
          <a:ln>
            <a:noFill/>
          </a:ln>
        </p:spPr>
      </p:pic>
      <p:sp>
        <p:nvSpPr>
          <p:cNvPr id="424" name="Shape 424"/>
          <p:cNvSpPr txBox="1"/>
          <p:nvPr/>
        </p:nvSpPr>
        <p:spPr>
          <a:xfrm>
            <a:off x="4907325" y="4015075"/>
            <a:ext cx="3480900" cy="3804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49 </a:t>
            </a:r>
            <a:r>
              <a:rPr lang="pt-PT" sz="1000">
                <a:solidFill>
                  <a:srgbClr val="FFFFFF"/>
                </a:solidFill>
              </a:rPr>
              <a:t>- Calcite, mineral pertencente ao grupo dos carbonatos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8"/>
                                        </p:tgtEl>
                                        <p:attrNameLst>
                                          <p:attrName>style.visibility</p:attrName>
                                        </p:attrNameLst>
                                      </p:cBhvr>
                                      <p:to>
                                        <p:strVal val="visible"/>
                                      </p:to>
                                    </p:set>
                                    <p:animEffect transition="in" filter="fade">
                                      <p:cBhvr>
                                        <p:cTn id="7" dur="1000"/>
                                        <p:tgtEl>
                                          <p:spTgt spid="4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1"/>
                                        </p:tgtEl>
                                        <p:attrNameLst>
                                          <p:attrName>style.visibility</p:attrName>
                                        </p:attrNameLst>
                                      </p:cBhvr>
                                      <p:to>
                                        <p:strVal val="visible"/>
                                      </p:to>
                                    </p:set>
                                    <p:animEffect transition="in" filter="fade">
                                      <p:cBhvr>
                                        <p:cTn id="12" dur="1000"/>
                                        <p:tgtEl>
                                          <p:spTgt spid="421"/>
                                        </p:tgtEl>
                                      </p:cBhvr>
                                    </p:animEffect>
                                  </p:childTnLst>
                                </p:cTn>
                              </p:par>
                              <p:par>
                                <p:cTn id="13" presetID="10" presetClass="entr" presetSubtype="0" fill="hold" nodeType="withEffect">
                                  <p:stCondLst>
                                    <p:cond delay="0"/>
                                  </p:stCondLst>
                                  <p:childTnLst>
                                    <p:set>
                                      <p:cBhvr>
                                        <p:cTn id="14" dur="1" fill="hold">
                                          <p:stCondLst>
                                            <p:cond delay="0"/>
                                          </p:stCondLst>
                                        </p:cTn>
                                        <p:tgtEl>
                                          <p:spTgt spid="422"/>
                                        </p:tgtEl>
                                        <p:attrNameLst>
                                          <p:attrName>style.visibility</p:attrName>
                                        </p:attrNameLst>
                                      </p:cBhvr>
                                      <p:to>
                                        <p:strVal val="visible"/>
                                      </p:to>
                                    </p:set>
                                    <p:animEffect transition="in" filter="fade">
                                      <p:cBhvr>
                                        <p:cTn id="15" dur="1000"/>
                                        <p:tgtEl>
                                          <p:spTgt spid="4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9"/>
                                        </p:tgtEl>
                                        <p:attrNameLst>
                                          <p:attrName>style.visibility</p:attrName>
                                        </p:attrNameLst>
                                      </p:cBhvr>
                                      <p:to>
                                        <p:strVal val="visible"/>
                                      </p:to>
                                    </p:set>
                                    <p:animEffect transition="in" filter="fade">
                                      <p:cBhvr>
                                        <p:cTn id="20" dur="1000"/>
                                        <p:tgtEl>
                                          <p:spTgt spid="4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20"/>
                                        </p:tgtEl>
                                        <p:attrNameLst>
                                          <p:attrName>style.visibility</p:attrName>
                                        </p:attrNameLst>
                                      </p:cBhvr>
                                      <p:to>
                                        <p:strVal val="visible"/>
                                      </p:to>
                                    </p:set>
                                    <p:animEffect transition="in" filter="fade">
                                      <p:cBhvr>
                                        <p:cTn id="25" dur="1000"/>
                                        <p:tgtEl>
                                          <p:spTgt spid="4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23"/>
                                        </p:tgtEl>
                                        <p:attrNameLst>
                                          <p:attrName>style.visibility</p:attrName>
                                        </p:attrNameLst>
                                      </p:cBhvr>
                                      <p:to>
                                        <p:strVal val="visible"/>
                                      </p:to>
                                    </p:set>
                                    <p:animEffect transition="in" filter="fade">
                                      <p:cBhvr>
                                        <p:cTn id="30" dur="1000"/>
                                        <p:tgtEl>
                                          <p:spTgt spid="423"/>
                                        </p:tgtEl>
                                      </p:cBhvr>
                                    </p:animEffect>
                                  </p:childTnLst>
                                </p:cTn>
                              </p:par>
                              <p:par>
                                <p:cTn id="31" presetID="10" presetClass="entr" presetSubtype="0" fill="hold" nodeType="withEffect">
                                  <p:stCondLst>
                                    <p:cond delay="0"/>
                                  </p:stCondLst>
                                  <p:childTnLst>
                                    <p:set>
                                      <p:cBhvr>
                                        <p:cTn id="32" dur="1" fill="hold">
                                          <p:stCondLst>
                                            <p:cond delay="0"/>
                                          </p:stCondLst>
                                        </p:cTn>
                                        <p:tgtEl>
                                          <p:spTgt spid="424"/>
                                        </p:tgtEl>
                                        <p:attrNameLst>
                                          <p:attrName>style.visibility</p:attrName>
                                        </p:attrNameLst>
                                      </p:cBhvr>
                                      <p:to>
                                        <p:strVal val="visible"/>
                                      </p:to>
                                    </p:set>
                                    <p:animEffect transition="in" filter="fade">
                                      <p:cBhvr>
                                        <p:cTn id="33" dur="1000"/>
                                        <p:tgtEl>
                                          <p:spTgt spid="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Shape 42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pt-PT">
                <a:latin typeface="Bree Serif"/>
                <a:ea typeface="Bree Serif"/>
                <a:cs typeface="Bree Serif"/>
                <a:sym typeface="Bree Serif"/>
              </a:rPr>
              <a:t>Composição</a:t>
            </a:r>
          </a:p>
        </p:txBody>
      </p:sp>
      <p:sp>
        <p:nvSpPr>
          <p:cNvPr id="430" name="Shape 430"/>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pt-PT">
                <a:solidFill>
                  <a:srgbClr val="FFFFFF"/>
                </a:solidFill>
              </a:rPr>
              <a:t>Anião sulfato </a:t>
            </a:r>
          </a:p>
        </p:txBody>
      </p:sp>
      <p:sp>
        <p:nvSpPr>
          <p:cNvPr id="431" name="Shape 431"/>
          <p:cNvSpPr/>
          <p:nvPr/>
        </p:nvSpPr>
        <p:spPr>
          <a:xfrm rot="5400000">
            <a:off x="1720325" y="1428800"/>
            <a:ext cx="1977000" cy="1650300"/>
          </a:xfrm>
          <a:prstGeom prst="bentArrow">
            <a:avLst>
              <a:gd name="adj1" fmla="val 25000"/>
              <a:gd name="adj2" fmla="val 25000"/>
              <a:gd name="adj3" fmla="val 25000"/>
              <a:gd name="adj4" fmla="val 4375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rgbClr val="FFFFFF"/>
              </a:solidFill>
            </a:endParaRPr>
          </a:p>
        </p:txBody>
      </p:sp>
      <p:pic>
        <p:nvPicPr>
          <p:cNvPr id="432" name="Shape 432" descr="Anião sulfato.png"/>
          <p:cNvPicPr preferRelativeResize="0"/>
          <p:nvPr/>
        </p:nvPicPr>
        <p:blipFill>
          <a:blip r:embed="rId3">
            <a:alphaModFix/>
          </a:blip>
          <a:stretch>
            <a:fillRect/>
          </a:stretch>
        </p:blipFill>
        <p:spPr>
          <a:xfrm rot="-665320">
            <a:off x="573024" y="2041027"/>
            <a:ext cx="1650299" cy="1639297"/>
          </a:xfrm>
          <a:prstGeom prst="rect">
            <a:avLst/>
          </a:prstGeom>
          <a:noFill/>
          <a:ln>
            <a:noFill/>
          </a:ln>
        </p:spPr>
      </p:pic>
      <p:sp>
        <p:nvSpPr>
          <p:cNvPr id="433" name="Shape 433"/>
          <p:cNvSpPr txBox="1"/>
          <p:nvPr/>
        </p:nvSpPr>
        <p:spPr>
          <a:xfrm>
            <a:off x="394375" y="3700175"/>
            <a:ext cx="2007600" cy="7479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50 - </a:t>
            </a:r>
            <a:r>
              <a:rPr lang="pt-PT" sz="1000">
                <a:solidFill>
                  <a:srgbClr val="FFFFFF"/>
                </a:solidFill>
              </a:rPr>
              <a:t>Anião sulfato</a:t>
            </a:r>
          </a:p>
        </p:txBody>
      </p:sp>
      <p:sp>
        <p:nvSpPr>
          <p:cNvPr id="434" name="Shape 434"/>
          <p:cNvSpPr txBox="1"/>
          <p:nvPr/>
        </p:nvSpPr>
        <p:spPr>
          <a:xfrm>
            <a:off x="2519275" y="3242450"/>
            <a:ext cx="2007600" cy="905400"/>
          </a:xfrm>
          <a:prstGeom prst="rect">
            <a:avLst/>
          </a:prstGeom>
          <a:noFill/>
          <a:ln>
            <a:noFill/>
          </a:ln>
        </p:spPr>
        <p:txBody>
          <a:bodyPr lIns="91425" tIns="91425" rIns="91425" bIns="91425" anchor="t" anchorCtr="0">
            <a:noAutofit/>
          </a:bodyPr>
          <a:lstStyle/>
          <a:p>
            <a:pPr lvl="0">
              <a:spcBef>
                <a:spcPts val="0"/>
              </a:spcBef>
              <a:buNone/>
            </a:pPr>
            <a:r>
              <a:rPr lang="pt-PT" sz="1800" b="1">
                <a:solidFill>
                  <a:srgbClr val="FFFFFF"/>
                </a:solidFill>
              </a:rPr>
              <a:t>Sulfatos</a:t>
            </a:r>
          </a:p>
        </p:txBody>
      </p:sp>
      <p:pic>
        <p:nvPicPr>
          <p:cNvPr id="435" name="Shape 435" descr="gesso..jpg"/>
          <p:cNvPicPr preferRelativeResize="0"/>
          <p:nvPr/>
        </p:nvPicPr>
        <p:blipFill>
          <a:blip r:embed="rId4">
            <a:alphaModFix/>
          </a:blip>
          <a:stretch>
            <a:fillRect/>
          </a:stretch>
        </p:blipFill>
        <p:spPr>
          <a:xfrm>
            <a:off x="4776187" y="1689312"/>
            <a:ext cx="3543526" cy="2657632"/>
          </a:xfrm>
          <a:prstGeom prst="rect">
            <a:avLst/>
          </a:prstGeom>
          <a:noFill/>
          <a:ln>
            <a:noFill/>
          </a:ln>
        </p:spPr>
      </p:pic>
      <p:sp>
        <p:nvSpPr>
          <p:cNvPr id="436" name="Shape 436"/>
          <p:cNvSpPr txBox="1"/>
          <p:nvPr/>
        </p:nvSpPr>
        <p:spPr>
          <a:xfrm>
            <a:off x="4841725" y="4474325"/>
            <a:ext cx="3345900" cy="2886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51 - </a:t>
            </a:r>
            <a:r>
              <a:rPr lang="pt-PT" sz="1000">
                <a:solidFill>
                  <a:srgbClr val="FFFFFF"/>
                </a:solidFill>
              </a:rPr>
              <a:t>Gesso, um dos sulfatos mais comuns</a:t>
            </a:r>
          </a:p>
        </p:txBody>
      </p:sp>
      <p:sp>
        <p:nvSpPr>
          <p:cNvPr id="437" name="Shape 437"/>
          <p:cNvSpPr/>
          <p:nvPr/>
        </p:nvSpPr>
        <p:spPr>
          <a:xfrm>
            <a:off x="5288391" y="1783027"/>
            <a:ext cx="2519099" cy="1926000"/>
          </a:xfrm>
          <a:prstGeom prst="horizontalScroll">
            <a:avLst>
              <a:gd name="adj" fmla="val 1250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pt-PT"/>
              <a:t>Os sulfatos são gerados pela evaporação de águas com elevado grau de salinidade. </a:t>
            </a:r>
          </a:p>
        </p:txBody>
      </p:sp>
      <p:sp>
        <p:nvSpPr>
          <p:cNvPr id="438" name="Shape 438"/>
          <p:cNvSpPr txBox="1"/>
          <p:nvPr/>
        </p:nvSpPr>
        <p:spPr>
          <a:xfrm>
            <a:off x="5720825" y="2217475"/>
            <a:ext cx="1650300" cy="1025100"/>
          </a:xfrm>
          <a:prstGeom prst="rect">
            <a:avLst/>
          </a:prstGeom>
          <a:noFill/>
          <a:ln>
            <a:noFill/>
          </a:ln>
        </p:spPr>
        <p:txBody>
          <a:bodyPr lIns="91425" tIns="91425" rIns="91425" bIns="91425" anchor="t" anchorCtr="0">
            <a:noAutofit/>
          </a:bodyPr>
          <a:lstStyle/>
          <a:p>
            <a:pPr lvl="0">
              <a:spcBef>
                <a:spcPts val="0"/>
              </a:spcBef>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Effect transition="in" filter="fade">
                                      <p:cBhvr>
                                        <p:cTn id="7" dur="1000"/>
                                        <p:tgtEl>
                                          <p:spTgt spid="4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2"/>
                                        </p:tgtEl>
                                        <p:attrNameLst>
                                          <p:attrName>style.visibility</p:attrName>
                                        </p:attrNameLst>
                                      </p:cBhvr>
                                      <p:to>
                                        <p:strVal val="visible"/>
                                      </p:to>
                                    </p:set>
                                    <p:animEffect transition="in" filter="fade">
                                      <p:cBhvr>
                                        <p:cTn id="12" dur="1000"/>
                                        <p:tgtEl>
                                          <p:spTgt spid="432"/>
                                        </p:tgtEl>
                                      </p:cBhvr>
                                    </p:animEffect>
                                  </p:childTnLst>
                                </p:cTn>
                              </p:par>
                              <p:par>
                                <p:cTn id="13" presetID="10" presetClass="entr" presetSubtype="0" fill="hold" nodeType="withEffect">
                                  <p:stCondLst>
                                    <p:cond delay="0"/>
                                  </p:stCondLst>
                                  <p:childTnLst>
                                    <p:set>
                                      <p:cBhvr>
                                        <p:cTn id="14" dur="1" fill="hold">
                                          <p:stCondLst>
                                            <p:cond delay="0"/>
                                          </p:stCondLst>
                                        </p:cTn>
                                        <p:tgtEl>
                                          <p:spTgt spid="433"/>
                                        </p:tgtEl>
                                        <p:attrNameLst>
                                          <p:attrName>style.visibility</p:attrName>
                                        </p:attrNameLst>
                                      </p:cBhvr>
                                      <p:to>
                                        <p:strVal val="visible"/>
                                      </p:to>
                                    </p:set>
                                    <p:animEffect transition="in" filter="fade">
                                      <p:cBhvr>
                                        <p:cTn id="15" dur="1000"/>
                                        <p:tgtEl>
                                          <p:spTgt spid="4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31"/>
                                        </p:tgtEl>
                                        <p:attrNameLst>
                                          <p:attrName>style.visibility</p:attrName>
                                        </p:attrNameLst>
                                      </p:cBhvr>
                                      <p:to>
                                        <p:strVal val="visible"/>
                                      </p:to>
                                    </p:set>
                                    <p:animEffect transition="in" filter="fade">
                                      <p:cBhvr>
                                        <p:cTn id="20" dur="1000"/>
                                        <p:tgtEl>
                                          <p:spTgt spid="43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34"/>
                                        </p:tgtEl>
                                        <p:attrNameLst>
                                          <p:attrName>style.visibility</p:attrName>
                                        </p:attrNameLst>
                                      </p:cBhvr>
                                      <p:to>
                                        <p:strVal val="visible"/>
                                      </p:to>
                                    </p:set>
                                    <p:animEffect transition="in" filter="fade">
                                      <p:cBhvr>
                                        <p:cTn id="25" dur="1000"/>
                                        <p:tgtEl>
                                          <p:spTgt spid="4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37"/>
                                        </p:tgtEl>
                                        <p:attrNameLst>
                                          <p:attrName>style.visibility</p:attrName>
                                        </p:attrNameLst>
                                      </p:cBhvr>
                                      <p:to>
                                        <p:strVal val="visible"/>
                                      </p:to>
                                    </p:set>
                                    <p:animEffect transition="in" filter="fade">
                                      <p:cBhvr>
                                        <p:cTn id="30" dur="5000"/>
                                        <p:tgtEl>
                                          <p:spTgt spid="437"/>
                                        </p:tgtEl>
                                      </p:cBhvr>
                                    </p:animEffect>
                                  </p:childTnLst>
                                </p:cTn>
                              </p:par>
                              <p:par>
                                <p:cTn id="31" presetID="10" presetClass="entr" presetSubtype="0" fill="hold" nodeType="withEffect">
                                  <p:stCondLst>
                                    <p:cond delay="0"/>
                                  </p:stCondLst>
                                  <p:childTnLst>
                                    <p:set>
                                      <p:cBhvr>
                                        <p:cTn id="32" dur="1" fill="hold">
                                          <p:stCondLst>
                                            <p:cond delay="0"/>
                                          </p:stCondLst>
                                        </p:cTn>
                                        <p:tgtEl>
                                          <p:spTgt spid="438"/>
                                        </p:tgtEl>
                                        <p:attrNameLst>
                                          <p:attrName>style.visibility</p:attrName>
                                        </p:attrNameLst>
                                      </p:cBhvr>
                                      <p:to>
                                        <p:strVal val="visible"/>
                                      </p:to>
                                    </p:set>
                                    <p:animEffect transition="in" filter="fade">
                                      <p:cBhvr>
                                        <p:cTn id="33" dur="5000"/>
                                        <p:tgtEl>
                                          <p:spTgt spid="43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1000"/>
                                        <p:tgtEl>
                                          <p:spTgt spid="437"/>
                                        </p:tgtEl>
                                      </p:cBhvr>
                                    </p:animEffect>
                                    <p:set>
                                      <p:cBhvr>
                                        <p:cTn id="38" dur="1" fill="hold">
                                          <p:stCondLst>
                                            <p:cond delay="1000"/>
                                          </p:stCondLst>
                                        </p:cTn>
                                        <p:tgtEl>
                                          <p:spTgt spid="43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438"/>
                                        </p:tgtEl>
                                      </p:cBhvr>
                                    </p:animEffect>
                                    <p:set>
                                      <p:cBhvr>
                                        <p:cTn id="41" dur="1" fill="hold">
                                          <p:stCondLst>
                                            <p:cond delay="1000"/>
                                          </p:stCondLst>
                                        </p:cTn>
                                        <p:tgtEl>
                                          <p:spTgt spid="43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35"/>
                                        </p:tgtEl>
                                        <p:attrNameLst>
                                          <p:attrName>style.visibility</p:attrName>
                                        </p:attrNameLst>
                                      </p:cBhvr>
                                      <p:to>
                                        <p:strVal val="visible"/>
                                      </p:to>
                                    </p:set>
                                    <p:animEffect transition="in" filter="fade">
                                      <p:cBhvr>
                                        <p:cTn id="46" dur="1000"/>
                                        <p:tgtEl>
                                          <p:spTgt spid="435"/>
                                        </p:tgtEl>
                                      </p:cBhvr>
                                    </p:animEffect>
                                  </p:childTnLst>
                                </p:cTn>
                              </p:par>
                              <p:par>
                                <p:cTn id="47" presetID="10" presetClass="entr" presetSubtype="0" fill="hold" nodeType="withEffect">
                                  <p:stCondLst>
                                    <p:cond delay="0"/>
                                  </p:stCondLst>
                                  <p:childTnLst>
                                    <p:set>
                                      <p:cBhvr>
                                        <p:cTn id="48" dur="1" fill="hold">
                                          <p:stCondLst>
                                            <p:cond delay="0"/>
                                          </p:stCondLst>
                                        </p:cTn>
                                        <p:tgtEl>
                                          <p:spTgt spid="436"/>
                                        </p:tgtEl>
                                        <p:attrNameLst>
                                          <p:attrName>style.visibility</p:attrName>
                                        </p:attrNameLst>
                                      </p:cBhvr>
                                      <p:to>
                                        <p:strVal val="visible"/>
                                      </p:to>
                                    </p:set>
                                    <p:animEffect transition="in" filter="fade">
                                      <p:cBhvr>
                                        <p:cTn id="49" dur="10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pt-PT">
                <a:latin typeface="Bree Serif"/>
                <a:ea typeface="Bree Serif"/>
                <a:cs typeface="Bree Serif"/>
                <a:sym typeface="Bree Serif"/>
              </a:rPr>
              <a:t>Composição</a:t>
            </a:r>
          </a:p>
        </p:txBody>
      </p:sp>
      <p:sp>
        <p:nvSpPr>
          <p:cNvPr id="444" name="Shape 44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pt-PT">
                <a:solidFill>
                  <a:srgbClr val="FFFFFF"/>
                </a:solidFill>
              </a:rPr>
              <a:t>Fluoretos</a:t>
            </a:r>
          </a:p>
          <a:p>
            <a:pPr lvl="0">
              <a:spcBef>
                <a:spcPts val="0"/>
              </a:spcBef>
              <a:buNone/>
            </a:pPr>
            <a:r>
              <a:rPr lang="pt-PT">
                <a:solidFill>
                  <a:srgbClr val="FFFFFF"/>
                </a:solidFill>
              </a:rPr>
              <a:t>Cloretos</a:t>
            </a:r>
          </a:p>
          <a:p>
            <a:pPr lvl="0">
              <a:spcBef>
                <a:spcPts val="0"/>
              </a:spcBef>
              <a:buNone/>
            </a:pPr>
            <a:r>
              <a:rPr lang="pt-PT">
                <a:solidFill>
                  <a:srgbClr val="FFFFFF"/>
                </a:solidFill>
              </a:rPr>
              <a:t>Iodetos</a:t>
            </a:r>
          </a:p>
        </p:txBody>
      </p:sp>
      <p:sp>
        <p:nvSpPr>
          <p:cNvPr id="445" name="Shape 445"/>
          <p:cNvSpPr/>
          <p:nvPr/>
        </p:nvSpPr>
        <p:spPr>
          <a:xfrm>
            <a:off x="1670650" y="1323850"/>
            <a:ext cx="2049900" cy="973800"/>
          </a:xfrm>
          <a:prstGeom prst="rightArrow">
            <a:avLst>
              <a:gd name="adj1" fmla="val 50000"/>
              <a:gd name="adj2" fmla="val 5000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6" name="Shape 446"/>
          <p:cNvSpPr txBox="1"/>
          <p:nvPr/>
        </p:nvSpPr>
        <p:spPr>
          <a:xfrm>
            <a:off x="3720550" y="1597875"/>
            <a:ext cx="1994400" cy="1096200"/>
          </a:xfrm>
          <a:prstGeom prst="rect">
            <a:avLst/>
          </a:prstGeom>
          <a:noFill/>
          <a:ln>
            <a:noFill/>
          </a:ln>
        </p:spPr>
        <p:txBody>
          <a:bodyPr lIns="91425" tIns="91425" rIns="91425" bIns="91425" anchor="t" anchorCtr="0">
            <a:noAutofit/>
          </a:bodyPr>
          <a:lstStyle/>
          <a:p>
            <a:pPr lvl="0">
              <a:spcBef>
                <a:spcPts val="0"/>
              </a:spcBef>
              <a:buNone/>
            </a:pPr>
            <a:r>
              <a:rPr lang="pt-PT" sz="1800" b="1">
                <a:solidFill>
                  <a:srgbClr val="FFFFFF"/>
                </a:solidFill>
              </a:rPr>
              <a:t>Halóides</a:t>
            </a:r>
          </a:p>
        </p:txBody>
      </p:sp>
      <p:sp>
        <p:nvSpPr>
          <p:cNvPr id="447" name="Shape 447"/>
          <p:cNvSpPr/>
          <p:nvPr/>
        </p:nvSpPr>
        <p:spPr>
          <a:xfrm>
            <a:off x="1670650" y="1152475"/>
            <a:ext cx="1586100" cy="1551300"/>
          </a:xfrm>
          <a:prstGeom prst="horizontalScroll">
            <a:avLst>
              <a:gd name="adj" fmla="val 1250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8" name="Shape 448"/>
          <p:cNvSpPr txBox="1"/>
          <p:nvPr/>
        </p:nvSpPr>
        <p:spPr>
          <a:xfrm>
            <a:off x="1855150" y="1496575"/>
            <a:ext cx="1411200" cy="863100"/>
          </a:xfrm>
          <a:prstGeom prst="rect">
            <a:avLst/>
          </a:prstGeom>
          <a:noFill/>
          <a:ln>
            <a:noFill/>
          </a:ln>
        </p:spPr>
        <p:txBody>
          <a:bodyPr lIns="91425" tIns="91425" rIns="91425" bIns="91425" anchor="t" anchorCtr="0">
            <a:noAutofit/>
          </a:bodyPr>
          <a:lstStyle/>
          <a:p>
            <a:pPr lvl="0">
              <a:spcBef>
                <a:spcPts val="0"/>
              </a:spcBef>
              <a:buNone/>
            </a:pPr>
            <a:r>
              <a:rPr lang="pt-PT"/>
              <a:t>Estes minerais formam os sais naturais.</a:t>
            </a:r>
          </a:p>
        </p:txBody>
      </p:sp>
      <p:pic>
        <p:nvPicPr>
          <p:cNvPr id="449" name="Shape 449" descr="fluorite.jpg"/>
          <p:cNvPicPr preferRelativeResize="0"/>
          <p:nvPr/>
        </p:nvPicPr>
        <p:blipFill>
          <a:blip r:embed="rId3">
            <a:alphaModFix/>
          </a:blip>
          <a:stretch>
            <a:fillRect/>
          </a:stretch>
        </p:blipFill>
        <p:spPr>
          <a:xfrm>
            <a:off x="4446050" y="2181100"/>
            <a:ext cx="3407699" cy="2184425"/>
          </a:xfrm>
          <a:prstGeom prst="rect">
            <a:avLst/>
          </a:prstGeom>
          <a:noFill/>
          <a:ln>
            <a:noFill/>
          </a:ln>
        </p:spPr>
      </p:pic>
      <p:sp>
        <p:nvSpPr>
          <p:cNvPr id="450" name="Shape 450"/>
          <p:cNvSpPr txBox="1"/>
          <p:nvPr/>
        </p:nvSpPr>
        <p:spPr>
          <a:xfrm>
            <a:off x="4444100" y="4481425"/>
            <a:ext cx="3411600" cy="2625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52 - </a:t>
            </a:r>
            <a:r>
              <a:rPr lang="pt-PT" sz="1000">
                <a:solidFill>
                  <a:srgbClr val="FFFFFF"/>
                </a:solidFill>
              </a:rPr>
              <a:t>Fluorite, um dos sais naturais; é formada fundamentalmente por fluoreto de cálcio</a:t>
            </a:r>
          </a:p>
        </p:txBody>
      </p:sp>
      <p:sp>
        <p:nvSpPr>
          <p:cNvPr id="451" name="Shape 451"/>
          <p:cNvSpPr txBox="1"/>
          <p:nvPr/>
        </p:nvSpPr>
        <p:spPr>
          <a:xfrm>
            <a:off x="1736250" y="1496575"/>
            <a:ext cx="1780200" cy="144300"/>
          </a:xfrm>
          <a:prstGeom prst="rect">
            <a:avLst/>
          </a:prstGeom>
          <a:noFill/>
          <a:ln>
            <a:noFill/>
          </a:ln>
        </p:spPr>
        <p:txBody>
          <a:bodyPr lIns="91425" tIns="91425" rIns="91425" bIns="91425" anchor="t" anchorCtr="0">
            <a:noAutofit/>
          </a:bodyPr>
          <a:lstStyle/>
          <a:p>
            <a:pPr marL="457200" lvl="0" indent="-228600">
              <a:spcBef>
                <a:spcPts val="0"/>
              </a:spcBef>
              <a:buChar char="+"/>
            </a:pPr>
            <a:r>
              <a:rPr lang="pt-PT"/>
              <a:t>metais ou semimetais</a:t>
            </a:r>
          </a:p>
        </p:txBody>
      </p:sp>
      <p:pic>
        <p:nvPicPr>
          <p:cNvPr id="452" name="Shape 452" descr="Halite ou Sal-Gema.jpg"/>
          <p:cNvPicPr preferRelativeResize="0"/>
          <p:nvPr/>
        </p:nvPicPr>
        <p:blipFill>
          <a:blip r:embed="rId4">
            <a:alphaModFix/>
          </a:blip>
          <a:stretch>
            <a:fillRect/>
          </a:stretch>
        </p:blipFill>
        <p:spPr>
          <a:xfrm>
            <a:off x="3874969" y="2181087"/>
            <a:ext cx="3566455" cy="2294424"/>
          </a:xfrm>
          <a:prstGeom prst="rect">
            <a:avLst/>
          </a:prstGeom>
          <a:noFill/>
          <a:ln>
            <a:noFill/>
          </a:ln>
        </p:spPr>
      </p:pic>
      <p:sp>
        <p:nvSpPr>
          <p:cNvPr id="453" name="Shape 453"/>
          <p:cNvSpPr txBox="1"/>
          <p:nvPr/>
        </p:nvSpPr>
        <p:spPr>
          <a:xfrm>
            <a:off x="3875000" y="4568875"/>
            <a:ext cx="3566400" cy="10962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53 - </a:t>
            </a:r>
            <a:r>
              <a:rPr lang="pt-PT" sz="1000">
                <a:solidFill>
                  <a:srgbClr val="FFFFFF"/>
                </a:solidFill>
              </a:rPr>
              <a:t>Sal-gema, um halóide que dá origem ao sal de cozinha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4"/>
                                        </p:tgtEl>
                                        <p:attrNameLst>
                                          <p:attrName>style.visibility</p:attrName>
                                        </p:attrNameLst>
                                      </p:cBhvr>
                                      <p:to>
                                        <p:strVal val="visible"/>
                                      </p:to>
                                    </p:set>
                                    <p:animEffect transition="in" filter="fade">
                                      <p:cBhvr>
                                        <p:cTn id="7" dur="1000"/>
                                        <p:tgtEl>
                                          <p:spTgt spid="4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7"/>
                                        </p:tgtEl>
                                        <p:attrNameLst>
                                          <p:attrName>style.visibility</p:attrName>
                                        </p:attrNameLst>
                                      </p:cBhvr>
                                      <p:to>
                                        <p:strVal val="visible"/>
                                      </p:to>
                                    </p:set>
                                    <p:animEffect transition="in" filter="fade">
                                      <p:cBhvr>
                                        <p:cTn id="12" dur="5000"/>
                                        <p:tgtEl>
                                          <p:spTgt spid="447"/>
                                        </p:tgtEl>
                                      </p:cBhvr>
                                    </p:animEffect>
                                  </p:childTnLst>
                                </p:cTn>
                              </p:par>
                              <p:par>
                                <p:cTn id="13" presetID="10" presetClass="entr" presetSubtype="0" fill="hold" nodeType="withEffect">
                                  <p:stCondLst>
                                    <p:cond delay="0"/>
                                  </p:stCondLst>
                                  <p:childTnLst>
                                    <p:set>
                                      <p:cBhvr>
                                        <p:cTn id="14" dur="1" fill="hold">
                                          <p:stCondLst>
                                            <p:cond delay="0"/>
                                          </p:stCondLst>
                                        </p:cTn>
                                        <p:tgtEl>
                                          <p:spTgt spid="448"/>
                                        </p:tgtEl>
                                        <p:attrNameLst>
                                          <p:attrName>style.visibility</p:attrName>
                                        </p:attrNameLst>
                                      </p:cBhvr>
                                      <p:to>
                                        <p:strVal val="visible"/>
                                      </p:to>
                                    </p:set>
                                    <p:animEffect transition="in" filter="fade">
                                      <p:cBhvr>
                                        <p:cTn id="15" dur="5000"/>
                                        <p:tgtEl>
                                          <p:spTgt spid="44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49"/>
                                        </p:tgtEl>
                                        <p:attrNameLst>
                                          <p:attrName>style.visibility</p:attrName>
                                        </p:attrNameLst>
                                      </p:cBhvr>
                                      <p:to>
                                        <p:strVal val="visible"/>
                                      </p:to>
                                    </p:set>
                                    <p:animEffect transition="in" filter="fade">
                                      <p:cBhvr>
                                        <p:cTn id="20" dur="4000"/>
                                        <p:tgtEl>
                                          <p:spTgt spid="449"/>
                                        </p:tgtEl>
                                      </p:cBhvr>
                                    </p:animEffect>
                                  </p:childTnLst>
                                </p:cTn>
                              </p:par>
                              <p:par>
                                <p:cTn id="21" presetID="10" presetClass="entr" presetSubtype="0" fill="hold" nodeType="withEffect">
                                  <p:stCondLst>
                                    <p:cond delay="0"/>
                                  </p:stCondLst>
                                  <p:childTnLst>
                                    <p:set>
                                      <p:cBhvr>
                                        <p:cTn id="22" dur="1" fill="hold">
                                          <p:stCondLst>
                                            <p:cond delay="0"/>
                                          </p:stCondLst>
                                        </p:cTn>
                                        <p:tgtEl>
                                          <p:spTgt spid="450"/>
                                        </p:tgtEl>
                                        <p:attrNameLst>
                                          <p:attrName>style.visibility</p:attrName>
                                        </p:attrNameLst>
                                      </p:cBhvr>
                                      <p:to>
                                        <p:strVal val="visible"/>
                                      </p:to>
                                    </p:set>
                                    <p:animEffect transition="in" filter="fade">
                                      <p:cBhvr>
                                        <p:cTn id="23" dur="4000"/>
                                        <p:tgtEl>
                                          <p:spTgt spid="45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00"/>
                                        <p:tgtEl>
                                          <p:spTgt spid="447"/>
                                        </p:tgtEl>
                                      </p:cBhvr>
                                    </p:animEffect>
                                    <p:set>
                                      <p:cBhvr>
                                        <p:cTn id="28" dur="1" fill="hold">
                                          <p:stCondLst>
                                            <p:cond delay="1000"/>
                                          </p:stCondLst>
                                        </p:cTn>
                                        <p:tgtEl>
                                          <p:spTgt spid="44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448"/>
                                        </p:tgtEl>
                                      </p:cBhvr>
                                    </p:animEffect>
                                    <p:set>
                                      <p:cBhvr>
                                        <p:cTn id="31" dur="1" fill="hold">
                                          <p:stCondLst>
                                            <p:cond delay="1000"/>
                                          </p:stCondLst>
                                        </p:cTn>
                                        <p:tgtEl>
                                          <p:spTgt spid="44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449"/>
                                        </p:tgtEl>
                                      </p:cBhvr>
                                    </p:animEffect>
                                    <p:set>
                                      <p:cBhvr>
                                        <p:cTn id="34" dur="1" fill="hold">
                                          <p:stCondLst>
                                            <p:cond delay="1000"/>
                                          </p:stCondLst>
                                        </p:cTn>
                                        <p:tgtEl>
                                          <p:spTgt spid="44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450"/>
                                        </p:tgtEl>
                                      </p:cBhvr>
                                    </p:animEffect>
                                    <p:set>
                                      <p:cBhvr>
                                        <p:cTn id="37" dur="1" fill="hold">
                                          <p:stCondLst>
                                            <p:cond delay="1000"/>
                                          </p:stCondLst>
                                        </p:cTn>
                                        <p:tgtEl>
                                          <p:spTgt spid="45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45"/>
                                        </p:tgtEl>
                                        <p:attrNameLst>
                                          <p:attrName>style.visibility</p:attrName>
                                        </p:attrNameLst>
                                      </p:cBhvr>
                                      <p:to>
                                        <p:strVal val="visible"/>
                                      </p:to>
                                    </p:set>
                                    <p:animEffect transition="in" filter="fade">
                                      <p:cBhvr>
                                        <p:cTn id="42" dur="1000"/>
                                        <p:tgtEl>
                                          <p:spTgt spid="445"/>
                                        </p:tgtEl>
                                      </p:cBhvr>
                                    </p:animEffect>
                                  </p:childTnLst>
                                </p:cTn>
                              </p:par>
                              <p:par>
                                <p:cTn id="43" presetID="10" presetClass="entr" presetSubtype="0" fill="hold" nodeType="withEffect">
                                  <p:stCondLst>
                                    <p:cond delay="0"/>
                                  </p:stCondLst>
                                  <p:childTnLst>
                                    <p:set>
                                      <p:cBhvr>
                                        <p:cTn id="44" dur="1" fill="hold">
                                          <p:stCondLst>
                                            <p:cond delay="0"/>
                                          </p:stCondLst>
                                        </p:cTn>
                                        <p:tgtEl>
                                          <p:spTgt spid="451"/>
                                        </p:tgtEl>
                                        <p:attrNameLst>
                                          <p:attrName>style.visibility</p:attrName>
                                        </p:attrNameLst>
                                      </p:cBhvr>
                                      <p:to>
                                        <p:strVal val="visible"/>
                                      </p:to>
                                    </p:set>
                                    <p:animEffect transition="in" filter="fade">
                                      <p:cBhvr>
                                        <p:cTn id="45" dur="1000"/>
                                        <p:tgtEl>
                                          <p:spTgt spid="45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46"/>
                                        </p:tgtEl>
                                        <p:attrNameLst>
                                          <p:attrName>style.visibility</p:attrName>
                                        </p:attrNameLst>
                                      </p:cBhvr>
                                      <p:to>
                                        <p:strVal val="visible"/>
                                      </p:to>
                                    </p:set>
                                    <p:animEffect transition="in" filter="fade">
                                      <p:cBhvr>
                                        <p:cTn id="50" dur="1000"/>
                                        <p:tgtEl>
                                          <p:spTgt spid="44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52"/>
                                        </p:tgtEl>
                                        <p:attrNameLst>
                                          <p:attrName>style.visibility</p:attrName>
                                        </p:attrNameLst>
                                      </p:cBhvr>
                                      <p:to>
                                        <p:strVal val="visible"/>
                                      </p:to>
                                    </p:set>
                                    <p:animEffect transition="in" filter="fade">
                                      <p:cBhvr>
                                        <p:cTn id="55" dur="1000"/>
                                        <p:tgtEl>
                                          <p:spTgt spid="452"/>
                                        </p:tgtEl>
                                      </p:cBhvr>
                                    </p:animEffect>
                                  </p:childTnLst>
                                </p:cTn>
                              </p:par>
                              <p:par>
                                <p:cTn id="56" presetID="10" presetClass="entr" presetSubtype="0" fill="hold" nodeType="withEffect">
                                  <p:stCondLst>
                                    <p:cond delay="0"/>
                                  </p:stCondLst>
                                  <p:childTnLst>
                                    <p:set>
                                      <p:cBhvr>
                                        <p:cTn id="57" dur="1" fill="hold">
                                          <p:stCondLst>
                                            <p:cond delay="0"/>
                                          </p:stCondLst>
                                        </p:cTn>
                                        <p:tgtEl>
                                          <p:spTgt spid="453"/>
                                        </p:tgtEl>
                                        <p:attrNameLst>
                                          <p:attrName>style.visibility</p:attrName>
                                        </p:attrNameLst>
                                      </p:cBhvr>
                                      <p:to>
                                        <p:strVal val="visible"/>
                                      </p:to>
                                    </p:set>
                                    <p:animEffect transition="in" filter="fade">
                                      <p:cBhvr>
                                        <p:cTn id="58" dur="10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pt-PT">
                <a:latin typeface="Bree Serif"/>
                <a:ea typeface="Bree Serif"/>
                <a:cs typeface="Bree Serif"/>
                <a:sym typeface="Bree Serif"/>
              </a:rPr>
              <a:t>Composição</a:t>
            </a:r>
          </a:p>
        </p:txBody>
      </p:sp>
      <p:sp>
        <p:nvSpPr>
          <p:cNvPr id="459" name="Shape 459"/>
          <p:cNvSpPr txBox="1">
            <a:spLocks noGrp="1"/>
          </p:cNvSpPr>
          <p:nvPr>
            <p:ph type="body" idx="1"/>
          </p:nvPr>
        </p:nvSpPr>
        <p:spPr>
          <a:xfrm>
            <a:off x="311700" y="1165600"/>
            <a:ext cx="8520600" cy="3416400"/>
          </a:xfrm>
          <a:prstGeom prst="rect">
            <a:avLst/>
          </a:prstGeom>
        </p:spPr>
        <p:txBody>
          <a:bodyPr lIns="91425" tIns="91425" rIns="91425" bIns="91425" anchor="t" anchorCtr="0">
            <a:noAutofit/>
          </a:bodyPr>
          <a:lstStyle/>
          <a:p>
            <a:pPr lvl="0">
              <a:spcBef>
                <a:spcPts val="0"/>
              </a:spcBef>
              <a:buNone/>
            </a:pPr>
            <a:r>
              <a:rPr lang="pt-PT">
                <a:solidFill>
                  <a:srgbClr val="FFFFFF"/>
                </a:solidFill>
              </a:rPr>
              <a:t>Minerais </a:t>
            </a:r>
          </a:p>
        </p:txBody>
      </p:sp>
      <p:sp>
        <p:nvSpPr>
          <p:cNvPr id="460" name="Shape 460"/>
          <p:cNvSpPr/>
          <p:nvPr/>
        </p:nvSpPr>
        <p:spPr>
          <a:xfrm rot="5400000">
            <a:off x="1764750" y="1108650"/>
            <a:ext cx="1607400" cy="2053500"/>
          </a:xfrm>
          <a:prstGeom prst="bentArrow">
            <a:avLst>
              <a:gd name="adj1" fmla="val 25000"/>
              <a:gd name="adj2" fmla="val 32243"/>
              <a:gd name="adj3" fmla="val 25000"/>
              <a:gd name="adj4" fmla="val 4375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61" name="Shape 461"/>
          <p:cNvSpPr txBox="1"/>
          <p:nvPr/>
        </p:nvSpPr>
        <p:spPr>
          <a:xfrm rot="1646473">
            <a:off x="2341665" y="1549655"/>
            <a:ext cx="1377489" cy="367520"/>
          </a:xfrm>
          <a:prstGeom prst="rect">
            <a:avLst/>
          </a:prstGeom>
          <a:noFill/>
          <a:ln>
            <a:noFill/>
          </a:ln>
        </p:spPr>
        <p:txBody>
          <a:bodyPr lIns="91425" tIns="91425" rIns="91425" bIns="91425" anchor="t" anchorCtr="0">
            <a:noAutofit/>
          </a:bodyPr>
          <a:lstStyle/>
          <a:p>
            <a:pPr lvl="0">
              <a:spcBef>
                <a:spcPts val="0"/>
              </a:spcBef>
              <a:buNone/>
            </a:pPr>
            <a:r>
              <a:rPr lang="pt-PT"/>
              <a:t>Oxidação</a:t>
            </a:r>
          </a:p>
        </p:txBody>
      </p:sp>
      <p:sp>
        <p:nvSpPr>
          <p:cNvPr id="462" name="Shape 462"/>
          <p:cNvSpPr txBox="1"/>
          <p:nvPr/>
        </p:nvSpPr>
        <p:spPr>
          <a:xfrm>
            <a:off x="2532375" y="2886175"/>
            <a:ext cx="2873400" cy="498600"/>
          </a:xfrm>
          <a:prstGeom prst="rect">
            <a:avLst/>
          </a:prstGeom>
          <a:noFill/>
          <a:ln>
            <a:noFill/>
          </a:ln>
        </p:spPr>
        <p:txBody>
          <a:bodyPr lIns="91425" tIns="91425" rIns="91425" bIns="91425" anchor="t" anchorCtr="0">
            <a:noAutofit/>
          </a:bodyPr>
          <a:lstStyle/>
          <a:p>
            <a:pPr lvl="0">
              <a:spcBef>
                <a:spcPts val="0"/>
              </a:spcBef>
              <a:buNone/>
            </a:pPr>
            <a:r>
              <a:rPr lang="pt-PT" sz="1800" b="1">
                <a:solidFill>
                  <a:srgbClr val="FFFFFF"/>
                </a:solidFill>
              </a:rPr>
              <a:t>Óxidos</a:t>
            </a:r>
          </a:p>
        </p:txBody>
      </p:sp>
      <p:sp>
        <p:nvSpPr>
          <p:cNvPr id="463" name="Shape 463"/>
          <p:cNvSpPr/>
          <p:nvPr/>
        </p:nvSpPr>
        <p:spPr>
          <a:xfrm>
            <a:off x="485500" y="1689300"/>
            <a:ext cx="1771500" cy="1758300"/>
          </a:xfrm>
          <a:prstGeom prst="horizontalScroll">
            <a:avLst>
              <a:gd name="adj" fmla="val 1250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64" name="Shape 464"/>
          <p:cNvSpPr txBox="1"/>
          <p:nvPr/>
        </p:nvSpPr>
        <p:spPr>
          <a:xfrm>
            <a:off x="852900" y="1981300"/>
            <a:ext cx="1547100" cy="960900"/>
          </a:xfrm>
          <a:prstGeom prst="rect">
            <a:avLst/>
          </a:prstGeom>
          <a:noFill/>
          <a:ln>
            <a:noFill/>
          </a:ln>
        </p:spPr>
        <p:txBody>
          <a:bodyPr lIns="91425" tIns="91425" rIns="91425" bIns="91425" anchor="t" anchorCtr="0">
            <a:noAutofit/>
          </a:bodyPr>
          <a:lstStyle/>
          <a:p>
            <a:pPr lvl="0">
              <a:spcBef>
                <a:spcPts val="0"/>
              </a:spcBef>
              <a:buNone/>
            </a:pPr>
            <a:r>
              <a:rPr lang="pt-PT"/>
              <a:t>Geralmente, ocorrem como precipitados junto à superfície.</a:t>
            </a:r>
          </a:p>
        </p:txBody>
      </p:sp>
      <p:sp>
        <p:nvSpPr>
          <p:cNvPr id="465" name="Shape 465"/>
          <p:cNvSpPr/>
          <p:nvPr/>
        </p:nvSpPr>
        <p:spPr>
          <a:xfrm>
            <a:off x="3803800" y="1689287"/>
            <a:ext cx="1705800" cy="1758300"/>
          </a:xfrm>
          <a:prstGeom prst="horizontalScroll">
            <a:avLst>
              <a:gd name="adj" fmla="val 1250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66" name="Shape 466"/>
          <p:cNvSpPr txBox="1"/>
          <p:nvPr/>
        </p:nvSpPr>
        <p:spPr>
          <a:xfrm>
            <a:off x="4007700" y="2088000"/>
            <a:ext cx="1463700" cy="960900"/>
          </a:xfrm>
          <a:prstGeom prst="rect">
            <a:avLst/>
          </a:prstGeom>
          <a:noFill/>
          <a:ln>
            <a:noFill/>
          </a:ln>
        </p:spPr>
        <p:txBody>
          <a:bodyPr lIns="91425" tIns="91425" rIns="91425" bIns="91425" anchor="t" anchorCtr="0">
            <a:noAutofit/>
          </a:bodyPr>
          <a:lstStyle/>
          <a:p>
            <a:pPr lvl="0">
              <a:spcBef>
                <a:spcPts val="0"/>
              </a:spcBef>
              <a:buNone/>
            </a:pPr>
            <a:r>
              <a:rPr lang="pt-PT"/>
              <a:t>Formam minérios dos quais se extraem metais.</a:t>
            </a:r>
          </a:p>
        </p:txBody>
      </p:sp>
      <p:pic>
        <p:nvPicPr>
          <p:cNvPr id="467" name="Shape 467" descr="espinela.jpg"/>
          <p:cNvPicPr preferRelativeResize="0"/>
          <p:nvPr/>
        </p:nvPicPr>
        <p:blipFill>
          <a:blip r:embed="rId3">
            <a:alphaModFix/>
          </a:blip>
          <a:stretch>
            <a:fillRect/>
          </a:stretch>
        </p:blipFill>
        <p:spPr>
          <a:xfrm>
            <a:off x="5954400" y="1689301"/>
            <a:ext cx="2814969" cy="2892375"/>
          </a:xfrm>
          <a:prstGeom prst="rect">
            <a:avLst/>
          </a:prstGeom>
          <a:noFill/>
          <a:ln>
            <a:noFill/>
          </a:ln>
        </p:spPr>
      </p:pic>
      <p:sp>
        <p:nvSpPr>
          <p:cNvPr id="468" name="Shape 468"/>
          <p:cNvSpPr txBox="1"/>
          <p:nvPr/>
        </p:nvSpPr>
        <p:spPr>
          <a:xfrm>
            <a:off x="5954437" y="4582000"/>
            <a:ext cx="2814900" cy="3150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54 - </a:t>
            </a:r>
            <a:r>
              <a:rPr lang="pt-PT" sz="1000">
                <a:solidFill>
                  <a:srgbClr val="FFFFFF"/>
                </a:solidFill>
              </a:rPr>
              <a:t>Espinela (óxido de magnésio e alumínio, constituinte do manto)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9"/>
                                        </p:tgtEl>
                                        <p:attrNameLst>
                                          <p:attrName>style.visibility</p:attrName>
                                        </p:attrNameLst>
                                      </p:cBhvr>
                                      <p:to>
                                        <p:strVal val="visible"/>
                                      </p:to>
                                    </p:set>
                                    <p:animEffect transition="in" filter="fade">
                                      <p:cBhvr>
                                        <p:cTn id="7" dur="5000"/>
                                        <p:tgtEl>
                                          <p:spTgt spid="4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0"/>
                                        </p:tgtEl>
                                        <p:attrNameLst>
                                          <p:attrName>style.visibility</p:attrName>
                                        </p:attrNameLst>
                                      </p:cBhvr>
                                      <p:to>
                                        <p:strVal val="visible"/>
                                      </p:to>
                                    </p:set>
                                    <p:animEffect transition="in" filter="fade">
                                      <p:cBhvr>
                                        <p:cTn id="12" dur="5000"/>
                                        <p:tgtEl>
                                          <p:spTgt spid="460"/>
                                        </p:tgtEl>
                                      </p:cBhvr>
                                    </p:animEffect>
                                  </p:childTnLst>
                                </p:cTn>
                              </p:par>
                              <p:par>
                                <p:cTn id="13" presetID="10" presetClass="entr" presetSubtype="0" fill="hold" nodeType="withEffect">
                                  <p:stCondLst>
                                    <p:cond delay="0"/>
                                  </p:stCondLst>
                                  <p:childTnLst>
                                    <p:set>
                                      <p:cBhvr>
                                        <p:cTn id="14" dur="1" fill="hold">
                                          <p:stCondLst>
                                            <p:cond delay="0"/>
                                          </p:stCondLst>
                                        </p:cTn>
                                        <p:tgtEl>
                                          <p:spTgt spid="461"/>
                                        </p:tgtEl>
                                        <p:attrNameLst>
                                          <p:attrName>style.visibility</p:attrName>
                                        </p:attrNameLst>
                                      </p:cBhvr>
                                      <p:to>
                                        <p:strVal val="visible"/>
                                      </p:to>
                                    </p:set>
                                    <p:animEffect transition="in" filter="fade">
                                      <p:cBhvr>
                                        <p:cTn id="15" dur="5000"/>
                                        <p:tgtEl>
                                          <p:spTgt spid="46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62"/>
                                        </p:tgtEl>
                                        <p:attrNameLst>
                                          <p:attrName>style.visibility</p:attrName>
                                        </p:attrNameLst>
                                      </p:cBhvr>
                                      <p:to>
                                        <p:strVal val="visible"/>
                                      </p:to>
                                    </p:set>
                                    <p:animEffect transition="in" filter="fade">
                                      <p:cBhvr>
                                        <p:cTn id="20" dur="1000"/>
                                        <p:tgtEl>
                                          <p:spTgt spid="46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459"/>
                                        </p:tgtEl>
                                      </p:cBhvr>
                                    </p:animEffect>
                                    <p:set>
                                      <p:cBhvr>
                                        <p:cTn id="25" dur="1" fill="hold">
                                          <p:stCondLst>
                                            <p:cond delay="1000"/>
                                          </p:stCondLst>
                                        </p:cTn>
                                        <p:tgtEl>
                                          <p:spTgt spid="45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461"/>
                                        </p:tgtEl>
                                      </p:cBhvr>
                                    </p:animEffect>
                                    <p:set>
                                      <p:cBhvr>
                                        <p:cTn id="28" dur="1" fill="hold">
                                          <p:stCondLst>
                                            <p:cond delay="1000"/>
                                          </p:stCondLst>
                                        </p:cTn>
                                        <p:tgtEl>
                                          <p:spTgt spid="46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460"/>
                                        </p:tgtEl>
                                      </p:cBhvr>
                                    </p:animEffect>
                                    <p:set>
                                      <p:cBhvr>
                                        <p:cTn id="31" dur="1" fill="hold">
                                          <p:stCondLst>
                                            <p:cond delay="1000"/>
                                          </p:stCondLst>
                                        </p:cTn>
                                        <p:tgtEl>
                                          <p:spTgt spid="46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63"/>
                                        </p:tgtEl>
                                        <p:attrNameLst>
                                          <p:attrName>style.visibility</p:attrName>
                                        </p:attrNameLst>
                                      </p:cBhvr>
                                      <p:to>
                                        <p:strVal val="visible"/>
                                      </p:to>
                                    </p:set>
                                    <p:animEffect transition="in" filter="fade">
                                      <p:cBhvr>
                                        <p:cTn id="36" dur="1000"/>
                                        <p:tgtEl>
                                          <p:spTgt spid="463"/>
                                        </p:tgtEl>
                                      </p:cBhvr>
                                    </p:animEffect>
                                  </p:childTnLst>
                                </p:cTn>
                              </p:par>
                              <p:par>
                                <p:cTn id="37" presetID="10" presetClass="entr" presetSubtype="0" fill="hold" nodeType="withEffect">
                                  <p:stCondLst>
                                    <p:cond delay="0"/>
                                  </p:stCondLst>
                                  <p:childTnLst>
                                    <p:set>
                                      <p:cBhvr>
                                        <p:cTn id="38" dur="1" fill="hold">
                                          <p:stCondLst>
                                            <p:cond delay="0"/>
                                          </p:stCondLst>
                                        </p:cTn>
                                        <p:tgtEl>
                                          <p:spTgt spid="464"/>
                                        </p:tgtEl>
                                        <p:attrNameLst>
                                          <p:attrName>style.visibility</p:attrName>
                                        </p:attrNameLst>
                                      </p:cBhvr>
                                      <p:to>
                                        <p:strVal val="visible"/>
                                      </p:to>
                                    </p:set>
                                    <p:animEffect transition="in" filter="fade">
                                      <p:cBhvr>
                                        <p:cTn id="39" dur="1000"/>
                                        <p:tgtEl>
                                          <p:spTgt spid="46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66"/>
                                        </p:tgtEl>
                                        <p:attrNameLst>
                                          <p:attrName>style.visibility</p:attrName>
                                        </p:attrNameLst>
                                      </p:cBhvr>
                                      <p:to>
                                        <p:strVal val="visible"/>
                                      </p:to>
                                    </p:set>
                                    <p:animEffect transition="in" filter="fade">
                                      <p:cBhvr>
                                        <p:cTn id="44" dur="1000"/>
                                        <p:tgtEl>
                                          <p:spTgt spid="466"/>
                                        </p:tgtEl>
                                      </p:cBhvr>
                                    </p:animEffect>
                                  </p:childTnLst>
                                </p:cTn>
                              </p:par>
                              <p:par>
                                <p:cTn id="45" presetID="10" presetClass="entr" presetSubtype="0" fill="hold" nodeType="withEffect">
                                  <p:stCondLst>
                                    <p:cond delay="0"/>
                                  </p:stCondLst>
                                  <p:childTnLst>
                                    <p:set>
                                      <p:cBhvr>
                                        <p:cTn id="46" dur="1" fill="hold">
                                          <p:stCondLst>
                                            <p:cond delay="0"/>
                                          </p:stCondLst>
                                        </p:cTn>
                                        <p:tgtEl>
                                          <p:spTgt spid="465"/>
                                        </p:tgtEl>
                                        <p:attrNameLst>
                                          <p:attrName>style.visibility</p:attrName>
                                        </p:attrNameLst>
                                      </p:cBhvr>
                                      <p:to>
                                        <p:strVal val="visible"/>
                                      </p:to>
                                    </p:set>
                                    <p:animEffect transition="in" filter="fade">
                                      <p:cBhvr>
                                        <p:cTn id="47" dur="1000"/>
                                        <p:tgtEl>
                                          <p:spTgt spid="46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67"/>
                                        </p:tgtEl>
                                        <p:attrNameLst>
                                          <p:attrName>style.visibility</p:attrName>
                                        </p:attrNameLst>
                                      </p:cBhvr>
                                      <p:to>
                                        <p:strVal val="visible"/>
                                      </p:to>
                                    </p:set>
                                    <p:animEffect transition="in" filter="fade">
                                      <p:cBhvr>
                                        <p:cTn id="52" dur="1000"/>
                                        <p:tgtEl>
                                          <p:spTgt spid="467"/>
                                        </p:tgtEl>
                                      </p:cBhvr>
                                    </p:animEffect>
                                  </p:childTnLst>
                                </p:cTn>
                              </p:par>
                              <p:par>
                                <p:cTn id="53" presetID="10" presetClass="entr" presetSubtype="0" fill="hold" nodeType="withEffect">
                                  <p:stCondLst>
                                    <p:cond delay="0"/>
                                  </p:stCondLst>
                                  <p:childTnLst>
                                    <p:set>
                                      <p:cBhvr>
                                        <p:cTn id="54" dur="1" fill="hold">
                                          <p:stCondLst>
                                            <p:cond delay="0"/>
                                          </p:stCondLst>
                                        </p:cTn>
                                        <p:tgtEl>
                                          <p:spTgt spid="468"/>
                                        </p:tgtEl>
                                        <p:attrNameLst>
                                          <p:attrName>style.visibility</p:attrName>
                                        </p:attrNameLst>
                                      </p:cBhvr>
                                      <p:to>
                                        <p:strVal val="visible"/>
                                      </p:to>
                                    </p:set>
                                    <p:animEffect transition="in" filter="fade">
                                      <p:cBhvr>
                                        <p:cTn id="55" dur="1000"/>
                                        <p:tgtEl>
                                          <p:spTgt spid="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Shape 47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pt-PT">
                <a:latin typeface="Bree Serif"/>
                <a:ea typeface="Bree Serif"/>
                <a:cs typeface="Bree Serif"/>
                <a:sym typeface="Bree Serif"/>
              </a:rPr>
              <a:t>Composição</a:t>
            </a:r>
          </a:p>
        </p:txBody>
      </p:sp>
      <p:sp>
        <p:nvSpPr>
          <p:cNvPr id="474" name="Shape 47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pt-PT">
                <a:solidFill>
                  <a:srgbClr val="FFFFFF"/>
                </a:solidFill>
              </a:rPr>
              <a:t>Enxofre             Radical/elemento químico</a:t>
            </a:r>
          </a:p>
          <a:p>
            <a:pPr lvl="0">
              <a:spcBef>
                <a:spcPts val="0"/>
              </a:spcBef>
              <a:buNone/>
            </a:pPr>
            <a:r>
              <a:rPr lang="pt-PT">
                <a:solidFill>
                  <a:srgbClr val="FFFFFF"/>
                </a:solidFill>
              </a:rPr>
              <a:t>    </a:t>
            </a:r>
          </a:p>
        </p:txBody>
      </p:sp>
      <p:pic>
        <p:nvPicPr>
          <p:cNvPr id="475" name="Shape 475" descr="giphy (1).gif"/>
          <p:cNvPicPr preferRelativeResize="0"/>
          <p:nvPr/>
        </p:nvPicPr>
        <p:blipFill>
          <a:blip r:embed="rId3">
            <a:alphaModFix/>
          </a:blip>
          <a:stretch>
            <a:fillRect/>
          </a:stretch>
        </p:blipFill>
        <p:spPr>
          <a:xfrm>
            <a:off x="4710499" y="1146175"/>
            <a:ext cx="4121799" cy="3429000"/>
          </a:xfrm>
          <a:prstGeom prst="rect">
            <a:avLst/>
          </a:prstGeom>
          <a:noFill/>
          <a:ln>
            <a:noFill/>
          </a:ln>
        </p:spPr>
      </p:pic>
      <p:sp>
        <p:nvSpPr>
          <p:cNvPr id="476" name="Shape 476"/>
          <p:cNvSpPr/>
          <p:nvPr/>
        </p:nvSpPr>
        <p:spPr>
          <a:xfrm>
            <a:off x="1180900" y="1017725"/>
            <a:ext cx="879000" cy="839700"/>
          </a:xfrm>
          <a:prstGeom prst="mathPlus">
            <a:avLst>
              <a:gd name="adj1" fmla="val 2352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77" name="Shape 477"/>
          <p:cNvSpPr/>
          <p:nvPr/>
        </p:nvSpPr>
        <p:spPr>
          <a:xfrm rot="-5400000">
            <a:off x="2176525" y="142675"/>
            <a:ext cx="393600" cy="4438200"/>
          </a:xfrm>
          <a:prstGeom prst="leftBrace">
            <a:avLst>
              <a:gd name="adj1" fmla="val 8333"/>
              <a:gd name="adj2" fmla="val 42645"/>
            </a:avLst>
          </a:prstGeom>
          <a:no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rgbClr val="FFFFFF"/>
              </a:solidFill>
            </a:endParaRPr>
          </a:p>
        </p:txBody>
      </p:sp>
      <p:sp>
        <p:nvSpPr>
          <p:cNvPr id="478" name="Shape 478"/>
          <p:cNvSpPr txBox="1"/>
          <p:nvPr/>
        </p:nvSpPr>
        <p:spPr>
          <a:xfrm>
            <a:off x="1036575" y="2755450"/>
            <a:ext cx="2689800" cy="931500"/>
          </a:xfrm>
          <a:prstGeom prst="rect">
            <a:avLst/>
          </a:prstGeom>
          <a:noFill/>
          <a:ln>
            <a:noFill/>
          </a:ln>
        </p:spPr>
        <p:txBody>
          <a:bodyPr lIns="91425" tIns="91425" rIns="91425" bIns="91425" anchor="t" anchorCtr="0">
            <a:noAutofit/>
          </a:bodyPr>
          <a:lstStyle/>
          <a:p>
            <a:pPr lvl="0">
              <a:spcBef>
                <a:spcPts val="0"/>
              </a:spcBef>
              <a:buNone/>
            </a:pPr>
            <a:endParaRPr sz="1800"/>
          </a:p>
        </p:txBody>
      </p:sp>
      <p:sp>
        <p:nvSpPr>
          <p:cNvPr id="479" name="Shape 479"/>
          <p:cNvSpPr txBox="1"/>
          <p:nvPr/>
        </p:nvSpPr>
        <p:spPr>
          <a:xfrm>
            <a:off x="1403950" y="2663625"/>
            <a:ext cx="2624400" cy="931500"/>
          </a:xfrm>
          <a:prstGeom prst="rect">
            <a:avLst/>
          </a:prstGeom>
          <a:noFill/>
          <a:ln>
            <a:noFill/>
          </a:ln>
        </p:spPr>
        <p:txBody>
          <a:bodyPr lIns="91425" tIns="91425" rIns="91425" bIns="91425" anchor="t" anchorCtr="0">
            <a:noAutofit/>
          </a:bodyPr>
          <a:lstStyle/>
          <a:p>
            <a:pPr lvl="0">
              <a:spcBef>
                <a:spcPts val="0"/>
              </a:spcBef>
              <a:buNone/>
            </a:pPr>
            <a:r>
              <a:rPr lang="pt-PT" sz="1800" b="1">
                <a:solidFill>
                  <a:srgbClr val="FFFFFF"/>
                </a:solidFill>
              </a:rPr>
              <a:t>Sulfuretos</a:t>
            </a:r>
          </a:p>
        </p:txBody>
      </p:sp>
      <p:sp>
        <p:nvSpPr>
          <p:cNvPr id="480" name="Shape 480"/>
          <p:cNvSpPr/>
          <p:nvPr/>
        </p:nvSpPr>
        <p:spPr>
          <a:xfrm>
            <a:off x="695150" y="3254050"/>
            <a:ext cx="2624400" cy="931500"/>
          </a:xfrm>
          <a:prstGeom prst="horizontalScroll">
            <a:avLst>
              <a:gd name="adj" fmla="val 1250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81" name="Shape 481"/>
          <p:cNvSpPr txBox="1"/>
          <p:nvPr/>
        </p:nvSpPr>
        <p:spPr>
          <a:xfrm>
            <a:off x="728000" y="3477100"/>
            <a:ext cx="2558700" cy="485400"/>
          </a:xfrm>
          <a:prstGeom prst="rect">
            <a:avLst/>
          </a:prstGeom>
          <a:noFill/>
          <a:ln>
            <a:noFill/>
          </a:ln>
        </p:spPr>
        <p:txBody>
          <a:bodyPr lIns="91425" tIns="91425" rIns="91425" bIns="91425" anchor="t" anchorCtr="0">
            <a:noAutofit/>
          </a:bodyPr>
          <a:lstStyle/>
          <a:p>
            <a:pPr lvl="0">
              <a:spcBef>
                <a:spcPts val="0"/>
              </a:spcBef>
              <a:buNone/>
            </a:pPr>
            <a:r>
              <a:rPr lang="pt-PT"/>
              <a:t>Economicamente importantes como minérios metálicos.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animEffect transition="in" filter="fade">
                                      <p:cBhvr>
                                        <p:cTn id="7" dur="1000"/>
                                        <p:tgtEl>
                                          <p:spTgt spid="474"/>
                                        </p:tgtEl>
                                      </p:cBhvr>
                                    </p:animEffect>
                                  </p:childTnLst>
                                </p:cTn>
                              </p:par>
                              <p:par>
                                <p:cTn id="8" presetID="10" presetClass="entr" presetSubtype="0" fill="hold" nodeType="withEffect">
                                  <p:stCondLst>
                                    <p:cond delay="0"/>
                                  </p:stCondLst>
                                  <p:childTnLst>
                                    <p:set>
                                      <p:cBhvr>
                                        <p:cTn id="9" dur="1" fill="hold">
                                          <p:stCondLst>
                                            <p:cond delay="0"/>
                                          </p:stCondLst>
                                        </p:cTn>
                                        <p:tgtEl>
                                          <p:spTgt spid="476"/>
                                        </p:tgtEl>
                                        <p:attrNameLst>
                                          <p:attrName>style.visibility</p:attrName>
                                        </p:attrNameLst>
                                      </p:cBhvr>
                                      <p:to>
                                        <p:strVal val="visible"/>
                                      </p:to>
                                    </p:set>
                                    <p:animEffect transition="in" filter="fade">
                                      <p:cBhvr>
                                        <p:cTn id="10" dur="1000"/>
                                        <p:tgtEl>
                                          <p:spTgt spid="47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77"/>
                                        </p:tgtEl>
                                        <p:attrNameLst>
                                          <p:attrName>style.visibility</p:attrName>
                                        </p:attrNameLst>
                                      </p:cBhvr>
                                      <p:to>
                                        <p:strVal val="visible"/>
                                      </p:to>
                                    </p:set>
                                    <p:animEffect transition="in" filter="fade">
                                      <p:cBhvr>
                                        <p:cTn id="15" dur="1000"/>
                                        <p:tgtEl>
                                          <p:spTgt spid="47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79"/>
                                        </p:tgtEl>
                                        <p:attrNameLst>
                                          <p:attrName>style.visibility</p:attrName>
                                        </p:attrNameLst>
                                      </p:cBhvr>
                                      <p:to>
                                        <p:strVal val="visible"/>
                                      </p:to>
                                    </p:set>
                                    <p:animEffect transition="in" filter="fade">
                                      <p:cBhvr>
                                        <p:cTn id="20" dur="1000"/>
                                        <p:tgtEl>
                                          <p:spTgt spid="47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75"/>
                                        </p:tgtEl>
                                        <p:attrNameLst>
                                          <p:attrName>style.visibility</p:attrName>
                                        </p:attrNameLst>
                                      </p:cBhvr>
                                      <p:to>
                                        <p:strVal val="visible"/>
                                      </p:to>
                                    </p:set>
                                    <p:animEffect transition="in" filter="fade">
                                      <p:cBhvr>
                                        <p:cTn id="25" dur="1000"/>
                                        <p:tgtEl>
                                          <p:spTgt spid="47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81"/>
                                        </p:tgtEl>
                                        <p:attrNameLst>
                                          <p:attrName>style.visibility</p:attrName>
                                        </p:attrNameLst>
                                      </p:cBhvr>
                                      <p:to>
                                        <p:strVal val="visible"/>
                                      </p:to>
                                    </p:set>
                                    <p:animEffect transition="in" filter="fade">
                                      <p:cBhvr>
                                        <p:cTn id="30" dur="1000"/>
                                        <p:tgtEl>
                                          <p:spTgt spid="481"/>
                                        </p:tgtEl>
                                      </p:cBhvr>
                                    </p:animEffect>
                                  </p:childTnLst>
                                </p:cTn>
                              </p:par>
                              <p:par>
                                <p:cTn id="31" presetID="10" presetClass="entr" presetSubtype="0" fill="hold" nodeType="withEffect">
                                  <p:stCondLst>
                                    <p:cond delay="0"/>
                                  </p:stCondLst>
                                  <p:childTnLst>
                                    <p:set>
                                      <p:cBhvr>
                                        <p:cTn id="32" dur="1" fill="hold">
                                          <p:stCondLst>
                                            <p:cond delay="0"/>
                                          </p:stCondLst>
                                        </p:cTn>
                                        <p:tgtEl>
                                          <p:spTgt spid="480"/>
                                        </p:tgtEl>
                                        <p:attrNameLst>
                                          <p:attrName>style.visibility</p:attrName>
                                        </p:attrNameLst>
                                      </p:cBhvr>
                                      <p:to>
                                        <p:strVal val="visible"/>
                                      </p:to>
                                    </p:set>
                                    <p:animEffect transition="in" filter="fade">
                                      <p:cBhvr>
                                        <p:cTn id="33" dur="1000"/>
                                        <p:tgtEl>
                                          <p:spTgt spid="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Shape 48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pt-PT">
                <a:latin typeface="Bree Serif"/>
                <a:ea typeface="Bree Serif"/>
                <a:cs typeface="Bree Serif"/>
                <a:sym typeface="Bree Serif"/>
              </a:rPr>
              <a:t>Composição</a:t>
            </a:r>
          </a:p>
        </p:txBody>
      </p:sp>
      <p:sp>
        <p:nvSpPr>
          <p:cNvPr id="487" name="Shape 487"/>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a:p>
            <a:pPr lvl="0">
              <a:spcBef>
                <a:spcPts val="0"/>
              </a:spcBef>
              <a:buNone/>
            </a:pPr>
            <a:endParaRPr/>
          </a:p>
          <a:p>
            <a:pPr lvl="0">
              <a:spcBef>
                <a:spcPts val="0"/>
              </a:spcBef>
              <a:buNone/>
            </a:pPr>
            <a:endParaRPr/>
          </a:p>
          <a:p>
            <a:pPr lvl="0">
              <a:spcBef>
                <a:spcPts val="0"/>
              </a:spcBef>
              <a:buNone/>
            </a:pPr>
            <a:r>
              <a:rPr lang="pt-PT"/>
              <a:t>                              									 </a:t>
            </a:r>
            <a:r>
              <a:rPr lang="pt-PT" b="1">
                <a:solidFill>
                  <a:srgbClr val="FFFFFF"/>
                </a:solidFill>
              </a:rPr>
              <a:t>Fosfatos</a:t>
            </a:r>
          </a:p>
        </p:txBody>
      </p:sp>
      <p:pic>
        <p:nvPicPr>
          <p:cNvPr id="488" name="Shape 488" descr="Fosfato.png"/>
          <p:cNvPicPr preferRelativeResize="0"/>
          <p:nvPr/>
        </p:nvPicPr>
        <p:blipFill>
          <a:blip r:embed="rId3">
            <a:alphaModFix/>
          </a:blip>
          <a:stretch>
            <a:fillRect/>
          </a:stretch>
        </p:blipFill>
        <p:spPr>
          <a:xfrm>
            <a:off x="311687" y="1131403"/>
            <a:ext cx="2719974" cy="2880700"/>
          </a:xfrm>
          <a:prstGeom prst="rect">
            <a:avLst/>
          </a:prstGeom>
          <a:noFill/>
          <a:ln>
            <a:noFill/>
          </a:ln>
        </p:spPr>
      </p:pic>
      <p:sp>
        <p:nvSpPr>
          <p:cNvPr id="489" name="Shape 489"/>
          <p:cNvSpPr txBox="1"/>
          <p:nvPr/>
        </p:nvSpPr>
        <p:spPr>
          <a:xfrm>
            <a:off x="311700" y="4125775"/>
            <a:ext cx="3293400" cy="2232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55 - </a:t>
            </a:r>
            <a:r>
              <a:rPr lang="pt-PT" sz="1000">
                <a:solidFill>
                  <a:srgbClr val="FFFFFF"/>
                </a:solidFill>
              </a:rPr>
              <a:t>Fórmula de estrutura do ião fosfato</a:t>
            </a:r>
          </a:p>
        </p:txBody>
      </p:sp>
      <p:sp>
        <p:nvSpPr>
          <p:cNvPr id="490" name="Shape 490"/>
          <p:cNvSpPr/>
          <p:nvPr/>
        </p:nvSpPr>
        <p:spPr>
          <a:xfrm>
            <a:off x="3345150" y="1901525"/>
            <a:ext cx="2453700" cy="1799700"/>
          </a:xfrm>
          <a:prstGeom prst="horizontalScroll">
            <a:avLst>
              <a:gd name="adj" fmla="val 1250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1" name="Shape 491"/>
          <p:cNvSpPr txBox="1"/>
          <p:nvPr/>
        </p:nvSpPr>
        <p:spPr>
          <a:xfrm>
            <a:off x="3421425" y="2093675"/>
            <a:ext cx="2453700" cy="747900"/>
          </a:xfrm>
          <a:prstGeom prst="rect">
            <a:avLst/>
          </a:prstGeom>
          <a:noFill/>
          <a:ln>
            <a:noFill/>
          </a:ln>
        </p:spPr>
        <p:txBody>
          <a:bodyPr lIns="91425" tIns="91425" rIns="91425" bIns="91425" anchor="t" anchorCtr="0">
            <a:noAutofit/>
          </a:bodyPr>
          <a:lstStyle/>
          <a:p>
            <a:pPr marL="457200" lvl="0" indent="-228600" rtl="0">
              <a:spcBef>
                <a:spcPts val="0"/>
              </a:spcBef>
              <a:buChar char="●"/>
            </a:pPr>
            <a:r>
              <a:rPr lang="pt-PT"/>
              <a:t>O átomo central poderá ser de fósforo, antimónio, arsénio ou vanádio:</a:t>
            </a:r>
          </a:p>
          <a:p>
            <a:pPr marL="457200" lvl="0" indent="-228600">
              <a:spcBef>
                <a:spcPts val="0"/>
              </a:spcBef>
              <a:buChar char="●"/>
            </a:pPr>
            <a:r>
              <a:rPr lang="pt-PT"/>
              <a:t>A estrutura é tetraédrica. </a:t>
            </a:r>
          </a:p>
        </p:txBody>
      </p:sp>
      <p:sp>
        <p:nvSpPr>
          <p:cNvPr id="492" name="Shape 492"/>
          <p:cNvSpPr/>
          <p:nvPr/>
        </p:nvSpPr>
        <p:spPr>
          <a:xfrm>
            <a:off x="5754475" y="1430200"/>
            <a:ext cx="432900" cy="2695500"/>
          </a:xfrm>
          <a:prstGeom prst="rightBrace">
            <a:avLst>
              <a:gd name="adj1" fmla="val 8333"/>
              <a:gd name="adj2" fmla="val 55493"/>
            </a:avLst>
          </a:prstGeom>
          <a:no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493" name="Shape 493" descr="apatite.jpg"/>
          <p:cNvPicPr preferRelativeResize="0"/>
          <p:nvPr/>
        </p:nvPicPr>
        <p:blipFill>
          <a:blip r:embed="rId4">
            <a:alphaModFix amt="40000"/>
          </a:blip>
          <a:stretch>
            <a:fillRect/>
          </a:stretch>
        </p:blipFill>
        <p:spPr>
          <a:xfrm>
            <a:off x="6187375" y="1349200"/>
            <a:ext cx="2857500" cy="2857500"/>
          </a:xfrm>
          <a:prstGeom prst="rect">
            <a:avLst/>
          </a:prstGeom>
          <a:noFill/>
          <a:ln>
            <a:noFill/>
          </a:ln>
        </p:spPr>
      </p:pic>
      <p:sp>
        <p:nvSpPr>
          <p:cNvPr id="494" name="Shape 494"/>
          <p:cNvSpPr txBox="1"/>
          <p:nvPr/>
        </p:nvSpPr>
        <p:spPr>
          <a:xfrm>
            <a:off x="6193200" y="4290625"/>
            <a:ext cx="2453700" cy="4593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56 - </a:t>
            </a:r>
            <a:r>
              <a:rPr lang="pt-PT" sz="1000">
                <a:solidFill>
                  <a:srgbClr val="FFFFFF"/>
                </a:solidFill>
              </a:rPr>
              <a:t>Apatite, fosfato mais comum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8"/>
                                        </p:tgtEl>
                                        <p:attrNameLst>
                                          <p:attrName>style.visibility</p:attrName>
                                        </p:attrNameLst>
                                      </p:cBhvr>
                                      <p:to>
                                        <p:strVal val="visible"/>
                                      </p:to>
                                    </p:set>
                                    <p:animEffect transition="in" filter="fade">
                                      <p:cBhvr>
                                        <p:cTn id="7" dur="1000"/>
                                        <p:tgtEl>
                                          <p:spTgt spid="488"/>
                                        </p:tgtEl>
                                      </p:cBhvr>
                                    </p:animEffect>
                                  </p:childTnLst>
                                </p:cTn>
                              </p:par>
                              <p:par>
                                <p:cTn id="8" presetID="10" presetClass="entr" presetSubtype="0" fill="hold" nodeType="withEffect">
                                  <p:stCondLst>
                                    <p:cond delay="0"/>
                                  </p:stCondLst>
                                  <p:childTnLst>
                                    <p:set>
                                      <p:cBhvr>
                                        <p:cTn id="9" dur="1" fill="hold">
                                          <p:stCondLst>
                                            <p:cond delay="0"/>
                                          </p:stCondLst>
                                        </p:cTn>
                                        <p:tgtEl>
                                          <p:spTgt spid="489"/>
                                        </p:tgtEl>
                                        <p:attrNameLst>
                                          <p:attrName>style.visibility</p:attrName>
                                        </p:attrNameLst>
                                      </p:cBhvr>
                                      <p:to>
                                        <p:strVal val="visible"/>
                                      </p:to>
                                    </p:set>
                                    <p:animEffect transition="in" filter="fade">
                                      <p:cBhvr>
                                        <p:cTn id="10" dur="1000"/>
                                        <p:tgtEl>
                                          <p:spTgt spid="48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0"/>
                                        </p:tgtEl>
                                        <p:attrNameLst>
                                          <p:attrName>style.visibility</p:attrName>
                                        </p:attrNameLst>
                                      </p:cBhvr>
                                      <p:to>
                                        <p:strVal val="visible"/>
                                      </p:to>
                                    </p:set>
                                    <p:animEffect transition="in" filter="fade">
                                      <p:cBhvr>
                                        <p:cTn id="15" dur="1000"/>
                                        <p:tgtEl>
                                          <p:spTgt spid="490"/>
                                        </p:tgtEl>
                                      </p:cBhvr>
                                    </p:animEffect>
                                  </p:childTnLst>
                                </p:cTn>
                              </p:par>
                              <p:par>
                                <p:cTn id="16" presetID="10" presetClass="entr" presetSubtype="0" fill="hold" nodeType="withEffect">
                                  <p:stCondLst>
                                    <p:cond delay="0"/>
                                  </p:stCondLst>
                                  <p:childTnLst>
                                    <p:set>
                                      <p:cBhvr>
                                        <p:cTn id="17" dur="1" fill="hold">
                                          <p:stCondLst>
                                            <p:cond delay="0"/>
                                          </p:stCondLst>
                                        </p:cTn>
                                        <p:tgtEl>
                                          <p:spTgt spid="491"/>
                                        </p:tgtEl>
                                        <p:attrNameLst>
                                          <p:attrName>style.visibility</p:attrName>
                                        </p:attrNameLst>
                                      </p:cBhvr>
                                      <p:to>
                                        <p:strVal val="visible"/>
                                      </p:to>
                                    </p:set>
                                    <p:animEffect transition="in" filter="fade">
                                      <p:cBhvr>
                                        <p:cTn id="18" dur="1000"/>
                                        <p:tgtEl>
                                          <p:spTgt spid="49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92"/>
                                        </p:tgtEl>
                                        <p:attrNameLst>
                                          <p:attrName>style.visibility</p:attrName>
                                        </p:attrNameLst>
                                      </p:cBhvr>
                                      <p:to>
                                        <p:strVal val="visible"/>
                                      </p:to>
                                    </p:set>
                                    <p:animEffect transition="in" filter="fade">
                                      <p:cBhvr>
                                        <p:cTn id="23" dur="1000"/>
                                        <p:tgtEl>
                                          <p:spTgt spid="49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87"/>
                                        </p:tgtEl>
                                        <p:attrNameLst>
                                          <p:attrName>style.visibility</p:attrName>
                                        </p:attrNameLst>
                                      </p:cBhvr>
                                      <p:to>
                                        <p:strVal val="visible"/>
                                      </p:to>
                                    </p:set>
                                    <p:animEffect transition="in" filter="fade">
                                      <p:cBhvr>
                                        <p:cTn id="28" dur="1000"/>
                                        <p:tgtEl>
                                          <p:spTgt spid="48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93"/>
                                        </p:tgtEl>
                                        <p:attrNameLst>
                                          <p:attrName>style.visibility</p:attrName>
                                        </p:attrNameLst>
                                      </p:cBhvr>
                                      <p:to>
                                        <p:strVal val="visible"/>
                                      </p:to>
                                    </p:set>
                                    <p:animEffect transition="in" filter="fade">
                                      <p:cBhvr>
                                        <p:cTn id="33" dur="1000"/>
                                        <p:tgtEl>
                                          <p:spTgt spid="493"/>
                                        </p:tgtEl>
                                      </p:cBhvr>
                                    </p:animEffect>
                                  </p:childTnLst>
                                </p:cTn>
                              </p:par>
                              <p:par>
                                <p:cTn id="34" presetID="10" presetClass="entr" presetSubtype="0" fill="hold" nodeType="withEffect">
                                  <p:stCondLst>
                                    <p:cond delay="0"/>
                                  </p:stCondLst>
                                  <p:childTnLst>
                                    <p:set>
                                      <p:cBhvr>
                                        <p:cTn id="35" dur="1" fill="hold">
                                          <p:stCondLst>
                                            <p:cond delay="0"/>
                                          </p:stCondLst>
                                        </p:cTn>
                                        <p:tgtEl>
                                          <p:spTgt spid="494"/>
                                        </p:tgtEl>
                                        <p:attrNameLst>
                                          <p:attrName>style.visibility</p:attrName>
                                        </p:attrNameLst>
                                      </p:cBhvr>
                                      <p:to>
                                        <p:strVal val="visible"/>
                                      </p:to>
                                    </p:set>
                                    <p:animEffect transition="in" filter="fade">
                                      <p:cBhvr>
                                        <p:cTn id="36" dur="1000"/>
                                        <p:tgtEl>
                                          <p:spTgt spid="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266700" y="0"/>
            <a:ext cx="8610600" cy="593100"/>
          </a:xfrm>
          <a:prstGeom prst="rect">
            <a:avLst/>
          </a:prstGeom>
        </p:spPr>
        <p:txBody>
          <a:bodyPr lIns="91425" tIns="91425" rIns="91425" bIns="91425" anchor="t" anchorCtr="0">
            <a:noAutofit/>
          </a:bodyPr>
          <a:lstStyle/>
          <a:p>
            <a:pPr lvl="0" rtl="0">
              <a:spcBef>
                <a:spcPts val="0"/>
              </a:spcBef>
              <a:buNone/>
            </a:pPr>
            <a:r>
              <a:rPr lang="pt-PT">
                <a:solidFill>
                  <a:srgbClr val="980000"/>
                </a:solidFill>
                <a:latin typeface="Calibri"/>
                <a:ea typeface="Calibri"/>
                <a:cs typeface="Calibri"/>
                <a:sym typeface="Calibri"/>
              </a:rPr>
              <a:t>Principais processos implicados na Meteorização Química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pt-PT">
                <a:latin typeface="Bree Serif"/>
                <a:ea typeface="Bree Serif"/>
                <a:cs typeface="Bree Serif"/>
                <a:sym typeface="Bree Serif"/>
              </a:rPr>
              <a:t>Composição	</a:t>
            </a:r>
          </a:p>
        </p:txBody>
      </p:sp>
      <p:sp>
        <p:nvSpPr>
          <p:cNvPr id="500" name="Shape 500"/>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pt-PT">
                <a:solidFill>
                  <a:srgbClr val="FFFFFF"/>
                </a:solidFill>
              </a:rPr>
              <a:t>Os elementos não se encontram agregados a nenhum outro elemento e, portanto, não formam compostos. São encontrados nas suas formas mais simples.</a:t>
            </a:r>
          </a:p>
        </p:txBody>
      </p:sp>
      <p:pic>
        <p:nvPicPr>
          <p:cNvPr id="501" name="Shape 501" descr="giphy.gif"/>
          <p:cNvPicPr preferRelativeResize="0"/>
          <p:nvPr/>
        </p:nvPicPr>
        <p:blipFill>
          <a:blip r:embed="rId3">
            <a:alphaModFix/>
          </a:blip>
          <a:stretch>
            <a:fillRect/>
          </a:stretch>
        </p:blipFill>
        <p:spPr>
          <a:xfrm>
            <a:off x="485425" y="2085137"/>
            <a:ext cx="3372150" cy="2604825"/>
          </a:xfrm>
          <a:prstGeom prst="rect">
            <a:avLst/>
          </a:prstGeom>
          <a:noFill/>
          <a:ln>
            <a:noFill/>
          </a:ln>
        </p:spPr>
      </p:pic>
      <p:sp>
        <p:nvSpPr>
          <p:cNvPr id="502" name="Shape 502"/>
          <p:cNvSpPr txBox="1"/>
          <p:nvPr/>
        </p:nvSpPr>
        <p:spPr>
          <a:xfrm>
            <a:off x="4382500" y="3335600"/>
            <a:ext cx="2689800" cy="879000"/>
          </a:xfrm>
          <a:prstGeom prst="rect">
            <a:avLst/>
          </a:prstGeom>
          <a:noFill/>
          <a:ln>
            <a:noFill/>
          </a:ln>
        </p:spPr>
        <p:txBody>
          <a:bodyPr lIns="91425" tIns="91425" rIns="91425" bIns="91425" anchor="t" anchorCtr="0">
            <a:noAutofit/>
          </a:bodyPr>
          <a:lstStyle/>
          <a:p>
            <a:pPr marL="457200" lvl="0" indent="-228600" rtl="0">
              <a:spcBef>
                <a:spcPts val="0"/>
              </a:spcBef>
              <a:buClr>
                <a:srgbClr val="FFFFFF"/>
              </a:buClr>
              <a:buChar char="●"/>
            </a:pPr>
            <a:r>
              <a:rPr lang="pt-PT">
                <a:solidFill>
                  <a:srgbClr val="FFFFFF"/>
                </a:solidFill>
              </a:rPr>
              <a:t>Metais;</a:t>
            </a:r>
          </a:p>
          <a:p>
            <a:pPr marL="457200" lvl="0" indent="-228600" rtl="0">
              <a:spcBef>
                <a:spcPts val="0"/>
              </a:spcBef>
              <a:buClr>
                <a:srgbClr val="FFFFFF"/>
              </a:buClr>
              <a:buChar char="●"/>
            </a:pPr>
            <a:r>
              <a:rPr lang="pt-PT">
                <a:solidFill>
                  <a:srgbClr val="FFFFFF"/>
                </a:solidFill>
              </a:rPr>
              <a:t>Semimetais;</a:t>
            </a:r>
          </a:p>
          <a:p>
            <a:pPr marL="457200" lvl="0" indent="-228600">
              <a:spcBef>
                <a:spcPts val="0"/>
              </a:spcBef>
              <a:buClr>
                <a:srgbClr val="FFFFFF"/>
              </a:buClr>
              <a:buChar char="●"/>
            </a:pPr>
            <a:r>
              <a:rPr lang="pt-PT">
                <a:solidFill>
                  <a:srgbClr val="FFFFFF"/>
                </a:solidFill>
              </a:rPr>
              <a:t>Ligas metálicas.</a:t>
            </a:r>
          </a:p>
        </p:txBody>
      </p:sp>
      <p:sp>
        <p:nvSpPr>
          <p:cNvPr id="503" name="Shape 503"/>
          <p:cNvSpPr/>
          <p:nvPr/>
        </p:nvSpPr>
        <p:spPr>
          <a:xfrm rot="5400000">
            <a:off x="4861375" y="2049250"/>
            <a:ext cx="984000" cy="813600"/>
          </a:xfrm>
          <a:prstGeom prst="rightArrow">
            <a:avLst>
              <a:gd name="adj1" fmla="val 50000"/>
              <a:gd name="adj2" fmla="val 5000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04" name="Shape 504"/>
          <p:cNvSpPr txBox="1"/>
          <p:nvPr/>
        </p:nvSpPr>
        <p:spPr>
          <a:xfrm>
            <a:off x="4382500" y="2948050"/>
            <a:ext cx="2322300" cy="879000"/>
          </a:xfrm>
          <a:prstGeom prst="rect">
            <a:avLst/>
          </a:prstGeom>
          <a:noFill/>
          <a:ln>
            <a:noFill/>
          </a:ln>
        </p:spPr>
        <p:txBody>
          <a:bodyPr lIns="91425" tIns="91425" rIns="91425" bIns="91425" anchor="t" anchorCtr="0">
            <a:noAutofit/>
          </a:bodyPr>
          <a:lstStyle/>
          <a:p>
            <a:pPr lvl="0">
              <a:spcBef>
                <a:spcPts val="0"/>
              </a:spcBef>
              <a:buNone/>
            </a:pPr>
            <a:r>
              <a:rPr lang="pt-PT" sz="1800" b="1">
                <a:solidFill>
                  <a:srgbClr val="FFFFFF"/>
                </a:solidFill>
              </a:rPr>
              <a:t>Elementos nativos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0"/>
                                        </p:tgtEl>
                                        <p:attrNameLst>
                                          <p:attrName>style.visibility</p:attrName>
                                        </p:attrNameLst>
                                      </p:cBhvr>
                                      <p:to>
                                        <p:strVal val="visible"/>
                                      </p:to>
                                    </p:set>
                                    <p:animEffect transition="in" filter="fade">
                                      <p:cBhvr>
                                        <p:cTn id="7" dur="1000"/>
                                        <p:tgtEl>
                                          <p:spTgt spid="5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3"/>
                                        </p:tgtEl>
                                        <p:attrNameLst>
                                          <p:attrName>style.visibility</p:attrName>
                                        </p:attrNameLst>
                                      </p:cBhvr>
                                      <p:to>
                                        <p:strVal val="visible"/>
                                      </p:to>
                                    </p:set>
                                    <p:animEffect transition="in" filter="fade">
                                      <p:cBhvr>
                                        <p:cTn id="12" dur="1000"/>
                                        <p:tgtEl>
                                          <p:spTgt spid="5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4"/>
                                        </p:tgtEl>
                                        <p:attrNameLst>
                                          <p:attrName>style.visibility</p:attrName>
                                        </p:attrNameLst>
                                      </p:cBhvr>
                                      <p:to>
                                        <p:strVal val="visible"/>
                                      </p:to>
                                    </p:set>
                                    <p:animEffect transition="in" filter="fade">
                                      <p:cBhvr>
                                        <p:cTn id="17" dur="1000"/>
                                        <p:tgtEl>
                                          <p:spTgt spid="5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2"/>
                                        </p:tgtEl>
                                        <p:attrNameLst>
                                          <p:attrName>style.visibility</p:attrName>
                                        </p:attrNameLst>
                                      </p:cBhvr>
                                      <p:to>
                                        <p:strVal val="visible"/>
                                      </p:to>
                                    </p:set>
                                    <p:animEffect transition="in" filter="fade">
                                      <p:cBhvr>
                                        <p:cTn id="22" dur="2500"/>
                                        <p:tgtEl>
                                          <p:spTgt spid="50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1"/>
                                        </p:tgtEl>
                                        <p:attrNameLst>
                                          <p:attrName>style.visibility</p:attrName>
                                        </p:attrNameLst>
                                      </p:cBhvr>
                                      <p:to>
                                        <p:strVal val="visible"/>
                                      </p:to>
                                    </p:set>
                                    <p:animEffect transition="in" filter="fade">
                                      <p:cBhvr>
                                        <p:cTn id="27" dur="1000"/>
                                        <p:tgtEl>
                                          <p:spTgt spid="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311700" y="235075"/>
            <a:ext cx="8520600" cy="572700"/>
          </a:xfrm>
          <a:prstGeom prst="rect">
            <a:avLst/>
          </a:prstGeom>
        </p:spPr>
        <p:txBody>
          <a:bodyPr lIns="91425" tIns="91425" rIns="91425" bIns="91425" anchor="t" anchorCtr="0">
            <a:noAutofit/>
          </a:bodyPr>
          <a:lstStyle/>
          <a:p>
            <a:pPr lvl="0">
              <a:spcBef>
                <a:spcPts val="0"/>
              </a:spcBef>
              <a:buNone/>
            </a:pPr>
            <a:r>
              <a:rPr lang="pt-PT">
                <a:latin typeface="Bree Serif"/>
                <a:ea typeface="Bree Serif"/>
                <a:cs typeface="Bree Serif"/>
                <a:sym typeface="Bree Serif"/>
              </a:rPr>
              <a:t>Clivagem</a:t>
            </a:r>
          </a:p>
        </p:txBody>
      </p:sp>
      <p:sp>
        <p:nvSpPr>
          <p:cNvPr id="510" name="Shape 510"/>
          <p:cNvSpPr txBox="1">
            <a:spLocks noGrp="1"/>
          </p:cNvSpPr>
          <p:nvPr>
            <p:ph type="body" idx="1"/>
          </p:nvPr>
        </p:nvSpPr>
        <p:spPr>
          <a:xfrm>
            <a:off x="311700" y="863550"/>
            <a:ext cx="8520600" cy="3416400"/>
          </a:xfrm>
          <a:prstGeom prst="rect">
            <a:avLst/>
          </a:prstGeom>
        </p:spPr>
        <p:txBody>
          <a:bodyPr lIns="91425" tIns="91425" rIns="91425" bIns="91425" anchor="t" anchorCtr="0">
            <a:noAutofit/>
          </a:bodyPr>
          <a:lstStyle/>
          <a:p>
            <a:pPr lvl="0">
              <a:spcBef>
                <a:spcPts val="0"/>
              </a:spcBef>
              <a:buNone/>
            </a:pPr>
            <a:r>
              <a:rPr lang="pt-PT">
                <a:solidFill>
                  <a:srgbClr val="FFFFFF"/>
                </a:solidFill>
              </a:rPr>
              <a:t>Propriedade do mineral que consiste na sua divisão em planos paralelos, segundo direções bem determinadas. É uma consequência direta da geometria da malha espacial e das forças de ligação química.</a:t>
            </a:r>
          </a:p>
        </p:txBody>
      </p:sp>
      <p:sp>
        <p:nvSpPr>
          <p:cNvPr id="511" name="Shape 511"/>
          <p:cNvSpPr/>
          <p:nvPr/>
        </p:nvSpPr>
        <p:spPr>
          <a:xfrm>
            <a:off x="3595200" y="2374925"/>
            <a:ext cx="879000" cy="1233300"/>
          </a:xfrm>
          <a:prstGeom prst="downArrow">
            <a:avLst>
              <a:gd name="adj1" fmla="val 50000"/>
              <a:gd name="adj2" fmla="val 5000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rgbClr val="FFFFFF"/>
              </a:solidFill>
            </a:endParaRPr>
          </a:p>
        </p:txBody>
      </p:sp>
      <p:sp>
        <p:nvSpPr>
          <p:cNvPr id="512" name="Shape 512"/>
          <p:cNvSpPr txBox="1"/>
          <p:nvPr/>
        </p:nvSpPr>
        <p:spPr>
          <a:xfrm>
            <a:off x="2663600" y="3673925"/>
            <a:ext cx="3293400" cy="971100"/>
          </a:xfrm>
          <a:prstGeom prst="rect">
            <a:avLst/>
          </a:prstGeom>
          <a:noFill/>
          <a:ln>
            <a:noFill/>
          </a:ln>
        </p:spPr>
        <p:txBody>
          <a:bodyPr lIns="91425" tIns="91425" rIns="91425" bIns="91425" anchor="t" anchorCtr="0">
            <a:noAutofit/>
          </a:bodyPr>
          <a:lstStyle/>
          <a:p>
            <a:pPr lvl="0">
              <a:spcBef>
                <a:spcPts val="0"/>
              </a:spcBef>
              <a:buNone/>
            </a:pPr>
            <a:r>
              <a:rPr lang="pt-PT">
                <a:solidFill>
                  <a:srgbClr val="FFFFFF"/>
                </a:solidFill>
              </a:rPr>
              <a:t>Formam-se planos de clivagem, que correspondem às superfícies planas resultantes da divisão do mineral. </a:t>
            </a:r>
          </a:p>
        </p:txBody>
      </p:sp>
      <p:sp>
        <p:nvSpPr>
          <p:cNvPr id="513" name="Shape 513"/>
          <p:cNvSpPr/>
          <p:nvPr/>
        </p:nvSpPr>
        <p:spPr>
          <a:xfrm>
            <a:off x="6086375" y="1921975"/>
            <a:ext cx="2466900" cy="1878900"/>
          </a:xfrm>
          <a:prstGeom prst="horizontalScroll">
            <a:avLst>
              <a:gd name="adj" fmla="val 1250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14" name="Shape 514"/>
          <p:cNvSpPr txBox="1"/>
          <p:nvPr/>
        </p:nvSpPr>
        <p:spPr>
          <a:xfrm>
            <a:off x="6217775" y="2310337"/>
            <a:ext cx="2007600" cy="1102200"/>
          </a:xfrm>
          <a:prstGeom prst="rect">
            <a:avLst/>
          </a:prstGeom>
          <a:noFill/>
          <a:ln>
            <a:noFill/>
          </a:ln>
        </p:spPr>
        <p:txBody>
          <a:bodyPr lIns="91425" tIns="91425" rIns="91425" bIns="91425" anchor="t" anchorCtr="0">
            <a:noAutofit/>
          </a:bodyPr>
          <a:lstStyle/>
          <a:p>
            <a:pPr lvl="0">
              <a:spcBef>
                <a:spcPts val="0"/>
              </a:spcBef>
              <a:buNone/>
            </a:pPr>
            <a:r>
              <a:rPr lang="pt-PT"/>
              <a:t>A rutura ocorre na região de maior fraqueza da estrutura cristalina.</a:t>
            </a:r>
          </a:p>
        </p:txBody>
      </p:sp>
      <p:pic>
        <p:nvPicPr>
          <p:cNvPr id="515" name="Shape 515"/>
          <p:cNvPicPr preferRelativeResize="0"/>
          <p:nvPr/>
        </p:nvPicPr>
        <p:blipFill>
          <a:blip r:embed="rId3">
            <a:alphaModFix/>
          </a:blip>
          <a:stretch>
            <a:fillRect/>
          </a:stretch>
        </p:blipFill>
        <p:spPr>
          <a:xfrm>
            <a:off x="416675" y="863537"/>
            <a:ext cx="1657350" cy="4029075"/>
          </a:xfrm>
          <a:prstGeom prst="rect">
            <a:avLst/>
          </a:prstGeom>
          <a:noFill/>
          <a:ln>
            <a:noFill/>
          </a:ln>
        </p:spPr>
      </p:pic>
      <p:sp>
        <p:nvSpPr>
          <p:cNvPr id="516" name="Shape 516"/>
          <p:cNvSpPr/>
          <p:nvPr/>
        </p:nvSpPr>
        <p:spPr>
          <a:xfrm>
            <a:off x="2151875" y="1010325"/>
            <a:ext cx="1443300" cy="406800"/>
          </a:xfrm>
          <a:prstGeom prst="rightArrow">
            <a:avLst>
              <a:gd name="adj1" fmla="val 50000"/>
              <a:gd name="adj2" fmla="val 5000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17" name="Shape 517"/>
          <p:cNvSpPr/>
          <p:nvPr/>
        </p:nvSpPr>
        <p:spPr>
          <a:xfrm>
            <a:off x="2151875" y="1818775"/>
            <a:ext cx="1443300" cy="406800"/>
          </a:xfrm>
          <a:prstGeom prst="rightArrow">
            <a:avLst>
              <a:gd name="adj1" fmla="val 50000"/>
              <a:gd name="adj2" fmla="val 5000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18" name="Shape 518"/>
          <p:cNvSpPr/>
          <p:nvPr/>
        </p:nvSpPr>
        <p:spPr>
          <a:xfrm>
            <a:off x="2151875" y="2627225"/>
            <a:ext cx="1443300" cy="406800"/>
          </a:xfrm>
          <a:prstGeom prst="rightArrow">
            <a:avLst>
              <a:gd name="adj1" fmla="val 50000"/>
              <a:gd name="adj2" fmla="val 5000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19" name="Shape 519"/>
          <p:cNvSpPr/>
          <p:nvPr/>
        </p:nvSpPr>
        <p:spPr>
          <a:xfrm>
            <a:off x="2151875" y="3488200"/>
            <a:ext cx="1443300" cy="406800"/>
          </a:xfrm>
          <a:prstGeom prst="rightArrow">
            <a:avLst>
              <a:gd name="adj1" fmla="val 50000"/>
              <a:gd name="adj2" fmla="val 5000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0" name="Shape 520"/>
          <p:cNvSpPr/>
          <p:nvPr/>
        </p:nvSpPr>
        <p:spPr>
          <a:xfrm>
            <a:off x="2151875" y="4335725"/>
            <a:ext cx="1443300" cy="406800"/>
          </a:xfrm>
          <a:prstGeom prst="rightArrow">
            <a:avLst>
              <a:gd name="adj1" fmla="val 50000"/>
              <a:gd name="adj2" fmla="val 5000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1" name="Shape 521"/>
          <p:cNvSpPr txBox="1"/>
          <p:nvPr/>
        </p:nvSpPr>
        <p:spPr>
          <a:xfrm>
            <a:off x="3673025" y="820125"/>
            <a:ext cx="2466900" cy="787200"/>
          </a:xfrm>
          <a:prstGeom prst="rect">
            <a:avLst/>
          </a:prstGeom>
          <a:noFill/>
          <a:ln>
            <a:noFill/>
          </a:ln>
        </p:spPr>
        <p:txBody>
          <a:bodyPr lIns="91425" tIns="91425" rIns="91425" bIns="91425" anchor="t" anchorCtr="0">
            <a:noAutofit/>
          </a:bodyPr>
          <a:lstStyle/>
          <a:p>
            <a:pPr lvl="0">
              <a:spcBef>
                <a:spcPts val="0"/>
              </a:spcBef>
              <a:buNone/>
            </a:pPr>
            <a:r>
              <a:rPr lang="pt-PT">
                <a:solidFill>
                  <a:srgbClr val="FFFFFF"/>
                </a:solidFill>
              </a:rPr>
              <a:t>O material cliva segundo superfícies lisas, planas e brilhantes. </a:t>
            </a:r>
          </a:p>
        </p:txBody>
      </p:sp>
      <p:pic>
        <p:nvPicPr>
          <p:cNvPr id="522" name="Shape 522" descr="Clivagem da calcite.PNG"/>
          <p:cNvPicPr preferRelativeResize="0"/>
          <p:nvPr/>
        </p:nvPicPr>
        <p:blipFill>
          <a:blip r:embed="rId4">
            <a:alphaModFix/>
          </a:blip>
          <a:stretch>
            <a:fillRect/>
          </a:stretch>
        </p:blipFill>
        <p:spPr>
          <a:xfrm>
            <a:off x="6086375" y="1811975"/>
            <a:ext cx="2881399" cy="962025"/>
          </a:xfrm>
          <a:prstGeom prst="rect">
            <a:avLst/>
          </a:prstGeom>
          <a:noFill/>
          <a:ln>
            <a:noFill/>
          </a:ln>
        </p:spPr>
      </p:pic>
      <p:sp>
        <p:nvSpPr>
          <p:cNvPr id="523" name="Shape 523"/>
          <p:cNvSpPr txBox="1"/>
          <p:nvPr/>
        </p:nvSpPr>
        <p:spPr>
          <a:xfrm>
            <a:off x="5995375" y="2814475"/>
            <a:ext cx="3293400" cy="3411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57 - </a:t>
            </a:r>
            <a:r>
              <a:rPr lang="pt-PT" sz="1000">
                <a:solidFill>
                  <a:srgbClr val="FFFFFF"/>
                </a:solidFill>
              </a:rPr>
              <a:t>Clivagem da calcite (clivagem excelente)</a:t>
            </a:r>
          </a:p>
        </p:txBody>
      </p:sp>
      <p:sp>
        <p:nvSpPr>
          <p:cNvPr id="524" name="Shape 524"/>
          <p:cNvSpPr txBox="1"/>
          <p:nvPr/>
        </p:nvSpPr>
        <p:spPr>
          <a:xfrm>
            <a:off x="3673025" y="1718850"/>
            <a:ext cx="2335500" cy="787200"/>
          </a:xfrm>
          <a:prstGeom prst="rect">
            <a:avLst/>
          </a:prstGeom>
          <a:noFill/>
          <a:ln>
            <a:noFill/>
          </a:ln>
        </p:spPr>
        <p:txBody>
          <a:bodyPr lIns="91425" tIns="91425" rIns="91425" bIns="91425" anchor="t" anchorCtr="0">
            <a:noAutofit/>
          </a:bodyPr>
          <a:lstStyle/>
          <a:p>
            <a:pPr lvl="0">
              <a:spcBef>
                <a:spcPts val="0"/>
              </a:spcBef>
              <a:buNone/>
            </a:pPr>
            <a:r>
              <a:rPr lang="pt-PT">
                <a:solidFill>
                  <a:srgbClr val="FFFFFF"/>
                </a:solidFill>
              </a:rPr>
              <a:t>A clivagem gera formas regulares, como cubos.</a:t>
            </a:r>
          </a:p>
        </p:txBody>
      </p:sp>
      <p:pic>
        <p:nvPicPr>
          <p:cNvPr id="525" name="Shape 525" descr="Clivagem halite.PNG"/>
          <p:cNvPicPr preferRelativeResize="0"/>
          <p:nvPr/>
        </p:nvPicPr>
        <p:blipFill>
          <a:blip r:embed="rId5">
            <a:alphaModFix/>
          </a:blip>
          <a:stretch>
            <a:fillRect/>
          </a:stretch>
        </p:blipFill>
        <p:spPr>
          <a:xfrm>
            <a:off x="6086375" y="2740000"/>
            <a:ext cx="2881399" cy="847725"/>
          </a:xfrm>
          <a:prstGeom prst="rect">
            <a:avLst/>
          </a:prstGeom>
          <a:noFill/>
          <a:ln>
            <a:noFill/>
          </a:ln>
        </p:spPr>
      </p:pic>
      <p:sp>
        <p:nvSpPr>
          <p:cNvPr id="526" name="Shape 526"/>
          <p:cNvSpPr txBox="1"/>
          <p:nvPr/>
        </p:nvSpPr>
        <p:spPr>
          <a:xfrm>
            <a:off x="6067525" y="3673925"/>
            <a:ext cx="3149100" cy="2754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58 - </a:t>
            </a:r>
            <a:r>
              <a:rPr lang="pt-PT" sz="1000">
                <a:solidFill>
                  <a:srgbClr val="FFFFFF"/>
                </a:solidFill>
              </a:rPr>
              <a:t>Clivagem da halite (clivagem perfeita)</a:t>
            </a:r>
          </a:p>
        </p:txBody>
      </p:sp>
      <p:sp>
        <p:nvSpPr>
          <p:cNvPr id="527" name="Shape 527"/>
          <p:cNvSpPr txBox="1"/>
          <p:nvPr/>
        </p:nvSpPr>
        <p:spPr>
          <a:xfrm>
            <a:off x="3673025" y="2465812"/>
            <a:ext cx="2466900" cy="572700"/>
          </a:xfrm>
          <a:prstGeom prst="rect">
            <a:avLst/>
          </a:prstGeom>
          <a:noFill/>
          <a:ln>
            <a:noFill/>
          </a:ln>
        </p:spPr>
        <p:txBody>
          <a:bodyPr lIns="91425" tIns="91425" rIns="91425" bIns="91425" anchor="t" anchorCtr="0">
            <a:noAutofit/>
          </a:bodyPr>
          <a:lstStyle/>
          <a:p>
            <a:pPr lvl="0">
              <a:spcBef>
                <a:spcPts val="0"/>
              </a:spcBef>
              <a:buNone/>
            </a:pPr>
            <a:r>
              <a:rPr lang="pt-PT">
                <a:solidFill>
                  <a:srgbClr val="FFFFFF"/>
                </a:solidFill>
              </a:rPr>
              <a:t>A clivagem é mais difícil e os planos de clivagem não se encontram bem definidos. </a:t>
            </a:r>
          </a:p>
        </p:txBody>
      </p:sp>
      <p:pic>
        <p:nvPicPr>
          <p:cNvPr id="528" name="Shape 528" descr="Clivagem feldspatos.PNG"/>
          <p:cNvPicPr preferRelativeResize="0"/>
          <p:nvPr/>
        </p:nvPicPr>
        <p:blipFill>
          <a:blip r:embed="rId6">
            <a:alphaModFix/>
          </a:blip>
          <a:stretch>
            <a:fillRect/>
          </a:stretch>
        </p:blipFill>
        <p:spPr>
          <a:xfrm>
            <a:off x="6086375" y="3897025"/>
            <a:ext cx="2928900" cy="895350"/>
          </a:xfrm>
          <a:prstGeom prst="rect">
            <a:avLst/>
          </a:prstGeom>
          <a:noFill/>
          <a:ln>
            <a:noFill/>
          </a:ln>
        </p:spPr>
      </p:pic>
      <p:sp>
        <p:nvSpPr>
          <p:cNvPr id="529" name="Shape 529"/>
          <p:cNvSpPr txBox="1"/>
          <p:nvPr/>
        </p:nvSpPr>
        <p:spPr>
          <a:xfrm>
            <a:off x="6067525" y="4915100"/>
            <a:ext cx="3149100" cy="945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59 - </a:t>
            </a:r>
            <a:r>
              <a:rPr lang="pt-PT" sz="1000">
                <a:solidFill>
                  <a:srgbClr val="FFFFFF"/>
                </a:solidFill>
              </a:rPr>
              <a:t>Clivagem dos feldspatos (clivagem boa)</a:t>
            </a:r>
          </a:p>
        </p:txBody>
      </p:sp>
      <p:sp>
        <p:nvSpPr>
          <p:cNvPr id="530" name="Shape 530"/>
          <p:cNvSpPr txBox="1"/>
          <p:nvPr/>
        </p:nvSpPr>
        <p:spPr>
          <a:xfrm>
            <a:off x="3634575" y="3464000"/>
            <a:ext cx="2505300" cy="761100"/>
          </a:xfrm>
          <a:prstGeom prst="rect">
            <a:avLst/>
          </a:prstGeom>
          <a:noFill/>
          <a:ln>
            <a:noFill/>
          </a:ln>
        </p:spPr>
        <p:txBody>
          <a:bodyPr lIns="91425" tIns="91425" rIns="91425" bIns="91425" anchor="t" anchorCtr="0">
            <a:noAutofit/>
          </a:bodyPr>
          <a:lstStyle/>
          <a:p>
            <a:pPr lvl="0">
              <a:spcBef>
                <a:spcPts val="0"/>
              </a:spcBef>
              <a:buNone/>
            </a:pPr>
            <a:r>
              <a:rPr lang="pt-PT">
                <a:solidFill>
                  <a:srgbClr val="FFFFFF"/>
                </a:solidFill>
              </a:rPr>
              <a:t>Os planos de clivagem têm superfície desigual e, portanto, a clivagem não é nítida. </a:t>
            </a:r>
          </a:p>
        </p:txBody>
      </p:sp>
      <p:pic>
        <p:nvPicPr>
          <p:cNvPr id="531" name="Shape 531" descr="clivagem da olivina.gif"/>
          <p:cNvPicPr preferRelativeResize="0"/>
          <p:nvPr/>
        </p:nvPicPr>
        <p:blipFill>
          <a:blip r:embed="rId7">
            <a:alphaModFix/>
          </a:blip>
          <a:stretch>
            <a:fillRect/>
          </a:stretch>
        </p:blipFill>
        <p:spPr>
          <a:xfrm>
            <a:off x="6403100" y="326050"/>
            <a:ext cx="1878900" cy="1878900"/>
          </a:xfrm>
          <a:prstGeom prst="rect">
            <a:avLst/>
          </a:prstGeom>
          <a:noFill/>
          <a:ln>
            <a:noFill/>
          </a:ln>
        </p:spPr>
      </p:pic>
      <p:sp>
        <p:nvSpPr>
          <p:cNvPr id="532" name="Shape 532"/>
          <p:cNvSpPr txBox="1"/>
          <p:nvPr/>
        </p:nvSpPr>
        <p:spPr>
          <a:xfrm>
            <a:off x="5995375" y="2155287"/>
            <a:ext cx="3293400" cy="2754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60 - </a:t>
            </a:r>
            <a:r>
              <a:rPr lang="pt-PT" sz="1000">
                <a:solidFill>
                  <a:srgbClr val="FFFFFF"/>
                </a:solidFill>
              </a:rPr>
              <a:t>Clivagem da olivina (clivagem imperfeita)</a:t>
            </a:r>
          </a:p>
        </p:txBody>
      </p:sp>
      <p:sp>
        <p:nvSpPr>
          <p:cNvPr id="533" name="Shape 533"/>
          <p:cNvSpPr txBox="1"/>
          <p:nvPr/>
        </p:nvSpPr>
        <p:spPr>
          <a:xfrm>
            <a:off x="3673025" y="4335725"/>
            <a:ext cx="2335500" cy="341100"/>
          </a:xfrm>
          <a:prstGeom prst="rect">
            <a:avLst/>
          </a:prstGeom>
          <a:noFill/>
          <a:ln>
            <a:noFill/>
          </a:ln>
        </p:spPr>
        <p:txBody>
          <a:bodyPr lIns="91425" tIns="91425" rIns="91425" bIns="91425" anchor="t" anchorCtr="0">
            <a:noAutofit/>
          </a:bodyPr>
          <a:lstStyle/>
          <a:p>
            <a:pPr lvl="0">
              <a:spcBef>
                <a:spcPts val="0"/>
              </a:spcBef>
              <a:buNone/>
            </a:pPr>
            <a:r>
              <a:rPr lang="pt-PT">
                <a:solidFill>
                  <a:srgbClr val="FFFFFF"/>
                </a:solidFill>
              </a:rPr>
              <a:t>Não há clivagem, mas sim fratura.</a:t>
            </a:r>
          </a:p>
        </p:txBody>
      </p:sp>
      <p:pic>
        <p:nvPicPr>
          <p:cNvPr id="534" name="Shape 534" descr="clivagem quartzo.jpg"/>
          <p:cNvPicPr preferRelativeResize="0"/>
          <p:nvPr/>
        </p:nvPicPr>
        <p:blipFill>
          <a:blip r:embed="rId8">
            <a:alphaModFix/>
          </a:blip>
          <a:stretch>
            <a:fillRect/>
          </a:stretch>
        </p:blipFill>
        <p:spPr>
          <a:xfrm>
            <a:off x="6086362" y="1465375"/>
            <a:ext cx="2335500" cy="2335500"/>
          </a:xfrm>
          <a:prstGeom prst="rect">
            <a:avLst/>
          </a:prstGeom>
          <a:noFill/>
          <a:ln>
            <a:noFill/>
          </a:ln>
        </p:spPr>
      </p:pic>
      <p:sp>
        <p:nvSpPr>
          <p:cNvPr id="535" name="Shape 535"/>
          <p:cNvSpPr txBox="1"/>
          <p:nvPr/>
        </p:nvSpPr>
        <p:spPr>
          <a:xfrm>
            <a:off x="5895625" y="3916037"/>
            <a:ext cx="3492900" cy="1887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61 - </a:t>
            </a:r>
            <a:r>
              <a:rPr lang="pt-PT" sz="1000">
                <a:solidFill>
                  <a:srgbClr val="FFFFFF"/>
                </a:solidFill>
              </a:rPr>
              <a:t>Clivagem inexistente observada no quartzo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fade">
                                      <p:cBhvr>
                                        <p:cTn id="7" dur="1000"/>
                                        <p:tgtEl>
                                          <p:spTgt spid="5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1"/>
                                        </p:tgtEl>
                                        <p:attrNameLst>
                                          <p:attrName>style.visibility</p:attrName>
                                        </p:attrNameLst>
                                      </p:cBhvr>
                                      <p:to>
                                        <p:strVal val="visible"/>
                                      </p:to>
                                    </p:set>
                                    <p:animEffect transition="in" filter="fade">
                                      <p:cBhvr>
                                        <p:cTn id="12" dur="1000"/>
                                        <p:tgtEl>
                                          <p:spTgt spid="5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
                                        </p:tgtEl>
                                        <p:attrNameLst>
                                          <p:attrName>style.visibility</p:attrName>
                                        </p:attrNameLst>
                                      </p:cBhvr>
                                      <p:to>
                                        <p:strVal val="visible"/>
                                      </p:to>
                                    </p:set>
                                    <p:animEffect transition="in" filter="fade">
                                      <p:cBhvr>
                                        <p:cTn id="17" dur="1000"/>
                                        <p:tgtEl>
                                          <p:spTgt spid="5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3"/>
                                        </p:tgtEl>
                                        <p:attrNameLst>
                                          <p:attrName>style.visibility</p:attrName>
                                        </p:attrNameLst>
                                      </p:cBhvr>
                                      <p:to>
                                        <p:strVal val="visible"/>
                                      </p:to>
                                    </p:set>
                                    <p:animEffect transition="in" filter="fade">
                                      <p:cBhvr>
                                        <p:cTn id="22" dur="1000"/>
                                        <p:tgtEl>
                                          <p:spTgt spid="513"/>
                                        </p:tgtEl>
                                      </p:cBhvr>
                                    </p:animEffect>
                                  </p:childTnLst>
                                </p:cTn>
                              </p:par>
                              <p:par>
                                <p:cTn id="23" presetID="10" presetClass="entr" presetSubtype="0" fill="hold" nodeType="withEffect">
                                  <p:stCondLst>
                                    <p:cond delay="0"/>
                                  </p:stCondLst>
                                  <p:childTnLst>
                                    <p:set>
                                      <p:cBhvr>
                                        <p:cTn id="24" dur="1" fill="hold">
                                          <p:stCondLst>
                                            <p:cond delay="0"/>
                                          </p:stCondLst>
                                        </p:cTn>
                                        <p:tgtEl>
                                          <p:spTgt spid="514"/>
                                        </p:tgtEl>
                                        <p:attrNameLst>
                                          <p:attrName>style.visibility</p:attrName>
                                        </p:attrNameLst>
                                      </p:cBhvr>
                                      <p:to>
                                        <p:strVal val="visible"/>
                                      </p:to>
                                    </p:set>
                                    <p:animEffect transition="in" filter="fade">
                                      <p:cBhvr>
                                        <p:cTn id="25" dur="5000"/>
                                        <p:tgtEl>
                                          <p:spTgt spid="5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00"/>
                                        <p:tgtEl>
                                          <p:spTgt spid="510"/>
                                        </p:tgtEl>
                                      </p:cBhvr>
                                    </p:animEffect>
                                    <p:set>
                                      <p:cBhvr>
                                        <p:cTn id="30" dur="1" fill="hold">
                                          <p:stCondLst>
                                            <p:cond delay="1000"/>
                                          </p:stCondLst>
                                        </p:cTn>
                                        <p:tgtEl>
                                          <p:spTgt spid="51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511"/>
                                        </p:tgtEl>
                                      </p:cBhvr>
                                    </p:animEffect>
                                    <p:set>
                                      <p:cBhvr>
                                        <p:cTn id="33" dur="1" fill="hold">
                                          <p:stCondLst>
                                            <p:cond delay="1000"/>
                                          </p:stCondLst>
                                        </p:cTn>
                                        <p:tgtEl>
                                          <p:spTgt spid="511"/>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512"/>
                                        </p:tgtEl>
                                      </p:cBhvr>
                                    </p:animEffect>
                                    <p:set>
                                      <p:cBhvr>
                                        <p:cTn id="36" dur="1" fill="hold">
                                          <p:stCondLst>
                                            <p:cond delay="1000"/>
                                          </p:stCondLst>
                                        </p:cTn>
                                        <p:tgtEl>
                                          <p:spTgt spid="512"/>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514"/>
                                        </p:tgtEl>
                                      </p:cBhvr>
                                    </p:animEffect>
                                    <p:set>
                                      <p:cBhvr>
                                        <p:cTn id="39" dur="1" fill="hold">
                                          <p:stCondLst>
                                            <p:cond delay="1000"/>
                                          </p:stCondLst>
                                        </p:cTn>
                                        <p:tgtEl>
                                          <p:spTgt spid="51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513"/>
                                        </p:tgtEl>
                                      </p:cBhvr>
                                    </p:animEffect>
                                    <p:set>
                                      <p:cBhvr>
                                        <p:cTn id="42" dur="1" fill="hold">
                                          <p:stCondLst>
                                            <p:cond delay="1000"/>
                                          </p:stCondLst>
                                        </p:cTn>
                                        <p:tgtEl>
                                          <p:spTgt spid="5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15"/>
                                        </p:tgtEl>
                                        <p:attrNameLst>
                                          <p:attrName>style.visibility</p:attrName>
                                        </p:attrNameLst>
                                      </p:cBhvr>
                                      <p:to>
                                        <p:strVal val="visible"/>
                                      </p:to>
                                    </p:set>
                                    <p:animEffect transition="in" filter="fade">
                                      <p:cBhvr>
                                        <p:cTn id="47" dur="1000"/>
                                        <p:tgtEl>
                                          <p:spTgt spid="5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16"/>
                                        </p:tgtEl>
                                        <p:attrNameLst>
                                          <p:attrName>style.visibility</p:attrName>
                                        </p:attrNameLst>
                                      </p:cBhvr>
                                      <p:to>
                                        <p:strVal val="visible"/>
                                      </p:to>
                                    </p:set>
                                    <p:animEffect transition="in" filter="fade">
                                      <p:cBhvr>
                                        <p:cTn id="52" dur="1000"/>
                                        <p:tgtEl>
                                          <p:spTgt spid="516"/>
                                        </p:tgtEl>
                                      </p:cBhvr>
                                    </p:animEffect>
                                  </p:childTnLst>
                                </p:cTn>
                              </p:par>
                              <p:par>
                                <p:cTn id="53" presetID="10" presetClass="entr" presetSubtype="0" fill="hold" nodeType="withEffect">
                                  <p:stCondLst>
                                    <p:cond delay="0"/>
                                  </p:stCondLst>
                                  <p:childTnLst>
                                    <p:set>
                                      <p:cBhvr>
                                        <p:cTn id="54" dur="1" fill="hold">
                                          <p:stCondLst>
                                            <p:cond delay="0"/>
                                          </p:stCondLst>
                                        </p:cTn>
                                        <p:tgtEl>
                                          <p:spTgt spid="521"/>
                                        </p:tgtEl>
                                        <p:attrNameLst>
                                          <p:attrName>style.visibility</p:attrName>
                                        </p:attrNameLst>
                                      </p:cBhvr>
                                      <p:to>
                                        <p:strVal val="visible"/>
                                      </p:to>
                                    </p:set>
                                    <p:animEffect transition="in" filter="fade">
                                      <p:cBhvr>
                                        <p:cTn id="55" dur="1000"/>
                                        <p:tgtEl>
                                          <p:spTgt spid="521"/>
                                        </p:tgtEl>
                                      </p:cBhvr>
                                    </p:animEffect>
                                  </p:childTnLst>
                                </p:cTn>
                              </p:par>
                              <p:par>
                                <p:cTn id="56" presetID="10" presetClass="entr" presetSubtype="0" fill="hold" nodeType="withEffect">
                                  <p:stCondLst>
                                    <p:cond delay="0"/>
                                  </p:stCondLst>
                                  <p:childTnLst>
                                    <p:set>
                                      <p:cBhvr>
                                        <p:cTn id="57" dur="1" fill="hold">
                                          <p:stCondLst>
                                            <p:cond delay="0"/>
                                          </p:stCondLst>
                                        </p:cTn>
                                        <p:tgtEl>
                                          <p:spTgt spid="522"/>
                                        </p:tgtEl>
                                        <p:attrNameLst>
                                          <p:attrName>style.visibility</p:attrName>
                                        </p:attrNameLst>
                                      </p:cBhvr>
                                      <p:to>
                                        <p:strVal val="visible"/>
                                      </p:to>
                                    </p:set>
                                    <p:animEffect transition="in" filter="fade">
                                      <p:cBhvr>
                                        <p:cTn id="58" dur="1000"/>
                                        <p:tgtEl>
                                          <p:spTgt spid="522"/>
                                        </p:tgtEl>
                                      </p:cBhvr>
                                    </p:animEffect>
                                  </p:childTnLst>
                                </p:cTn>
                              </p:par>
                              <p:par>
                                <p:cTn id="59" presetID="10" presetClass="entr" presetSubtype="0" fill="hold" nodeType="withEffect">
                                  <p:stCondLst>
                                    <p:cond delay="0"/>
                                  </p:stCondLst>
                                  <p:childTnLst>
                                    <p:set>
                                      <p:cBhvr>
                                        <p:cTn id="60" dur="1" fill="hold">
                                          <p:stCondLst>
                                            <p:cond delay="0"/>
                                          </p:stCondLst>
                                        </p:cTn>
                                        <p:tgtEl>
                                          <p:spTgt spid="523"/>
                                        </p:tgtEl>
                                        <p:attrNameLst>
                                          <p:attrName>style.visibility</p:attrName>
                                        </p:attrNameLst>
                                      </p:cBhvr>
                                      <p:to>
                                        <p:strVal val="visible"/>
                                      </p:to>
                                    </p:set>
                                    <p:animEffect transition="in" filter="fade">
                                      <p:cBhvr>
                                        <p:cTn id="61" dur="1000"/>
                                        <p:tgtEl>
                                          <p:spTgt spid="52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1000"/>
                                        <p:tgtEl>
                                          <p:spTgt spid="522"/>
                                        </p:tgtEl>
                                      </p:cBhvr>
                                    </p:animEffect>
                                    <p:set>
                                      <p:cBhvr>
                                        <p:cTn id="66" dur="1" fill="hold">
                                          <p:stCondLst>
                                            <p:cond delay="1000"/>
                                          </p:stCondLst>
                                        </p:cTn>
                                        <p:tgtEl>
                                          <p:spTgt spid="522"/>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1000"/>
                                        <p:tgtEl>
                                          <p:spTgt spid="523"/>
                                        </p:tgtEl>
                                      </p:cBhvr>
                                    </p:animEffect>
                                    <p:set>
                                      <p:cBhvr>
                                        <p:cTn id="69" dur="1" fill="hold">
                                          <p:stCondLst>
                                            <p:cond delay="1000"/>
                                          </p:stCondLst>
                                        </p:cTn>
                                        <p:tgtEl>
                                          <p:spTgt spid="523"/>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17"/>
                                        </p:tgtEl>
                                        <p:attrNameLst>
                                          <p:attrName>style.visibility</p:attrName>
                                        </p:attrNameLst>
                                      </p:cBhvr>
                                      <p:to>
                                        <p:strVal val="visible"/>
                                      </p:to>
                                    </p:set>
                                    <p:animEffect transition="in" filter="fade">
                                      <p:cBhvr>
                                        <p:cTn id="74" dur="1000"/>
                                        <p:tgtEl>
                                          <p:spTgt spid="517"/>
                                        </p:tgtEl>
                                      </p:cBhvr>
                                    </p:animEffect>
                                  </p:childTnLst>
                                </p:cTn>
                              </p:par>
                              <p:par>
                                <p:cTn id="75" presetID="10" presetClass="entr" presetSubtype="0" fill="hold" nodeType="withEffect">
                                  <p:stCondLst>
                                    <p:cond delay="0"/>
                                  </p:stCondLst>
                                  <p:childTnLst>
                                    <p:set>
                                      <p:cBhvr>
                                        <p:cTn id="76" dur="1" fill="hold">
                                          <p:stCondLst>
                                            <p:cond delay="0"/>
                                          </p:stCondLst>
                                        </p:cTn>
                                        <p:tgtEl>
                                          <p:spTgt spid="524"/>
                                        </p:tgtEl>
                                        <p:attrNameLst>
                                          <p:attrName>style.visibility</p:attrName>
                                        </p:attrNameLst>
                                      </p:cBhvr>
                                      <p:to>
                                        <p:strVal val="visible"/>
                                      </p:to>
                                    </p:set>
                                    <p:animEffect transition="in" filter="fade">
                                      <p:cBhvr>
                                        <p:cTn id="77" dur="1000"/>
                                        <p:tgtEl>
                                          <p:spTgt spid="524"/>
                                        </p:tgtEl>
                                      </p:cBhvr>
                                    </p:animEffect>
                                  </p:childTnLst>
                                </p:cTn>
                              </p:par>
                              <p:par>
                                <p:cTn id="78" presetID="10" presetClass="entr" presetSubtype="0" fill="hold" nodeType="withEffect">
                                  <p:stCondLst>
                                    <p:cond delay="0"/>
                                  </p:stCondLst>
                                  <p:childTnLst>
                                    <p:set>
                                      <p:cBhvr>
                                        <p:cTn id="79" dur="1" fill="hold">
                                          <p:stCondLst>
                                            <p:cond delay="0"/>
                                          </p:stCondLst>
                                        </p:cTn>
                                        <p:tgtEl>
                                          <p:spTgt spid="525"/>
                                        </p:tgtEl>
                                        <p:attrNameLst>
                                          <p:attrName>style.visibility</p:attrName>
                                        </p:attrNameLst>
                                      </p:cBhvr>
                                      <p:to>
                                        <p:strVal val="visible"/>
                                      </p:to>
                                    </p:set>
                                    <p:animEffect transition="in" filter="fade">
                                      <p:cBhvr>
                                        <p:cTn id="80" dur="1000"/>
                                        <p:tgtEl>
                                          <p:spTgt spid="525"/>
                                        </p:tgtEl>
                                      </p:cBhvr>
                                    </p:animEffect>
                                  </p:childTnLst>
                                </p:cTn>
                              </p:par>
                              <p:par>
                                <p:cTn id="81" presetID="10" presetClass="entr" presetSubtype="0" fill="hold" nodeType="withEffect">
                                  <p:stCondLst>
                                    <p:cond delay="0"/>
                                  </p:stCondLst>
                                  <p:childTnLst>
                                    <p:set>
                                      <p:cBhvr>
                                        <p:cTn id="82" dur="1" fill="hold">
                                          <p:stCondLst>
                                            <p:cond delay="0"/>
                                          </p:stCondLst>
                                        </p:cTn>
                                        <p:tgtEl>
                                          <p:spTgt spid="526"/>
                                        </p:tgtEl>
                                        <p:attrNameLst>
                                          <p:attrName>style.visibility</p:attrName>
                                        </p:attrNameLst>
                                      </p:cBhvr>
                                      <p:to>
                                        <p:strVal val="visible"/>
                                      </p:to>
                                    </p:set>
                                    <p:animEffect transition="in" filter="fade">
                                      <p:cBhvr>
                                        <p:cTn id="83" dur="1000"/>
                                        <p:tgtEl>
                                          <p:spTgt spid="52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1000"/>
                                        <p:tgtEl>
                                          <p:spTgt spid="525"/>
                                        </p:tgtEl>
                                      </p:cBhvr>
                                    </p:animEffect>
                                    <p:set>
                                      <p:cBhvr>
                                        <p:cTn id="88" dur="1" fill="hold">
                                          <p:stCondLst>
                                            <p:cond delay="1000"/>
                                          </p:stCondLst>
                                        </p:cTn>
                                        <p:tgtEl>
                                          <p:spTgt spid="52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1000"/>
                                        <p:tgtEl>
                                          <p:spTgt spid="526"/>
                                        </p:tgtEl>
                                      </p:cBhvr>
                                    </p:animEffect>
                                    <p:set>
                                      <p:cBhvr>
                                        <p:cTn id="91" dur="1" fill="hold">
                                          <p:stCondLst>
                                            <p:cond delay="1000"/>
                                          </p:stCondLst>
                                        </p:cTn>
                                        <p:tgtEl>
                                          <p:spTgt spid="52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518"/>
                                        </p:tgtEl>
                                        <p:attrNameLst>
                                          <p:attrName>style.visibility</p:attrName>
                                        </p:attrNameLst>
                                      </p:cBhvr>
                                      <p:to>
                                        <p:strVal val="visible"/>
                                      </p:to>
                                    </p:set>
                                    <p:animEffect transition="in" filter="fade">
                                      <p:cBhvr>
                                        <p:cTn id="96" dur="1000"/>
                                        <p:tgtEl>
                                          <p:spTgt spid="518"/>
                                        </p:tgtEl>
                                      </p:cBhvr>
                                    </p:animEffect>
                                  </p:childTnLst>
                                </p:cTn>
                              </p:par>
                              <p:par>
                                <p:cTn id="97" presetID="10" presetClass="entr" presetSubtype="0" fill="hold" nodeType="withEffect">
                                  <p:stCondLst>
                                    <p:cond delay="0"/>
                                  </p:stCondLst>
                                  <p:childTnLst>
                                    <p:set>
                                      <p:cBhvr>
                                        <p:cTn id="98" dur="1" fill="hold">
                                          <p:stCondLst>
                                            <p:cond delay="0"/>
                                          </p:stCondLst>
                                        </p:cTn>
                                        <p:tgtEl>
                                          <p:spTgt spid="527"/>
                                        </p:tgtEl>
                                        <p:attrNameLst>
                                          <p:attrName>style.visibility</p:attrName>
                                        </p:attrNameLst>
                                      </p:cBhvr>
                                      <p:to>
                                        <p:strVal val="visible"/>
                                      </p:to>
                                    </p:set>
                                    <p:animEffect transition="in" filter="fade">
                                      <p:cBhvr>
                                        <p:cTn id="99" dur="1000"/>
                                        <p:tgtEl>
                                          <p:spTgt spid="527"/>
                                        </p:tgtEl>
                                      </p:cBhvr>
                                    </p:animEffect>
                                  </p:childTnLst>
                                </p:cTn>
                              </p:par>
                              <p:par>
                                <p:cTn id="100" presetID="10" presetClass="entr" presetSubtype="0" fill="hold" nodeType="withEffect">
                                  <p:stCondLst>
                                    <p:cond delay="0"/>
                                  </p:stCondLst>
                                  <p:childTnLst>
                                    <p:set>
                                      <p:cBhvr>
                                        <p:cTn id="101" dur="1" fill="hold">
                                          <p:stCondLst>
                                            <p:cond delay="0"/>
                                          </p:stCondLst>
                                        </p:cTn>
                                        <p:tgtEl>
                                          <p:spTgt spid="528"/>
                                        </p:tgtEl>
                                        <p:attrNameLst>
                                          <p:attrName>style.visibility</p:attrName>
                                        </p:attrNameLst>
                                      </p:cBhvr>
                                      <p:to>
                                        <p:strVal val="visible"/>
                                      </p:to>
                                    </p:set>
                                    <p:animEffect transition="in" filter="fade">
                                      <p:cBhvr>
                                        <p:cTn id="102" dur="1000"/>
                                        <p:tgtEl>
                                          <p:spTgt spid="528"/>
                                        </p:tgtEl>
                                      </p:cBhvr>
                                    </p:animEffect>
                                  </p:childTnLst>
                                </p:cTn>
                              </p:par>
                              <p:par>
                                <p:cTn id="103" presetID="10" presetClass="entr" presetSubtype="0" fill="hold" nodeType="withEffect">
                                  <p:stCondLst>
                                    <p:cond delay="0"/>
                                  </p:stCondLst>
                                  <p:childTnLst>
                                    <p:set>
                                      <p:cBhvr>
                                        <p:cTn id="104" dur="1" fill="hold">
                                          <p:stCondLst>
                                            <p:cond delay="0"/>
                                          </p:stCondLst>
                                        </p:cTn>
                                        <p:tgtEl>
                                          <p:spTgt spid="529"/>
                                        </p:tgtEl>
                                        <p:attrNameLst>
                                          <p:attrName>style.visibility</p:attrName>
                                        </p:attrNameLst>
                                      </p:cBhvr>
                                      <p:to>
                                        <p:strVal val="visible"/>
                                      </p:to>
                                    </p:set>
                                    <p:animEffect transition="in" filter="fade">
                                      <p:cBhvr>
                                        <p:cTn id="105" dur="1000"/>
                                        <p:tgtEl>
                                          <p:spTgt spid="529"/>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1000"/>
                                        <p:tgtEl>
                                          <p:spTgt spid="528"/>
                                        </p:tgtEl>
                                      </p:cBhvr>
                                    </p:animEffect>
                                    <p:set>
                                      <p:cBhvr>
                                        <p:cTn id="110" dur="1" fill="hold">
                                          <p:stCondLst>
                                            <p:cond delay="1000"/>
                                          </p:stCondLst>
                                        </p:cTn>
                                        <p:tgtEl>
                                          <p:spTgt spid="528"/>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1000"/>
                                        <p:tgtEl>
                                          <p:spTgt spid="529"/>
                                        </p:tgtEl>
                                      </p:cBhvr>
                                    </p:animEffect>
                                    <p:set>
                                      <p:cBhvr>
                                        <p:cTn id="113" dur="1" fill="hold">
                                          <p:stCondLst>
                                            <p:cond delay="1000"/>
                                          </p:stCondLst>
                                        </p:cTn>
                                        <p:tgtEl>
                                          <p:spTgt spid="529"/>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519"/>
                                        </p:tgtEl>
                                        <p:attrNameLst>
                                          <p:attrName>style.visibility</p:attrName>
                                        </p:attrNameLst>
                                      </p:cBhvr>
                                      <p:to>
                                        <p:strVal val="visible"/>
                                      </p:to>
                                    </p:set>
                                    <p:animEffect transition="in" filter="fade">
                                      <p:cBhvr>
                                        <p:cTn id="118" dur="1000"/>
                                        <p:tgtEl>
                                          <p:spTgt spid="519"/>
                                        </p:tgtEl>
                                      </p:cBhvr>
                                    </p:animEffect>
                                  </p:childTnLst>
                                </p:cTn>
                              </p:par>
                              <p:par>
                                <p:cTn id="119" presetID="10" presetClass="entr" presetSubtype="0" fill="hold" nodeType="withEffect">
                                  <p:stCondLst>
                                    <p:cond delay="0"/>
                                  </p:stCondLst>
                                  <p:childTnLst>
                                    <p:set>
                                      <p:cBhvr>
                                        <p:cTn id="120" dur="1" fill="hold">
                                          <p:stCondLst>
                                            <p:cond delay="0"/>
                                          </p:stCondLst>
                                        </p:cTn>
                                        <p:tgtEl>
                                          <p:spTgt spid="530"/>
                                        </p:tgtEl>
                                        <p:attrNameLst>
                                          <p:attrName>style.visibility</p:attrName>
                                        </p:attrNameLst>
                                      </p:cBhvr>
                                      <p:to>
                                        <p:strVal val="visible"/>
                                      </p:to>
                                    </p:set>
                                    <p:animEffect transition="in" filter="fade">
                                      <p:cBhvr>
                                        <p:cTn id="121" dur="1000"/>
                                        <p:tgtEl>
                                          <p:spTgt spid="530"/>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531"/>
                                        </p:tgtEl>
                                        <p:attrNameLst>
                                          <p:attrName>style.visibility</p:attrName>
                                        </p:attrNameLst>
                                      </p:cBhvr>
                                      <p:to>
                                        <p:strVal val="visible"/>
                                      </p:to>
                                    </p:set>
                                    <p:animEffect transition="in" filter="fade">
                                      <p:cBhvr>
                                        <p:cTn id="126" dur="1000"/>
                                        <p:tgtEl>
                                          <p:spTgt spid="531"/>
                                        </p:tgtEl>
                                      </p:cBhvr>
                                    </p:animEffect>
                                  </p:childTnLst>
                                </p:cTn>
                              </p:par>
                              <p:par>
                                <p:cTn id="127" presetID="10" presetClass="entr" presetSubtype="0" fill="hold" nodeType="withEffect">
                                  <p:stCondLst>
                                    <p:cond delay="0"/>
                                  </p:stCondLst>
                                  <p:childTnLst>
                                    <p:set>
                                      <p:cBhvr>
                                        <p:cTn id="128" dur="1" fill="hold">
                                          <p:stCondLst>
                                            <p:cond delay="0"/>
                                          </p:stCondLst>
                                        </p:cTn>
                                        <p:tgtEl>
                                          <p:spTgt spid="532"/>
                                        </p:tgtEl>
                                        <p:attrNameLst>
                                          <p:attrName>style.visibility</p:attrName>
                                        </p:attrNameLst>
                                      </p:cBhvr>
                                      <p:to>
                                        <p:strVal val="visible"/>
                                      </p:to>
                                    </p:set>
                                    <p:animEffect transition="in" filter="fade">
                                      <p:cBhvr>
                                        <p:cTn id="129" dur="1000"/>
                                        <p:tgtEl>
                                          <p:spTgt spid="532"/>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nodeType="clickEffect">
                                  <p:stCondLst>
                                    <p:cond delay="0"/>
                                  </p:stCondLst>
                                  <p:childTnLst>
                                    <p:animEffect transition="out" filter="fade">
                                      <p:cBhvr>
                                        <p:cTn id="133" dur="1000"/>
                                        <p:tgtEl>
                                          <p:spTgt spid="531"/>
                                        </p:tgtEl>
                                      </p:cBhvr>
                                    </p:animEffect>
                                    <p:set>
                                      <p:cBhvr>
                                        <p:cTn id="134" dur="1" fill="hold">
                                          <p:stCondLst>
                                            <p:cond delay="1000"/>
                                          </p:stCondLst>
                                        </p:cTn>
                                        <p:tgtEl>
                                          <p:spTgt spid="531"/>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1000"/>
                                        <p:tgtEl>
                                          <p:spTgt spid="532"/>
                                        </p:tgtEl>
                                      </p:cBhvr>
                                    </p:animEffect>
                                    <p:set>
                                      <p:cBhvr>
                                        <p:cTn id="137" dur="1" fill="hold">
                                          <p:stCondLst>
                                            <p:cond delay="1000"/>
                                          </p:stCondLst>
                                        </p:cTn>
                                        <p:tgtEl>
                                          <p:spTgt spid="532"/>
                                        </p:tgtEl>
                                        <p:attrNameLst>
                                          <p:attrName>style.visibility</p:attrName>
                                        </p:attrNameLst>
                                      </p:cBhvr>
                                      <p:to>
                                        <p:strVal val="hidden"/>
                                      </p:to>
                                    </p:set>
                                  </p:childTnLst>
                                </p:cTn>
                              </p:par>
                              <p:par>
                                <p:cTn id="138" presetID="10" presetClass="entr" presetSubtype="0" fill="hold" nodeType="withEffect">
                                  <p:stCondLst>
                                    <p:cond delay="0"/>
                                  </p:stCondLst>
                                  <p:childTnLst>
                                    <p:set>
                                      <p:cBhvr>
                                        <p:cTn id="139" dur="1" fill="hold">
                                          <p:stCondLst>
                                            <p:cond delay="0"/>
                                          </p:stCondLst>
                                        </p:cTn>
                                        <p:tgtEl>
                                          <p:spTgt spid="520"/>
                                        </p:tgtEl>
                                        <p:attrNameLst>
                                          <p:attrName>style.visibility</p:attrName>
                                        </p:attrNameLst>
                                      </p:cBhvr>
                                      <p:to>
                                        <p:strVal val="visible"/>
                                      </p:to>
                                    </p:set>
                                    <p:animEffect transition="in" filter="fade">
                                      <p:cBhvr>
                                        <p:cTn id="140" dur="1000"/>
                                        <p:tgtEl>
                                          <p:spTgt spid="520"/>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534"/>
                                        </p:tgtEl>
                                        <p:attrNameLst>
                                          <p:attrName>style.visibility</p:attrName>
                                        </p:attrNameLst>
                                      </p:cBhvr>
                                      <p:to>
                                        <p:strVal val="visible"/>
                                      </p:to>
                                    </p:set>
                                    <p:animEffect transition="in" filter="fade">
                                      <p:cBhvr>
                                        <p:cTn id="145" dur="1000"/>
                                        <p:tgtEl>
                                          <p:spTgt spid="534"/>
                                        </p:tgtEl>
                                      </p:cBhvr>
                                    </p:animEffect>
                                  </p:childTnLst>
                                </p:cTn>
                              </p:par>
                              <p:par>
                                <p:cTn id="146" presetID="10" presetClass="entr" presetSubtype="0" fill="hold" nodeType="withEffect">
                                  <p:stCondLst>
                                    <p:cond delay="0"/>
                                  </p:stCondLst>
                                  <p:childTnLst>
                                    <p:set>
                                      <p:cBhvr>
                                        <p:cTn id="147" dur="1" fill="hold">
                                          <p:stCondLst>
                                            <p:cond delay="0"/>
                                          </p:stCondLst>
                                        </p:cTn>
                                        <p:tgtEl>
                                          <p:spTgt spid="533"/>
                                        </p:tgtEl>
                                        <p:attrNameLst>
                                          <p:attrName>style.visibility</p:attrName>
                                        </p:attrNameLst>
                                      </p:cBhvr>
                                      <p:to>
                                        <p:strVal val="visible"/>
                                      </p:to>
                                    </p:set>
                                    <p:animEffect transition="in" filter="fade">
                                      <p:cBhvr>
                                        <p:cTn id="148" dur="1000"/>
                                        <p:tgtEl>
                                          <p:spTgt spid="533"/>
                                        </p:tgtEl>
                                      </p:cBhvr>
                                    </p:animEffect>
                                  </p:childTnLst>
                                </p:cTn>
                              </p:par>
                              <p:par>
                                <p:cTn id="149" presetID="10" presetClass="entr" presetSubtype="0" fill="hold" nodeType="withEffect">
                                  <p:stCondLst>
                                    <p:cond delay="0"/>
                                  </p:stCondLst>
                                  <p:childTnLst>
                                    <p:set>
                                      <p:cBhvr>
                                        <p:cTn id="150" dur="1" fill="hold">
                                          <p:stCondLst>
                                            <p:cond delay="0"/>
                                          </p:stCondLst>
                                        </p:cTn>
                                        <p:tgtEl>
                                          <p:spTgt spid="535"/>
                                        </p:tgtEl>
                                        <p:attrNameLst>
                                          <p:attrName>style.visibility</p:attrName>
                                        </p:attrNameLst>
                                      </p:cBhvr>
                                      <p:to>
                                        <p:strVal val="visible"/>
                                      </p:to>
                                    </p:set>
                                    <p:animEffect transition="in" filter="fade">
                                      <p:cBhvr>
                                        <p:cTn id="151" dur="1000"/>
                                        <p:tgtEl>
                                          <p:spTgt spid="535"/>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1000"/>
                                        <p:tgtEl>
                                          <p:spTgt spid="535"/>
                                        </p:tgtEl>
                                      </p:cBhvr>
                                    </p:animEffect>
                                    <p:set>
                                      <p:cBhvr>
                                        <p:cTn id="156" dur="1" fill="hold">
                                          <p:stCondLst>
                                            <p:cond delay="1000"/>
                                          </p:stCondLst>
                                        </p:cTn>
                                        <p:tgtEl>
                                          <p:spTgt spid="535"/>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1000"/>
                                        <p:tgtEl>
                                          <p:spTgt spid="534"/>
                                        </p:tgtEl>
                                      </p:cBhvr>
                                    </p:animEffect>
                                    <p:set>
                                      <p:cBhvr>
                                        <p:cTn id="159" dur="1" fill="hold">
                                          <p:stCondLst>
                                            <p:cond delay="1000"/>
                                          </p:stCondLst>
                                        </p:cTn>
                                        <p:tgtEl>
                                          <p:spTgt spid="5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Shape 54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pt-PT"/>
              <a:t>Brilho</a:t>
            </a:r>
          </a:p>
        </p:txBody>
      </p:sp>
      <p:sp>
        <p:nvSpPr>
          <p:cNvPr id="541" name="Shape 54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graphicFrame>
        <p:nvGraphicFramePr>
          <p:cNvPr id="542" name="Shape 542"/>
          <p:cNvGraphicFramePr/>
          <p:nvPr/>
        </p:nvGraphicFramePr>
        <p:xfrm>
          <a:off x="325975" y="1166562"/>
          <a:ext cx="8492050" cy="472175"/>
        </p:xfrm>
        <a:graphic>
          <a:graphicData uri="http://schemas.openxmlformats.org/drawingml/2006/table">
            <a:tbl>
              <a:tblPr>
                <a:noFill/>
                <a:tableStyleId>{0B07FD06-F8A5-4568-A69D-E12FCA2129F9}</a:tableStyleId>
              </a:tblPr>
              <a:tblGrid>
                <a:gridCol w="4246025"/>
                <a:gridCol w="4246025"/>
              </a:tblGrid>
              <a:tr h="472175">
                <a:tc>
                  <a:txBody>
                    <a:bodyPr/>
                    <a:lstStyle/>
                    <a:p>
                      <a:pPr lvl="0">
                        <a:spcBef>
                          <a:spcPts val="0"/>
                        </a:spcBef>
                        <a:buNone/>
                      </a:pPr>
                      <a:r>
                        <a:rPr lang="pt-PT" sz="1800" b="1">
                          <a:solidFill>
                            <a:srgbClr val="FFFFFF"/>
                          </a:solidFill>
                        </a:rPr>
                        <a:t>Não Metálico</a:t>
                      </a:r>
                    </a:p>
                  </a:txBody>
                  <a:tcPr marL="91425" marR="91425" marT="91425" marB="91425"/>
                </a:tc>
                <a:tc>
                  <a:txBody>
                    <a:bodyPr/>
                    <a:lstStyle/>
                    <a:p>
                      <a:pPr lvl="0">
                        <a:spcBef>
                          <a:spcPts val="0"/>
                        </a:spcBef>
                        <a:buNone/>
                      </a:pPr>
                      <a:r>
                        <a:rPr lang="pt-PT" sz="1800" b="1">
                          <a:solidFill>
                            <a:srgbClr val="FFFFFF"/>
                          </a:solidFill>
                        </a:rPr>
                        <a:t>Metálicos</a:t>
                      </a:r>
                    </a:p>
                  </a:txBody>
                  <a:tcPr marL="91425" marR="91425" marT="91425" marB="91425"/>
                </a:tc>
              </a:tr>
            </a:tbl>
          </a:graphicData>
        </a:graphic>
      </p:graphicFrame>
      <p:sp>
        <p:nvSpPr>
          <p:cNvPr id="543" name="Shape 543"/>
          <p:cNvSpPr txBox="1"/>
          <p:nvPr/>
        </p:nvSpPr>
        <p:spPr>
          <a:xfrm>
            <a:off x="485475" y="1718875"/>
            <a:ext cx="3608400" cy="459000"/>
          </a:xfrm>
          <a:prstGeom prst="rect">
            <a:avLst/>
          </a:prstGeom>
          <a:noFill/>
          <a:ln>
            <a:noFill/>
          </a:ln>
        </p:spPr>
        <p:txBody>
          <a:bodyPr lIns="91425" tIns="91425" rIns="91425" bIns="91425" anchor="t" anchorCtr="0">
            <a:noAutofit/>
          </a:bodyPr>
          <a:lstStyle/>
          <a:p>
            <a:pPr marL="457200" lvl="0" indent="-228600">
              <a:spcBef>
                <a:spcPts val="0"/>
              </a:spcBef>
              <a:buClr>
                <a:srgbClr val="FFFFFF"/>
              </a:buClr>
              <a:buChar char="●"/>
            </a:pPr>
            <a:r>
              <a:rPr lang="pt-PT">
                <a:solidFill>
                  <a:srgbClr val="FFFFFF"/>
                </a:solidFill>
              </a:rPr>
              <a:t>Acetinado</a:t>
            </a:r>
          </a:p>
        </p:txBody>
      </p:sp>
      <p:sp>
        <p:nvSpPr>
          <p:cNvPr id="544" name="Shape 544"/>
          <p:cNvSpPr txBox="1"/>
          <p:nvPr/>
        </p:nvSpPr>
        <p:spPr>
          <a:xfrm>
            <a:off x="485475" y="2177875"/>
            <a:ext cx="3608400" cy="459000"/>
          </a:xfrm>
          <a:prstGeom prst="rect">
            <a:avLst/>
          </a:prstGeom>
          <a:noFill/>
          <a:ln>
            <a:noFill/>
          </a:ln>
        </p:spPr>
        <p:txBody>
          <a:bodyPr lIns="91425" tIns="91425" rIns="91425" bIns="91425" anchor="t" anchorCtr="0">
            <a:noAutofit/>
          </a:bodyPr>
          <a:lstStyle/>
          <a:p>
            <a:pPr marL="457200" lvl="0" indent="-228600" rtl="0">
              <a:spcBef>
                <a:spcPts val="0"/>
              </a:spcBef>
              <a:buClr>
                <a:srgbClr val="FFFFFF"/>
              </a:buClr>
              <a:buChar char="●"/>
            </a:pPr>
            <a:r>
              <a:rPr lang="pt-PT">
                <a:solidFill>
                  <a:srgbClr val="FFFFFF"/>
                </a:solidFill>
              </a:rPr>
              <a:t>Adamantino</a:t>
            </a:r>
          </a:p>
        </p:txBody>
      </p:sp>
      <p:sp>
        <p:nvSpPr>
          <p:cNvPr id="545" name="Shape 545"/>
          <p:cNvSpPr txBox="1"/>
          <p:nvPr/>
        </p:nvSpPr>
        <p:spPr>
          <a:xfrm>
            <a:off x="485475" y="2631175"/>
            <a:ext cx="3608400" cy="459000"/>
          </a:xfrm>
          <a:prstGeom prst="rect">
            <a:avLst/>
          </a:prstGeom>
          <a:noFill/>
          <a:ln>
            <a:noFill/>
          </a:ln>
        </p:spPr>
        <p:txBody>
          <a:bodyPr lIns="91425" tIns="91425" rIns="91425" bIns="91425" anchor="t" anchorCtr="0">
            <a:noAutofit/>
          </a:bodyPr>
          <a:lstStyle/>
          <a:p>
            <a:pPr marL="457200" lvl="0" indent="-228600" rtl="0">
              <a:spcBef>
                <a:spcPts val="0"/>
              </a:spcBef>
              <a:buClr>
                <a:srgbClr val="FFFFFF"/>
              </a:buClr>
              <a:buChar char="●"/>
            </a:pPr>
            <a:r>
              <a:rPr lang="pt-PT">
                <a:solidFill>
                  <a:srgbClr val="FFFFFF"/>
                </a:solidFill>
              </a:rPr>
              <a:t>Ceroso</a:t>
            </a:r>
          </a:p>
        </p:txBody>
      </p:sp>
      <p:sp>
        <p:nvSpPr>
          <p:cNvPr id="546" name="Shape 546"/>
          <p:cNvSpPr txBox="1"/>
          <p:nvPr/>
        </p:nvSpPr>
        <p:spPr>
          <a:xfrm>
            <a:off x="485475" y="3090175"/>
            <a:ext cx="3608400" cy="459000"/>
          </a:xfrm>
          <a:prstGeom prst="rect">
            <a:avLst/>
          </a:prstGeom>
          <a:noFill/>
          <a:ln>
            <a:noFill/>
          </a:ln>
        </p:spPr>
        <p:txBody>
          <a:bodyPr lIns="91425" tIns="91425" rIns="91425" bIns="91425" anchor="t" anchorCtr="0">
            <a:noAutofit/>
          </a:bodyPr>
          <a:lstStyle/>
          <a:p>
            <a:pPr marL="457200" lvl="0" indent="-228600" rtl="0">
              <a:spcBef>
                <a:spcPts val="0"/>
              </a:spcBef>
              <a:buClr>
                <a:srgbClr val="FFFFFF"/>
              </a:buClr>
              <a:buChar char="●"/>
            </a:pPr>
            <a:r>
              <a:rPr lang="pt-PT">
                <a:solidFill>
                  <a:srgbClr val="FFFFFF"/>
                </a:solidFill>
              </a:rPr>
              <a:t>Nacarado</a:t>
            </a:r>
          </a:p>
        </p:txBody>
      </p:sp>
      <p:sp>
        <p:nvSpPr>
          <p:cNvPr id="547" name="Shape 547"/>
          <p:cNvSpPr txBox="1"/>
          <p:nvPr/>
        </p:nvSpPr>
        <p:spPr>
          <a:xfrm>
            <a:off x="485475" y="3456900"/>
            <a:ext cx="3608400" cy="459000"/>
          </a:xfrm>
          <a:prstGeom prst="rect">
            <a:avLst/>
          </a:prstGeom>
          <a:noFill/>
          <a:ln>
            <a:noFill/>
          </a:ln>
        </p:spPr>
        <p:txBody>
          <a:bodyPr lIns="91425" tIns="91425" rIns="91425" bIns="91425" anchor="t" anchorCtr="0">
            <a:noAutofit/>
          </a:bodyPr>
          <a:lstStyle/>
          <a:p>
            <a:pPr marL="457200" lvl="0" indent="-228600" rtl="0">
              <a:spcBef>
                <a:spcPts val="0"/>
              </a:spcBef>
              <a:buClr>
                <a:srgbClr val="FFFFFF"/>
              </a:buClr>
              <a:buChar char="●"/>
            </a:pPr>
            <a:r>
              <a:rPr lang="pt-PT">
                <a:solidFill>
                  <a:srgbClr val="FFFFFF"/>
                </a:solidFill>
              </a:rPr>
              <a:t>Resinoso</a:t>
            </a:r>
          </a:p>
        </p:txBody>
      </p:sp>
      <p:sp>
        <p:nvSpPr>
          <p:cNvPr id="548" name="Shape 548"/>
          <p:cNvSpPr txBox="1"/>
          <p:nvPr/>
        </p:nvSpPr>
        <p:spPr>
          <a:xfrm>
            <a:off x="485475" y="3797025"/>
            <a:ext cx="3608400" cy="459000"/>
          </a:xfrm>
          <a:prstGeom prst="rect">
            <a:avLst/>
          </a:prstGeom>
          <a:noFill/>
          <a:ln>
            <a:noFill/>
          </a:ln>
        </p:spPr>
        <p:txBody>
          <a:bodyPr lIns="91425" tIns="91425" rIns="91425" bIns="91425" anchor="t" anchorCtr="0">
            <a:noAutofit/>
          </a:bodyPr>
          <a:lstStyle/>
          <a:p>
            <a:pPr marL="457200" lvl="0" indent="-228600" rtl="0">
              <a:spcBef>
                <a:spcPts val="0"/>
              </a:spcBef>
              <a:buClr>
                <a:srgbClr val="FFFFFF"/>
              </a:buClr>
              <a:buChar char="●"/>
            </a:pPr>
            <a:r>
              <a:rPr lang="pt-PT">
                <a:solidFill>
                  <a:srgbClr val="FFFFFF"/>
                </a:solidFill>
              </a:rPr>
              <a:t>Vítreo</a:t>
            </a:r>
          </a:p>
        </p:txBody>
      </p:sp>
      <p:pic>
        <p:nvPicPr>
          <p:cNvPr id="549" name="Shape 549" descr="Crocidolite.jpg"/>
          <p:cNvPicPr preferRelativeResize="0"/>
          <p:nvPr/>
        </p:nvPicPr>
        <p:blipFill>
          <a:blip r:embed="rId3">
            <a:alphaModFix/>
          </a:blip>
          <a:stretch>
            <a:fillRect/>
          </a:stretch>
        </p:blipFill>
        <p:spPr>
          <a:xfrm>
            <a:off x="4573674" y="1120649"/>
            <a:ext cx="3377775" cy="2573449"/>
          </a:xfrm>
          <a:prstGeom prst="rect">
            <a:avLst/>
          </a:prstGeom>
          <a:noFill/>
          <a:ln>
            <a:noFill/>
          </a:ln>
        </p:spPr>
      </p:pic>
      <p:sp>
        <p:nvSpPr>
          <p:cNvPr id="550" name="Shape 550"/>
          <p:cNvSpPr txBox="1"/>
          <p:nvPr/>
        </p:nvSpPr>
        <p:spPr>
          <a:xfrm>
            <a:off x="4573675" y="3797025"/>
            <a:ext cx="7337400" cy="8559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62 - </a:t>
            </a:r>
            <a:r>
              <a:rPr lang="pt-PT" sz="1000">
                <a:solidFill>
                  <a:srgbClr val="FFFFFF"/>
                </a:solidFill>
              </a:rPr>
              <a:t>Crocidolite, mineral de brilho acetinado</a:t>
            </a:r>
          </a:p>
        </p:txBody>
      </p:sp>
      <p:sp>
        <p:nvSpPr>
          <p:cNvPr id="551" name="Shape 551"/>
          <p:cNvSpPr txBox="1"/>
          <p:nvPr/>
        </p:nvSpPr>
        <p:spPr>
          <a:xfrm>
            <a:off x="1784550" y="1918650"/>
            <a:ext cx="5574900" cy="1306200"/>
          </a:xfrm>
          <a:prstGeom prst="rect">
            <a:avLst/>
          </a:prstGeom>
          <a:noFill/>
          <a:ln>
            <a:noFill/>
          </a:ln>
        </p:spPr>
        <p:txBody>
          <a:bodyPr lIns="91425" tIns="91425" rIns="91425" bIns="91425" anchor="t" anchorCtr="0">
            <a:noAutofit/>
          </a:bodyPr>
          <a:lstStyle/>
          <a:p>
            <a:pPr lvl="0">
              <a:spcBef>
                <a:spcPts val="0"/>
              </a:spcBef>
              <a:buNone/>
            </a:pPr>
            <a:r>
              <a:rPr lang="pt-PT" sz="1800">
                <a:solidFill>
                  <a:srgbClr val="FFFFFF"/>
                </a:solidFill>
              </a:rPr>
              <a:t>Característica dos minerais relativa ao modo como o material reflete a luz em superfícies não alteradas, isto é, trata-se de uma avaliação à vista desarmada resultado da observação do minerais à luz. </a:t>
            </a:r>
          </a:p>
        </p:txBody>
      </p:sp>
      <p:pic>
        <p:nvPicPr>
          <p:cNvPr id="552" name="Shape 552" descr="esfalerite.jpg"/>
          <p:cNvPicPr preferRelativeResize="0"/>
          <p:nvPr/>
        </p:nvPicPr>
        <p:blipFill>
          <a:blip r:embed="rId4">
            <a:alphaModFix/>
          </a:blip>
          <a:stretch>
            <a:fillRect/>
          </a:stretch>
        </p:blipFill>
        <p:spPr>
          <a:xfrm>
            <a:off x="4573675" y="1120650"/>
            <a:ext cx="2997249" cy="2573449"/>
          </a:xfrm>
          <a:prstGeom prst="rect">
            <a:avLst/>
          </a:prstGeom>
          <a:noFill/>
          <a:ln>
            <a:noFill/>
          </a:ln>
        </p:spPr>
      </p:pic>
      <p:sp>
        <p:nvSpPr>
          <p:cNvPr id="553" name="Shape 553"/>
          <p:cNvSpPr txBox="1"/>
          <p:nvPr/>
        </p:nvSpPr>
        <p:spPr>
          <a:xfrm>
            <a:off x="4536527" y="3834937"/>
            <a:ext cx="4112400" cy="5727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63 - </a:t>
            </a:r>
            <a:r>
              <a:rPr lang="pt-PT" sz="1000">
                <a:solidFill>
                  <a:srgbClr val="FFFFFF"/>
                </a:solidFill>
              </a:rPr>
              <a:t>Esfalerite, exemplo de mineral com brilho adamantino</a:t>
            </a:r>
          </a:p>
        </p:txBody>
      </p:sp>
      <p:sp>
        <p:nvSpPr>
          <p:cNvPr id="554" name="Shape 554"/>
          <p:cNvSpPr txBox="1"/>
          <p:nvPr/>
        </p:nvSpPr>
        <p:spPr>
          <a:xfrm>
            <a:off x="4662462" y="3965512"/>
            <a:ext cx="3070200" cy="3411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64 - </a:t>
            </a:r>
            <a:r>
              <a:rPr lang="pt-PT" sz="1000">
                <a:solidFill>
                  <a:srgbClr val="FFFFFF"/>
                </a:solidFill>
              </a:rPr>
              <a:t>Jade, mineral com brilho ceroso</a:t>
            </a:r>
          </a:p>
        </p:txBody>
      </p:sp>
      <p:pic>
        <p:nvPicPr>
          <p:cNvPr id="555" name="Shape 555" descr="jade.jpg"/>
          <p:cNvPicPr preferRelativeResize="0"/>
          <p:nvPr/>
        </p:nvPicPr>
        <p:blipFill>
          <a:blip r:embed="rId5">
            <a:alphaModFix/>
          </a:blip>
          <a:stretch>
            <a:fillRect/>
          </a:stretch>
        </p:blipFill>
        <p:spPr>
          <a:xfrm>
            <a:off x="4515375" y="1120650"/>
            <a:ext cx="3364374" cy="2538437"/>
          </a:xfrm>
          <a:prstGeom prst="rect">
            <a:avLst/>
          </a:prstGeom>
          <a:noFill/>
          <a:ln>
            <a:noFill/>
          </a:ln>
        </p:spPr>
      </p:pic>
      <p:pic>
        <p:nvPicPr>
          <p:cNvPr id="556" name="Shape 556" descr="micas.jpg"/>
          <p:cNvPicPr preferRelativeResize="0"/>
          <p:nvPr/>
        </p:nvPicPr>
        <p:blipFill>
          <a:blip r:embed="rId6">
            <a:alphaModFix/>
          </a:blip>
          <a:stretch>
            <a:fillRect/>
          </a:stretch>
        </p:blipFill>
        <p:spPr>
          <a:xfrm>
            <a:off x="4573725" y="1157125"/>
            <a:ext cx="3608399" cy="2432137"/>
          </a:xfrm>
          <a:prstGeom prst="rect">
            <a:avLst/>
          </a:prstGeom>
          <a:noFill/>
          <a:ln>
            <a:noFill/>
          </a:ln>
        </p:spPr>
      </p:pic>
      <p:sp>
        <p:nvSpPr>
          <p:cNvPr id="557" name="Shape 557"/>
          <p:cNvSpPr txBox="1"/>
          <p:nvPr/>
        </p:nvSpPr>
        <p:spPr>
          <a:xfrm>
            <a:off x="4573712" y="3965525"/>
            <a:ext cx="3377700" cy="3411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65 - </a:t>
            </a:r>
            <a:r>
              <a:rPr lang="pt-PT" sz="1000">
                <a:solidFill>
                  <a:srgbClr val="FFFFFF"/>
                </a:solidFill>
              </a:rPr>
              <a:t>Brilho nacarado característico das micas</a:t>
            </a:r>
          </a:p>
        </p:txBody>
      </p:sp>
      <p:pic>
        <p:nvPicPr>
          <p:cNvPr id="558" name="Shape 558" descr="Monazita.jpg"/>
          <p:cNvPicPr preferRelativeResize="0"/>
          <p:nvPr/>
        </p:nvPicPr>
        <p:blipFill>
          <a:blip r:embed="rId7">
            <a:alphaModFix/>
          </a:blip>
          <a:stretch>
            <a:fillRect/>
          </a:stretch>
        </p:blipFill>
        <p:spPr>
          <a:xfrm>
            <a:off x="4573675" y="1157124"/>
            <a:ext cx="2613568" cy="2538424"/>
          </a:xfrm>
          <a:prstGeom prst="rect">
            <a:avLst/>
          </a:prstGeom>
          <a:noFill/>
          <a:ln>
            <a:noFill/>
          </a:ln>
        </p:spPr>
      </p:pic>
      <p:sp>
        <p:nvSpPr>
          <p:cNvPr id="559" name="Shape 559"/>
          <p:cNvSpPr txBox="1"/>
          <p:nvPr/>
        </p:nvSpPr>
        <p:spPr>
          <a:xfrm>
            <a:off x="4573725" y="3884750"/>
            <a:ext cx="4258500" cy="3411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66 - </a:t>
            </a:r>
            <a:r>
              <a:rPr lang="pt-PT" sz="1000">
                <a:solidFill>
                  <a:srgbClr val="FFFFFF"/>
                </a:solidFill>
              </a:rPr>
              <a:t>O brilho semelhante à resina da monazita classifica-o como resinoso</a:t>
            </a:r>
          </a:p>
        </p:txBody>
      </p:sp>
      <p:pic>
        <p:nvPicPr>
          <p:cNvPr id="560" name="Shape 560" descr="aragonite.jpg"/>
          <p:cNvPicPr preferRelativeResize="0"/>
          <p:nvPr/>
        </p:nvPicPr>
        <p:blipFill>
          <a:blip r:embed="rId8">
            <a:alphaModFix/>
          </a:blip>
          <a:stretch>
            <a:fillRect/>
          </a:stretch>
        </p:blipFill>
        <p:spPr>
          <a:xfrm>
            <a:off x="4536524" y="1197599"/>
            <a:ext cx="2687899" cy="2623019"/>
          </a:xfrm>
          <a:prstGeom prst="rect">
            <a:avLst/>
          </a:prstGeom>
          <a:noFill/>
          <a:ln>
            <a:noFill/>
          </a:ln>
        </p:spPr>
      </p:pic>
      <p:sp>
        <p:nvSpPr>
          <p:cNvPr id="561" name="Shape 561"/>
          <p:cNvSpPr txBox="1"/>
          <p:nvPr/>
        </p:nvSpPr>
        <p:spPr>
          <a:xfrm>
            <a:off x="4590525" y="3810375"/>
            <a:ext cx="4224900" cy="4200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67 - </a:t>
            </a:r>
            <a:r>
              <a:rPr lang="pt-PT" sz="1000">
                <a:solidFill>
                  <a:srgbClr val="FFFFFF"/>
                </a:solidFill>
              </a:rPr>
              <a:t>70% dos minerais, entre os quais a aragonite, apresentam brilho vítreo</a:t>
            </a:r>
          </a:p>
        </p:txBody>
      </p:sp>
      <p:graphicFrame>
        <p:nvGraphicFramePr>
          <p:cNvPr id="562" name="Shape 562"/>
          <p:cNvGraphicFramePr/>
          <p:nvPr/>
        </p:nvGraphicFramePr>
        <p:xfrm>
          <a:off x="4579287" y="1638737"/>
          <a:ext cx="4247350" cy="396210"/>
        </p:xfrm>
        <a:graphic>
          <a:graphicData uri="http://schemas.openxmlformats.org/drawingml/2006/table">
            <a:tbl>
              <a:tblPr>
                <a:noFill/>
                <a:tableStyleId>{0B07FD06-F8A5-4568-A69D-E12FCA2129F9}</a:tableStyleId>
              </a:tblPr>
              <a:tblGrid>
                <a:gridCol w="2149375"/>
                <a:gridCol w="2097975"/>
              </a:tblGrid>
              <a:tr h="381000">
                <a:tc>
                  <a:txBody>
                    <a:bodyPr/>
                    <a:lstStyle/>
                    <a:p>
                      <a:pPr lvl="0">
                        <a:spcBef>
                          <a:spcPts val="0"/>
                        </a:spcBef>
                        <a:buNone/>
                      </a:pPr>
                      <a:r>
                        <a:rPr lang="pt-PT">
                          <a:solidFill>
                            <a:srgbClr val="FFFFFF"/>
                          </a:solidFill>
                        </a:rPr>
                        <a:t>Metálico</a:t>
                      </a:r>
                    </a:p>
                  </a:txBody>
                  <a:tcPr marL="91425" marR="91425" marT="91425" marB="91425"/>
                </a:tc>
                <a:tc>
                  <a:txBody>
                    <a:bodyPr/>
                    <a:lstStyle/>
                    <a:p>
                      <a:pPr lvl="0">
                        <a:spcBef>
                          <a:spcPts val="0"/>
                        </a:spcBef>
                        <a:buNone/>
                      </a:pPr>
                      <a:r>
                        <a:rPr lang="pt-PT">
                          <a:solidFill>
                            <a:srgbClr val="FFFFFF"/>
                          </a:solidFill>
                        </a:rPr>
                        <a:t>Submetálico</a:t>
                      </a:r>
                    </a:p>
                  </a:txBody>
                  <a:tcPr marL="91425" marR="91425" marT="91425" marB="91425"/>
                </a:tc>
              </a:tr>
            </a:tbl>
          </a:graphicData>
        </a:graphic>
      </p:graphicFrame>
      <p:sp>
        <p:nvSpPr>
          <p:cNvPr id="563" name="Shape 563"/>
          <p:cNvSpPr txBox="1"/>
          <p:nvPr/>
        </p:nvSpPr>
        <p:spPr>
          <a:xfrm>
            <a:off x="4592400" y="2046900"/>
            <a:ext cx="2138700" cy="1259700"/>
          </a:xfrm>
          <a:prstGeom prst="rect">
            <a:avLst/>
          </a:prstGeom>
          <a:noFill/>
          <a:ln>
            <a:noFill/>
          </a:ln>
        </p:spPr>
        <p:txBody>
          <a:bodyPr lIns="91425" tIns="91425" rIns="91425" bIns="91425" anchor="t" anchorCtr="0">
            <a:noAutofit/>
          </a:bodyPr>
          <a:lstStyle/>
          <a:p>
            <a:pPr lvl="0">
              <a:spcBef>
                <a:spcPts val="0"/>
              </a:spcBef>
              <a:buNone/>
            </a:pPr>
            <a:r>
              <a:rPr lang="pt-PT">
                <a:solidFill>
                  <a:srgbClr val="FFFFFF"/>
                </a:solidFill>
              </a:rPr>
              <a:t>Característico de minerais opacos.</a:t>
            </a:r>
          </a:p>
        </p:txBody>
      </p:sp>
      <p:pic>
        <p:nvPicPr>
          <p:cNvPr id="564" name="Shape 564" descr="galena 1.PNG"/>
          <p:cNvPicPr preferRelativeResize="0"/>
          <p:nvPr/>
        </p:nvPicPr>
        <p:blipFill>
          <a:blip r:embed="rId9">
            <a:alphaModFix/>
          </a:blip>
          <a:stretch>
            <a:fillRect/>
          </a:stretch>
        </p:blipFill>
        <p:spPr>
          <a:xfrm>
            <a:off x="311701" y="1197600"/>
            <a:ext cx="3782174" cy="2859179"/>
          </a:xfrm>
          <a:prstGeom prst="rect">
            <a:avLst/>
          </a:prstGeom>
          <a:noFill/>
          <a:ln>
            <a:noFill/>
          </a:ln>
        </p:spPr>
      </p:pic>
      <p:sp>
        <p:nvSpPr>
          <p:cNvPr id="565" name="Shape 565"/>
          <p:cNvSpPr txBox="1"/>
          <p:nvPr/>
        </p:nvSpPr>
        <p:spPr>
          <a:xfrm>
            <a:off x="314900" y="4198775"/>
            <a:ext cx="3782100" cy="2757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68 - </a:t>
            </a:r>
            <a:r>
              <a:rPr lang="pt-PT" sz="1000">
                <a:solidFill>
                  <a:srgbClr val="FFFFFF"/>
                </a:solidFill>
              </a:rPr>
              <a:t>O brilho metálico da galena assemelha-se ao de um metal</a:t>
            </a:r>
          </a:p>
        </p:txBody>
      </p:sp>
      <p:sp>
        <p:nvSpPr>
          <p:cNvPr id="566" name="Shape 566"/>
          <p:cNvSpPr txBox="1"/>
          <p:nvPr/>
        </p:nvSpPr>
        <p:spPr>
          <a:xfrm>
            <a:off x="6731100" y="2058337"/>
            <a:ext cx="2048700" cy="629700"/>
          </a:xfrm>
          <a:prstGeom prst="rect">
            <a:avLst/>
          </a:prstGeom>
          <a:noFill/>
          <a:ln>
            <a:noFill/>
          </a:ln>
        </p:spPr>
        <p:txBody>
          <a:bodyPr lIns="91425" tIns="91425" rIns="91425" bIns="91425" anchor="t" anchorCtr="0">
            <a:noAutofit/>
          </a:bodyPr>
          <a:lstStyle/>
          <a:p>
            <a:pPr lvl="0">
              <a:spcBef>
                <a:spcPts val="0"/>
              </a:spcBef>
              <a:buNone/>
            </a:pPr>
            <a:r>
              <a:rPr lang="pt-PT">
                <a:solidFill>
                  <a:srgbClr val="FFFFFF"/>
                </a:solidFill>
              </a:rPr>
              <a:t>Semelhante ao brilho dos metais, mas não tão intenso.</a:t>
            </a:r>
          </a:p>
        </p:txBody>
      </p:sp>
      <p:pic>
        <p:nvPicPr>
          <p:cNvPr id="567" name="Shape 567" descr="hematite.jpg"/>
          <p:cNvPicPr preferRelativeResize="0"/>
          <p:nvPr/>
        </p:nvPicPr>
        <p:blipFill>
          <a:blip r:embed="rId10">
            <a:alphaModFix/>
          </a:blip>
          <a:stretch>
            <a:fillRect/>
          </a:stretch>
        </p:blipFill>
        <p:spPr>
          <a:xfrm>
            <a:off x="311700" y="1168125"/>
            <a:ext cx="3070200" cy="2888650"/>
          </a:xfrm>
          <a:prstGeom prst="rect">
            <a:avLst/>
          </a:prstGeom>
          <a:noFill/>
          <a:ln>
            <a:noFill/>
          </a:ln>
        </p:spPr>
      </p:pic>
      <p:sp>
        <p:nvSpPr>
          <p:cNvPr id="568" name="Shape 568"/>
          <p:cNvSpPr txBox="1"/>
          <p:nvPr/>
        </p:nvSpPr>
        <p:spPr>
          <a:xfrm>
            <a:off x="325975" y="4282625"/>
            <a:ext cx="3503400" cy="2100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69 - </a:t>
            </a:r>
            <a:r>
              <a:rPr lang="pt-PT" sz="1000">
                <a:solidFill>
                  <a:srgbClr val="FFFFFF"/>
                </a:solidFill>
              </a:rPr>
              <a:t>Brilho submetálico da hematite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animEffect transition="in" filter="fade">
                                      <p:cBhvr>
                                        <p:cTn id="7" dur="1000"/>
                                        <p:tgtEl>
                                          <p:spTgt spid="5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551"/>
                                        </p:tgtEl>
                                      </p:cBhvr>
                                    </p:animEffect>
                                    <p:set>
                                      <p:cBhvr>
                                        <p:cTn id="12" dur="1" fill="hold">
                                          <p:stCondLst>
                                            <p:cond delay="1000"/>
                                          </p:stCondLst>
                                        </p:cTn>
                                        <p:tgtEl>
                                          <p:spTgt spid="55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2"/>
                                        </p:tgtEl>
                                        <p:attrNameLst>
                                          <p:attrName>style.visibility</p:attrName>
                                        </p:attrNameLst>
                                      </p:cBhvr>
                                      <p:to>
                                        <p:strVal val="visible"/>
                                      </p:to>
                                    </p:set>
                                    <p:animEffect transition="in" filter="fade">
                                      <p:cBhvr>
                                        <p:cTn id="17" dur="1000"/>
                                        <p:tgtEl>
                                          <p:spTgt spid="5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3"/>
                                        </p:tgtEl>
                                        <p:attrNameLst>
                                          <p:attrName>style.visibility</p:attrName>
                                        </p:attrNameLst>
                                      </p:cBhvr>
                                      <p:to>
                                        <p:strVal val="visible"/>
                                      </p:to>
                                    </p:set>
                                    <p:animEffect transition="in" filter="fade">
                                      <p:cBhvr>
                                        <p:cTn id="22" dur="1000"/>
                                        <p:tgtEl>
                                          <p:spTgt spid="5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9"/>
                                        </p:tgtEl>
                                        <p:attrNameLst>
                                          <p:attrName>style.visibility</p:attrName>
                                        </p:attrNameLst>
                                      </p:cBhvr>
                                      <p:to>
                                        <p:strVal val="visible"/>
                                      </p:to>
                                    </p:set>
                                    <p:animEffect transition="in" filter="fade">
                                      <p:cBhvr>
                                        <p:cTn id="27" dur="1000"/>
                                        <p:tgtEl>
                                          <p:spTgt spid="549"/>
                                        </p:tgtEl>
                                      </p:cBhvr>
                                    </p:animEffect>
                                  </p:childTnLst>
                                </p:cTn>
                              </p:par>
                              <p:par>
                                <p:cTn id="28" presetID="10" presetClass="entr" presetSubtype="0" fill="hold" nodeType="withEffect">
                                  <p:stCondLst>
                                    <p:cond delay="0"/>
                                  </p:stCondLst>
                                  <p:childTnLst>
                                    <p:set>
                                      <p:cBhvr>
                                        <p:cTn id="29" dur="1" fill="hold">
                                          <p:stCondLst>
                                            <p:cond delay="0"/>
                                          </p:stCondLst>
                                        </p:cTn>
                                        <p:tgtEl>
                                          <p:spTgt spid="550"/>
                                        </p:tgtEl>
                                        <p:attrNameLst>
                                          <p:attrName>style.visibility</p:attrName>
                                        </p:attrNameLst>
                                      </p:cBhvr>
                                      <p:to>
                                        <p:strVal val="visible"/>
                                      </p:to>
                                    </p:set>
                                    <p:animEffect transition="in" filter="fade">
                                      <p:cBhvr>
                                        <p:cTn id="30" dur="1000"/>
                                        <p:tgtEl>
                                          <p:spTgt spid="55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00"/>
                                        <p:tgtEl>
                                          <p:spTgt spid="549"/>
                                        </p:tgtEl>
                                      </p:cBhvr>
                                    </p:animEffect>
                                    <p:set>
                                      <p:cBhvr>
                                        <p:cTn id="35" dur="1" fill="hold">
                                          <p:stCondLst>
                                            <p:cond delay="1000"/>
                                          </p:stCondLst>
                                        </p:cTn>
                                        <p:tgtEl>
                                          <p:spTgt spid="549"/>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550"/>
                                        </p:tgtEl>
                                      </p:cBhvr>
                                    </p:animEffect>
                                    <p:set>
                                      <p:cBhvr>
                                        <p:cTn id="38" dur="1" fill="hold">
                                          <p:stCondLst>
                                            <p:cond delay="1000"/>
                                          </p:stCondLst>
                                        </p:cTn>
                                        <p:tgtEl>
                                          <p:spTgt spid="55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44"/>
                                        </p:tgtEl>
                                        <p:attrNameLst>
                                          <p:attrName>style.visibility</p:attrName>
                                        </p:attrNameLst>
                                      </p:cBhvr>
                                      <p:to>
                                        <p:strVal val="visible"/>
                                      </p:to>
                                    </p:set>
                                    <p:animEffect transition="in" filter="fade">
                                      <p:cBhvr>
                                        <p:cTn id="43" dur="1000"/>
                                        <p:tgtEl>
                                          <p:spTgt spid="54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52"/>
                                        </p:tgtEl>
                                        <p:attrNameLst>
                                          <p:attrName>style.visibility</p:attrName>
                                        </p:attrNameLst>
                                      </p:cBhvr>
                                      <p:to>
                                        <p:strVal val="visible"/>
                                      </p:to>
                                    </p:set>
                                    <p:animEffect transition="in" filter="fade">
                                      <p:cBhvr>
                                        <p:cTn id="48" dur="900"/>
                                        <p:tgtEl>
                                          <p:spTgt spid="55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53"/>
                                        </p:tgtEl>
                                        <p:attrNameLst>
                                          <p:attrName>style.visibility</p:attrName>
                                        </p:attrNameLst>
                                      </p:cBhvr>
                                      <p:to>
                                        <p:strVal val="visible"/>
                                      </p:to>
                                    </p:set>
                                    <p:animEffect transition="in" filter="fade">
                                      <p:cBhvr>
                                        <p:cTn id="53" dur="1100"/>
                                        <p:tgtEl>
                                          <p:spTgt spid="55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552"/>
                                        </p:tgtEl>
                                      </p:cBhvr>
                                    </p:animEffect>
                                    <p:set>
                                      <p:cBhvr>
                                        <p:cTn id="58" dur="1" fill="hold">
                                          <p:stCondLst>
                                            <p:cond delay="1000"/>
                                          </p:stCondLst>
                                        </p:cTn>
                                        <p:tgtEl>
                                          <p:spTgt spid="55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553"/>
                                        </p:tgtEl>
                                      </p:cBhvr>
                                    </p:animEffect>
                                    <p:set>
                                      <p:cBhvr>
                                        <p:cTn id="61" dur="1" fill="hold">
                                          <p:stCondLst>
                                            <p:cond delay="1000"/>
                                          </p:stCondLst>
                                        </p:cTn>
                                        <p:tgtEl>
                                          <p:spTgt spid="553"/>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45"/>
                                        </p:tgtEl>
                                        <p:attrNameLst>
                                          <p:attrName>style.visibility</p:attrName>
                                        </p:attrNameLst>
                                      </p:cBhvr>
                                      <p:to>
                                        <p:strVal val="visible"/>
                                      </p:to>
                                    </p:set>
                                    <p:animEffect transition="in" filter="fade">
                                      <p:cBhvr>
                                        <p:cTn id="66" dur="1000"/>
                                        <p:tgtEl>
                                          <p:spTgt spid="54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54"/>
                                        </p:tgtEl>
                                        <p:attrNameLst>
                                          <p:attrName>style.visibility</p:attrName>
                                        </p:attrNameLst>
                                      </p:cBhvr>
                                      <p:to>
                                        <p:strVal val="visible"/>
                                      </p:to>
                                    </p:set>
                                    <p:animEffect transition="in" filter="fade">
                                      <p:cBhvr>
                                        <p:cTn id="71" dur="1100"/>
                                        <p:tgtEl>
                                          <p:spTgt spid="554"/>
                                        </p:tgtEl>
                                      </p:cBhvr>
                                    </p:animEffect>
                                  </p:childTnLst>
                                </p:cTn>
                              </p:par>
                              <p:par>
                                <p:cTn id="72" presetID="10" presetClass="entr" presetSubtype="0" fill="hold" nodeType="withEffect">
                                  <p:stCondLst>
                                    <p:cond delay="0"/>
                                  </p:stCondLst>
                                  <p:childTnLst>
                                    <p:set>
                                      <p:cBhvr>
                                        <p:cTn id="73" dur="1" fill="hold">
                                          <p:stCondLst>
                                            <p:cond delay="0"/>
                                          </p:stCondLst>
                                        </p:cTn>
                                        <p:tgtEl>
                                          <p:spTgt spid="555"/>
                                        </p:tgtEl>
                                        <p:attrNameLst>
                                          <p:attrName>style.visibility</p:attrName>
                                        </p:attrNameLst>
                                      </p:cBhvr>
                                      <p:to>
                                        <p:strVal val="visible"/>
                                      </p:to>
                                    </p:set>
                                    <p:animEffect transition="in" filter="fade">
                                      <p:cBhvr>
                                        <p:cTn id="74" dur="1000"/>
                                        <p:tgtEl>
                                          <p:spTgt spid="55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00"/>
                                        <p:tgtEl>
                                          <p:spTgt spid="554"/>
                                        </p:tgtEl>
                                      </p:cBhvr>
                                    </p:animEffect>
                                    <p:set>
                                      <p:cBhvr>
                                        <p:cTn id="79" dur="1" fill="hold">
                                          <p:stCondLst>
                                            <p:cond delay="1000"/>
                                          </p:stCondLst>
                                        </p:cTn>
                                        <p:tgtEl>
                                          <p:spTgt spid="55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1000"/>
                                        <p:tgtEl>
                                          <p:spTgt spid="555"/>
                                        </p:tgtEl>
                                      </p:cBhvr>
                                    </p:animEffect>
                                    <p:set>
                                      <p:cBhvr>
                                        <p:cTn id="82" dur="1" fill="hold">
                                          <p:stCondLst>
                                            <p:cond delay="1000"/>
                                          </p:stCondLst>
                                        </p:cTn>
                                        <p:tgtEl>
                                          <p:spTgt spid="55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46"/>
                                        </p:tgtEl>
                                        <p:attrNameLst>
                                          <p:attrName>style.visibility</p:attrName>
                                        </p:attrNameLst>
                                      </p:cBhvr>
                                      <p:to>
                                        <p:strVal val="visible"/>
                                      </p:to>
                                    </p:set>
                                    <p:animEffect transition="in" filter="fade">
                                      <p:cBhvr>
                                        <p:cTn id="87" dur="1000"/>
                                        <p:tgtEl>
                                          <p:spTgt spid="54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56"/>
                                        </p:tgtEl>
                                        <p:attrNameLst>
                                          <p:attrName>style.visibility</p:attrName>
                                        </p:attrNameLst>
                                      </p:cBhvr>
                                      <p:to>
                                        <p:strVal val="visible"/>
                                      </p:to>
                                    </p:set>
                                    <p:animEffect transition="in" filter="fade">
                                      <p:cBhvr>
                                        <p:cTn id="92" dur="1000"/>
                                        <p:tgtEl>
                                          <p:spTgt spid="556"/>
                                        </p:tgtEl>
                                      </p:cBhvr>
                                    </p:animEffect>
                                  </p:childTnLst>
                                </p:cTn>
                              </p:par>
                              <p:par>
                                <p:cTn id="93" presetID="10" presetClass="entr" presetSubtype="0" fill="hold" nodeType="withEffect">
                                  <p:stCondLst>
                                    <p:cond delay="0"/>
                                  </p:stCondLst>
                                  <p:childTnLst>
                                    <p:set>
                                      <p:cBhvr>
                                        <p:cTn id="94" dur="1" fill="hold">
                                          <p:stCondLst>
                                            <p:cond delay="0"/>
                                          </p:stCondLst>
                                        </p:cTn>
                                        <p:tgtEl>
                                          <p:spTgt spid="557"/>
                                        </p:tgtEl>
                                        <p:attrNameLst>
                                          <p:attrName>style.visibility</p:attrName>
                                        </p:attrNameLst>
                                      </p:cBhvr>
                                      <p:to>
                                        <p:strVal val="visible"/>
                                      </p:to>
                                    </p:set>
                                    <p:animEffect transition="in" filter="fade">
                                      <p:cBhvr>
                                        <p:cTn id="95" dur="1100"/>
                                        <p:tgtEl>
                                          <p:spTgt spid="557"/>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1000"/>
                                        <p:tgtEl>
                                          <p:spTgt spid="557"/>
                                        </p:tgtEl>
                                      </p:cBhvr>
                                    </p:animEffect>
                                    <p:set>
                                      <p:cBhvr>
                                        <p:cTn id="100" dur="1" fill="hold">
                                          <p:stCondLst>
                                            <p:cond delay="1000"/>
                                          </p:stCondLst>
                                        </p:cTn>
                                        <p:tgtEl>
                                          <p:spTgt spid="557"/>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1000"/>
                                        <p:tgtEl>
                                          <p:spTgt spid="556"/>
                                        </p:tgtEl>
                                      </p:cBhvr>
                                    </p:animEffect>
                                    <p:set>
                                      <p:cBhvr>
                                        <p:cTn id="103" dur="1" fill="hold">
                                          <p:stCondLst>
                                            <p:cond delay="1000"/>
                                          </p:stCondLst>
                                        </p:cTn>
                                        <p:tgtEl>
                                          <p:spTgt spid="556"/>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547"/>
                                        </p:tgtEl>
                                        <p:attrNameLst>
                                          <p:attrName>style.visibility</p:attrName>
                                        </p:attrNameLst>
                                      </p:cBhvr>
                                      <p:to>
                                        <p:strVal val="visible"/>
                                      </p:to>
                                    </p:set>
                                    <p:animEffect transition="in" filter="fade">
                                      <p:cBhvr>
                                        <p:cTn id="108" dur="1000"/>
                                        <p:tgtEl>
                                          <p:spTgt spid="547"/>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558"/>
                                        </p:tgtEl>
                                        <p:attrNameLst>
                                          <p:attrName>style.visibility</p:attrName>
                                        </p:attrNameLst>
                                      </p:cBhvr>
                                      <p:to>
                                        <p:strVal val="visible"/>
                                      </p:to>
                                    </p:set>
                                    <p:animEffect transition="in" filter="fade">
                                      <p:cBhvr>
                                        <p:cTn id="113" dur="1200"/>
                                        <p:tgtEl>
                                          <p:spTgt spid="558"/>
                                        </p:tgtEl>
                                      </p:cBhvr>
                                    </p:animEffect>
                                  </p:childTnLst>
                                </p:cTn>
                              </p:par>
                              <p:par>
                                <p:cTn id="114" presetID="10" presetClass="entr" presetSubtype="0" fill="hold" nodeType="withEffect">
                                  <p:stCondLst>
                                    <p:cond delay="0"/>
                                  </p:stCondLst>
                                  <p:childTnLst>
                                    <p:set>
                                      <p:cBhvr>
                                        <p:cTn id="115" dur="1" fill="hold">
                                          <p:stCondLst>
                                            <p:cond delay="0"/>
                                          </p:stCondLst>
                                        </p:cTn>
                                        <p:tgtEl>
                                          <p:spTgt spid="559"/>
                                        </p:tgtEl>
                                        <p:attrNameLst>
                                          <p:attrName>style.visibility</p:attrName>
                                        </p:attrNameLst>
                                      </p:cBhvr>
                                      <p:to>
                                        <p:strVal val="visible"/>
                                      </p:to>
                                    </p:set>
                                    <p:animEffect transition="in" filter="fade">
                                      <p:cBhvr>
                                        <p:cTn id="116" dur="1000"/>
                                        <p:tgtEl>
                                          <p:spTgt spid="559"/>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1000"/>
                                        <p:tgtEl>
                                          <p:spTgt spid="558"/>
                                        </p:tgtEl>
                                      </p:cBhvr>
                                    </p:animEffect>
                                    <p:set>
                                      <p:cBhvr>
                                        <p:cTn id="121" dur="1" fill="hold">
                                          <p:stCondLst>
                                            <p:cond delay="1000"/>
                                          </p:stCondLst>
                                        </p:cTn>
                                        <p:tgtEl>
                                          <p:spTgt spid="558"/>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1000"/>
                                        <p:tgtEl>
                                          <p:spTgt spid="559"/>
                                        </p:tgtEl>
                                      </p:cBhvr>
                                    </p:animEffect>
                                    <p:set>
                                      <p:cBhvr>
                                        <p:cTn id="124" dur="1" fill="hold">
                                          <p:stCondLst>
                                            <p:cond delay="1000"/>
                                          </p:stCondLst>
                                        </p:cTn>
                                        <p:tgtEl>
                                          <p:spTgt spid="559"/>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548"/>
                                        </p:tgtEl>
                                        <p:attrNameLst>
                                          <p:attrName>style.visibility</p:attrName>
                                        </p:attrNameLst>
                                      </p:cBhvr>
                                      <p:to>
                                        <p:strVal val="visible"/>
                                      </p:to>
                                    </p:set>
                                    <p:animEffect transition="in" filter="fade">
                                      <p:cBhvr>
                                        <p:cTn id="129" dur="1000"/>
                                        <p:tgtEl>
                                          <p:spTgt spid="548"/>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560"/>
                                        </p:tgtEl>
                                        <p:attrNameLst>
                                          <p:attrName>style.visibility</p:attrName>
                                        </p:attrNameLst>
                                      </p:cBhvr>
                                      <p:to>
                                        <p:strVal val="visible"/>
                                      </p:to>
                                    </p:set>
                                    <p:animEffect transition="in" filter="fade">
                                      <p:cBhvr>
                                        <p:cTn id="134" dur="900"/>
                                        <p:tgtEl>
                                          <p:spTgt spid="560"/>
                                        </p:tgtEl>
                                      </p:cBhvr>
                                    </p:animEffect>
                                  </p:childTnLst>
                                </p:cTn>
                              </p:par>
                              <p:par>
                                <p:cTn id="135" presetID="10" presetClass="entr" presetSubtype="0" fill="hold" nodeType="withEffect">
                                  <p:stCondLst>
                                    <p:cond delay="0"/>
                                  </p:stCondLst>
                                  <p:childTnLst>
                                    <p:set>
                                      <p:cBhvr>
                                        <p:cTn id="136" dur="1" fill="hold">
                                          <p:stCondLst>
                                            <p:cond delay="0"/>
                                          </p:stCondLst>
                                        </p:cTn>
                                        <p:tgtEl>
                                          <p:spTgt spid="561"/>
                                        </p:tgtEl>
                                        <p:attrNameLst>
                                          <p:attrName>style.visibility</p:attrName>
                                        </p:attrNameLst>
                                      </p:cBhvr>
                                      <p:to>
                                        <p:strVal val="visible"/>
                                      </p:to>
                                    </p:set>
                                    <p:animEffect transition="in" filter="fade">
                                      <p:cBhvr>
                                        <p:cTn id="137" dur="1100"/>
                                        <p:tgtEl>
                                          <p:spTgt spid="561"/>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1000"/>
                                        <p:tgtEl>
                                          <p:spTgt spid="560"/>
                                        </p:tgtEl>
                                      </p:cBhvr>
                                    </p:animEffect>
                                    <p:set>
                                      <p:cBhvr>
                                        <p:cTn id="142" dur="1" fill="hold">
                                          <p:stCondLst>
                                            <p:cond delay="1000"/>
                                          </p:stCondLst>
                                        </p:cTn>
                                        <p:tgtEl>
                                          <p:spTgt spid="560"/>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1000"/>
                                        <p:tgtEl>
                                          <p:spTgt spid="561"/>
                                        </p:tgtEl>
                                      </p:cBhvr>
                                    </p:animEffect>
                                    <p:set>
                                      <p:cBhvr>
                                        <p:cTn id="145" dur="1" fill="hold">
                                          <p:stCondLst>
                                            <p:cond delay="1000"/>
                                          </p:stCondLst>
                                        </p:cTn>
                                        <p:tgtEl>
                                          <p:spTgt spid="561"/>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562"/>
                                        </p:tgtEl>
                                        <p:attrNameLst>
                                          <p:attrName>style.visibility</p:attrName>
                                        </p:attrNameLst>
                                      </p:cBhvr>
                                      <p:to>
                                        <p:strVal val="visible"/>
                                      </p:to>
                                    </p:set>
                                    <p:animEffect transition="in" filter="fade">
                                      <p:cBhvr>
                                        <p:cTn id="150" dur="1000"/>
                                        <p:tgtEl>
                                          <p:spTgt spid="562"/>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563"/>
                                        </p:tgtEl>
                                        <p:attrNameLst>
                                          <p:attrName>style.visibility</p:attrName>
                                        </p:attrNameLst>
                                      </p:cBhvr>
                                      <p:to>
                                        <p:strVal val="visible"/>
                                      </p:to>
                                    </p:set>
                                    <p:animEffect transition="in" filter="fade">
                                      <p:cBhvr>
                                        <p:cTn id="155" dur="1000"/>
                                        <p:tgtEl>
                                          <p:spTgt spid="563"/>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nodeType="clickEffect">
                                  <p:stCondLst>
                                    <p:cond delay="0"/>
                                  </p:stCondLst>
                                  <p:childTnLst>
                                    <p:set>
                                      <p:cBhvr>
                                        <p:cTn id="159" dur="1" fill="hold">
                                          <p:stCondLst>
                                            <p:cond delay="0"/>
                                          </p:stCondLst>
                                        </p:cTn>
                                        <p:tgtEl>
                                          <p:spTgt spid="564"/>
                                        </p:tgtEl>
                                        <p:attrNameLst>
                                          <p:attrName>style.visibility</p:attrName>
                                        </p:attrNameLst>
                                      </p:cBhvr>
                                      <p:to>
                                        <p:strVal val="visible"/>
                                      </p:to>
                                    </p:set>
                                    <p:animEffect transition="in" filter="fade">
                                      <p:cBhvr>
                                        <p:cTn id="160" dur="1000"/>
                                        <p:tgtEl>
                                          <p:spTgt spid="564"/>
                                        </p:tgtEl>
                                      </p:cBhvr>
                                    </p:animEffect>
                                  </p:childTnLst>
                                </p:cTn>
                              </p:par>
                              <p:par>
                                <p:cTn id="161" presetID="10" presetClass="entr" presetSubtype="0" fill="hold" nodeType="withEffect">
                                  <p:stCondLst>
                                    <p:cond delay="0"/>
                                  </p:stCondLst>
                                  <p:childTnLst>
                                    <p:set>
                                      <p:cBhvr>
                                        <p:cTn id="162" dur="1" fill="hold">
                                          <p:stCondLst>
                                            <p:cond delay="0"/>
                                          </p:stCondLst>
                                        </p:cTn>
                                        <p:tgtEl>
                                          <p:spTgt spid="565"/>
                                        </p:tgtEl>
                                        <p:attrNameLst>
                                          <p:attrName>style.visibility</p:attrName>
                                        </p:attrNameLst>
                                      </p:cBhvr>
                                      <p:to>
                                        <p:strVal val="visible"/>
                                      </p:to>
                                    </p:set>
                                    <p:animEffect transition="in" filter="fade">
                                      <p:cBhvr>
                                        <p:cTn id="163" dur="1000"/>
                                        <p:tgtEl>
                                          <p:spTgt spid="565"/>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xit" presetSubtype="0" fill="hold" nodeType="clickEffect">
                                  <p:stCondLst>
                                    <p:cond delay="0"/>
                                  </p:stCondLst>
                                  <p:childTnLst>
                                    <p:animEffect transition="out" filter="fade">
                                      <p:cBhvr>
                                        <p:cTn id="167" dur="1000"/>
                                        <p:tgtEl>
                                          <p:spTgt spid="564"/>
                                        </p:tgtEl>
                                      </p:cBhvr>
                                    </p:animEffect>
                                    <p:set>
                                      <p:cBhvr>
                                        <p:cTn id="168" dur="1" fill="hold">
                                          <p:stCondLst>
                                            <p:cond delay="1000"/>
                                          </p:stCondLst>
                                        </p:cTn>
                                        <p:tgtEl>
                                          <p:spTgt spid="564"/>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1000"/>
                                        <p:tgtEl>
                                          <p:spTgt spid="565"/>
                                        </p:tgtEl>
                                      </p:cBhvr>
                                    </p:animEffect>
                                    <p:set>
                                      <p:cBhvr>
                                        <p:cTn id="171" dur="1" fill="hold">
                                          <p:stCondLst>
                                            <p:cond delay="1000"/>
                                          </p:stCondLst>
                                        </p:cTn>
                                        <p:tgtEl>
                                          <p:spTgt spid="565"/>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nodeType="clickEffect">
                                  <p:stCondLst>
                                    <p:cond delay="0"/>
                                  </p:stCondLst>
                                  <p:childTnLst>
                                    <p:set>
                                      <p:cBhvr>
                                        <p:cTn id="175" dur="1" fill="hold">
                                          <p:stCondLst>
                                            <p:cond delay="0"/>
                                          </p:stCondLst>
                                        </p:cTn>
                                        <p:tgtEl>
                                          <p:spTgt spid="566"/>
                                        </p:tgtEl>
                                        <p:attrNameLst>
                                          <p:attrName>style.visibility</p:attrName>
                                        </p:attrNameLst>
                                      </p:cBhvr>
                                      <p:to>
                                        <p:strVal val="visible"/>
                                      </p:to>
                                    </p:set>
                                    <p:animEffect transition="in" filter="fade">
                                      <p:cBhvr>
                                        <p:cTn id="176" dur="1000"/>
                                        <p:tgtEl>
                                          <p:spTgt spid="566"/>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567"/>
                                        </p:tgtEl>
                                        <p:attrNameLst>
                                          <p:attrName>style.visibility</p:attrName>
                                        </p:attrNameLst>
                                      </p:cBhvr>
                                      <p:to>
                                        <p:strVal val="visible"/>
                                      </p:to>
                                    </p:set>
                                    <p:animEffect transition="in" filter="fade">
                                      <p:cBhvr>
                                        <p:cTn id="181" dur="1000"/>
                                        <p:tgtEl>
                                          <p:spTgt spid="567"/>
                                        </p:tgtEl>
                                      </p:cBhvr>
                                    </p:animEffect>
                                  </p:childTnLst>
                                </p:cTn>
                              </p:par>
                              <p:par>
                                <p:cTn id="182" presetID="10" presetClass="entr" presetSubtype="0" fill="hold" nodeType="withEffect">
                                  <p:stCondLst>
                                    <p:cond delay="0"/>
                                  </p:stCondLst>
                                  <p:childTnLst>
                                    <p:set>
                                      <p:cBhvr>
                                        <p:cTn id="183" dur="1" fill="hold">
                                          <p:stCondLst>
                                            <p:cond delay="0"/>
                                          </p:stCondLst>
                                        </p:cTn>
                                        <p:tgtEl>
                                          <p:spTgt spid="568"/>
                                        </p:tgtEl>
                                        <p:attrNameLst>
                                          <p:attrName>style.visibility</p:attrName>
                                        </p:attrNameLst>
                                      </p:cBhvr>
                                      <p:to>
                                        <p:strVal val="visible"/>
                                      </p:to>
                                    </p:set>
                                    <p:animEffect transition="in" filter="fade">
                                      <p:cBhvr>
                                        <p:cTn id="184" dur="1000"/>
                                        <p:tgtEl>
                                          <p:spTgt spid="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Shape 57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pt-PT"/>
              <a:t>Cor </a:t>
            </a:r>
          </a:p>
        </p:txBody>
      </p:sp>
      <p:sp>
        <p:nvSpPr>
          <p:cNvPr id="574" name="Shape 57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pt-PT">
                <a:solidFill>
                  <a:srgbClr val="FFFFFF"/>
                </a:solidFill>
              </a:rPr>
              <a:t>Característica variável de acordo com algumas impurezas existentes nos minerais. </a:t>
            </a:r>
          </a:p>
          <a:p>
            <a:pPr lvl="0">
              <a:spcBef>
                <a:spcPts val="0"/>
              </a:spcBef>
              <a:buNone/>
            </a:pPr>
            <a:r>
              <a:rPr lang="pt-PT">
                <a:solidFill>
                  <a:srgbClr val="FFFFFF"/>
                </a:solidFill>
              </a:rPr>
              <a:t>A cor dos minerais deriva essencialmente da presença de iões metálicos.</a:t>
            </a:r>
          </a:p>
        </p:txBody>
      </p:sp>
      <p:pic>
        <p:nvPicPr>
          <p:cNvPr id="575" name="Shape 575" descr="jadeite.jpg"/>
          <p:cNvPicPr preferRelativeResize="0"/>
          <p:nvPr/>
        </p:nvPicPr>
        <p:blipFill>
          <a:blip r:embed="rId3">
            <a:alphaModFix/>
          </a:blip>
          <a:stretch>
            <a:fillRect/>
          </a:stretch>
        </p:blipFill>
        <p:spPr>
          <a:xfrm>
            <a:off x="1259625" y="2551499"/>
            <a:ext cx="2366612" cy="2017375"/>
          </a:xfrm>
          <a:prstGeom prst="rect">
            <a:avLst/>
          </a:prstGeom>
          <a:noFill/>
          <a:ln>
            <a:noFill/>
          </a:ln>
        </p:spPr>
      </p:pic>
      <p:pic>
        <p:nvPicPr>
          <p:cNvPr id="576" name="Shape 576" descr="augite.jpg"/>
          <p:cNvPicPr preferRelativeResize="0"/>
          <p:nvPr/>
        </p:nvPicPr>
        <p:blipFill>
          <a:blip r:embed="rId4">
            <a:alphaModFix/>
          </a:blip>
          <a:stretch>
            <a:fillRect/>
          </a:stretch>
        </p:blipFill>
        <p:spPr>
          <a:xfrm>
            <a:off x="4251250" y="2551500"/>
            <a:ext cx="3240776" cy="2017374"/>
          </a:xfrm>
          <a:prstGeom prst="rect">
            <a:avLst/>
          </a:prstGeom>
          <a:noFill/>
          <a:ln>
            <a:noFill/>
          </a:ln>
        </p:spPr>
      </p:pic>
      <p:sp>
        <p:nvSpPr>
          <p:cNvPr id="577" name="Shape 577"/>
          <p:cNvSpPr txBox="1"/>
          <p:nvPr/>
        </p:nvSpPr>
        <p:spPr>
          <a:xfrm>
            <a:off x="1259625" y="4631775"/>
            <a:ext cx="6285000" cy="3150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Figuras 70 e 71 - </a:t>
            </a:r>
            <a:r>
              <a:rPr lang="pt-PT" sz="1000">
                <a:solidFill>
                  <a:srgbClr val="FFFFFF"/>
                </a:solidFill>
              </a:rPr>
              <a:t>Jadeíte e augite, ambas pertencentes ao grupo das piroxenas, apresentam cores distintas</a:t>
            </a:r>
          </a:p>
        </p:txBody>
      </p:sp>
      <p:graphicFrame>
        <p:nvGraphicFramePr>
          <p:cNvPr id="578" name="Shape 578"/>
          <p:cNvGraphicFramePr/>
          <p:nvPr/>
        </p:nvGraphicFramePr>
        <p:xfrm>
          <a:off x="782625" y="2820575"/>
          <a:ext cx="7239000" cy="1036260"/>
        </p:xfrm>
        <a:graphic>
          <a:graphicData uri="http://schemas.openxmlformats.org/drawingml/2006/table">
            <a:tbl>
              <a:tblPr>
                <a:noFill/>
                <a:tableStyleId>{0B07FD06-F8A5-4568-A69D-E12FCA2129F9}</a:tableStyleId>
              </a:tblPr>
              <a:tblGrid>
                <a:gridCol w="3619500"/>
                <a:gridCol w="3619500"/>
              </a:tblGrid>
              <a:tr h="381000">
                <a:tc>
                  <a:txBody>
                    <a:bodyPr/>
                    <a:lstStyle/>
                    <a:p>
                      <a:pPr lvl="0" rtl="0">
                        <a:spcBef>
                          <a:spcPts val="0"/>
                        </a:spcBef>
                        <a:buNone/>
                      </a:pPr>
                      <a:r>
                        <a:rPr lang="pt-PT" sz="1600" b="1">
                          <a:solidFill>
                            <a:schemeClr val="dk1"/>
                          </a:solidFill>
                        </a:rPr>
                        <a:t>Minerais idiocromáticos</a:t>
                      </a:r>
                    </a:p>
                  </a:txBody>
                  <a:tcPr marL="91425" marR="91425" marT="91425" marB="91425"/>
                </a:tc>
                <a:tc>
                  <a:txBody>
                    <a:bodyPr/>
                    <a:lstStyle/>
                    <a:p>
                      <a:pPr lvl="0" rtl="0">
                        <a:spcBef>
                          <a:spcPts val="0"/>
                        </a:spcBef>
                        <a:buNone/>
                      </a:pPr>
                      <a:r>
                        <a:rPr lang="pt-PT" sz="1600" b="1">
                          <a:solidFill>
                            <a:schemeClr val="dk1"/>
                          </a:solidFill>
                        </a:rPr>
                        <a:t>Minerais alocromáticos</a:t>
                      </a:r>
                    </a:p>
                  </a:txBody>
                  <a:tcPr marL="91425" marR="91425" marT="91425" marB="91425"/>
                </a:tc>
              </a:tr>
              <a:tr h="381000">
                <a:tc>
                  <a:txBody>
                    <a:bodyPr/>
                    <a:lstStyle/>
                    <a:p>
                      <a:pPr lvl="0">
                        <a:spcBef>
                          <a:spcPts val="0"/>
                        </a:spcBef>
                        <a:buNone/>
                      </a:pPr>
                      <a:r>
                        <a:rPr lang="pt-PT">
                          <a:solidFill>
                            <a:srgbClr val="FFFFFF"/>
                          </a:solidFill>
                        </a:rPr>
                        <a:t>Apresentam sempre a mesma cor.</a:t>
                      </a:r>
                    </a:p>
                  </a:txBody>
                  <a:tcPr marL="91425" marR="91425" marT="91425" marB="91425"/>
                </a:tc>
                <a:tc>
                  <a:txBody>
                    <a:bodyPr/>
                    <a:lstStyle/>
                    <a:p>
                      <a:pPr lvl="0">
                        <a:spcBef>
                          <a:spcPts val="0"/>
                        </a:spcBef>
                        <a:buNone/>
                      </a:pPr>
                      <a:r>
                        <a:rPr lang="pt-PT">
                          <a:solidFill>
                            <a:srgbClr val="FFFFFF"/>
                          </a:solidFill>
                        </a:rPr>
                        <a:t>Minerais que podem apresentar diversas cores.</a:t>
                      </a:r>
                    </a:p>
                  </a:txBody>
                  <a:tcPr marL="91425" marR="91425" marT="91425" marB="91425"/>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1000"/>
                                        <p:tgtEl>
                                          <p:spTgt spid="5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6"/>
                                        </p:tgtEl>
                                        <p:attrNameLst>
                                          <p:attrName>style.visibility</p:attrName>
                                        </p:attrNameLst>
                                      </p:cBhvr>
                                      <p:to>
                                        <p:strVal val="visible"/>
                                      </p:to>
                                    </p:set>
                                    <p:animEffect transition="in" filter="fade">
                                      <p:cBhvr>
                                        <p:cTn id="12" dur="1000"/>
                                        <p:tgtEl>
                                          <p:spTgt spid="576"/>
                                        </p:tgtEl>
                                      </p:cBhvr>
                                    </p:animEffect>
                                  </p:childTnLst>
                                </p:cTn>
                              </p:par>
                              <p:par>
                                <p:cTn id="13" presetID="10" presetClass="entr" presetSubtype="0" fill="hold" nodeType="withEffect">
                                  <p:stCondLst>
                                    <p:cond delay="0"/>
                                  </p:stCondLst>
                                  <p:childTnLst>
                                    <p:set>
                                      <p:cBhvr>
                                        <p:cTn id="14" dur="1" fill="hold">
                                          <p:stCondLst>
                                            <p:cond delay="0"/>
                                          </p:stCondLst>
                                        </p:cTn>
                                        <p:tgtEl>
                                          <p:spTgt spid="577"/>
                                        </p:tgtEl>
                                        <p:attrNameLst>
                                          <p:attrName>style.visibility</p:attrName>
                                        </p:attrNameLst>
                                      </p:cBhvr>
                                      <p:to>
                                        <p:strVal val="visible"/>
                                      </p:to>
                                    </p:set>
                                    <p:animEffect transition="in" filter="fade">
                                      <p:cBhvr>
                                        <p:cTn id="15" dur="1000"/>
                                        <p:tgtEl>
                                          <p:spTgt spid="57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575"/>
                                        </p:tgtEl>
                                      </p:cBhvr>
                                    </p:animEffect>
                                    <p:set>
                                      <p:cBhvr>
                                        <p:cTn id="20" dur="1" fill="hold">
                                          <p:stCondLst>
                                            <p:cond delay="1000"/>
                                          </p:stCondLst>
                                        </p:cTn>
                                        <p:tgtEl>
                                          <p:spTgt spid="57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576"/>
                                        </p:tgtEl>
                                      </p:cBhvr>
                                    </p:animEffect>
                                    <p:set>
                                      <p:cBhvr>
                                        <p:cTn id="25" dur="1" fill="hold">
                                          <p:stCondLst>
                                            <p:cond delay="1000"/>
                                          </p:stCondLst>
                                        </p:cTn>
                                        <p:tgtEl>
                                          <p:spTgt spid="57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577"/>
                                        </p:tgtEl>
                                      </p:cBhvr>
                                    </p:animEffect>
                                    <p:set>
                                      <p:cBhvr>
                                        <p:cTn id="28" dur="1" fill="hold">
                                          <p:stCondLst>
                                            <p:cond delay="1000"/>
                                          </p:stCondLst>
                                        </p:cTn>
                                        <p:tgtEl>
                                          <p:spTgt spid="57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78"/>
                                        </p:tgtEl>
                                        <p:attrNameLst>
                                          <p:attrName>style.visibility</p:attrName>
                                        </p:attrNameLst>
                                      </p:cBhvr>
                                      <p:to>
                                        <p:strVal val="visible"/>
                                      </p:to>
                                    </p:set>
                                    <p:animEffect transition="in" filter="fade">
                                      <p:cBhvr>
                                        <p:cTn id="33" dur="10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Shape 58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pt-PT"/>
              <a:t>Dureza</a:t>
            </a:r>
          </a:p>
        </p:txBody>
      </p:sp>
      <p:sp>
        <p:nvSpPr>
          <p:cNvPr id="584" name="Shape 58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pt-PT">
                <a:solidFill>
                  <a:srgbClr val="FFFFFF"/>
                </a:solidFill>
              </a:rPr>
              <a:t>Característica relativa à resistência oferecida pelos minerais ao serem riscados por outro. </a:t>
            </a:r>
          </a:p>
          <a:p>
            <a:pPr lvl="0">
              <a:spcBef>
                <a:spcPts val="0"/>
              </a:spcBef>
              <a:buNone/>
            </a:pPr>
            <a:endParaRPr>
              <a:solidFill>
                <a:srgbClr val="FFFFFF"/>
              </a:solidFill>
            </a:endParaRPr>
          </a:p>
        </p:txBody>
      </p:sp>
      <p:pic>
        <p:nvPicPr>
          <p:cNvPr id="585" name="Shape 585" descr="Escala de Mohs.png"/>
          <p:cNvPicPr preferRelativeResize="0"/>
          <p:nvPr/>
        </p:nvPicPr>
        <p:blipFill>
          <a:blip r:embed="rId3">
            <a:alphaModFix/>
          </a:blip>
          <a:stretch>
            <a:fillRect/>
          </a:stretch>
        </p:blipFill>
        <p:spPr>
          <a:xfrm>
            <a:off x="2283077" y="1833924"/>
            <a:ext cx="3836024" cy="2734950"/>
          </a:xfrm>
          <a:prstGeom prst="rect">
            <a:avLst/>
          </a:prstGeom>
          <a:noFill/>
          <a:ln>
            <a:noFill/>
          </a:ln>
        </p:spPr>
      </p:pic>
      <p:sp>
        <p:nvSpPr>
          <p:cNvPr id="586" name="Shape 586"/>
          <p:cNvSpPr txBox="1"/>
          <p:nvPr/>
        </p:nvSpPr>
        <p:spPr>
          <a:xfrm>
            <a:off x="1167775" y="4644900"/>
            <a:ext cx="6481800" cy="2229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72 - </a:t>
            </a:r>
            <a:r>
              <a:rPr lang="pt-PT" sz="1000">
                <a:solidFill>
                  <a:srgbClr val="FFFFFF"/>
                </a:solidFill>
              </a:rPr>
              <a:t>A escala de Mohs, criada pelo mineralogista alemão Friedrich Mohs, quantifica a dureza dos minerais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pt-PT"/>
              <a:t>Risca</a:t>
            </a:r>
          </a:p>
        </p:txBody>
      </p:sp>
      <p:sp>
        <p:nvSpPr>
          <p:cNvPr id="592" name="Shape 592"/>
          <p:cNvSpPr txBox="1">
            <a:spLocks noGrp="1"/>
          </p:cNvSpPr>
          <p:nvPr>
            <p:ph type="body" idx="1"/>
          </p:nvPr>
        </p:nvSpPr>
        <p:spPr>
          <a:xfrm>
            <a:off x="311700" y="1152475"/>
            <a:ext cx="2824200" cy="3416400"/>
          </a:xfrm>
          <a:prstGeom prst="rect">
            <a:avLst/>
          </a:prstGeom>
        </p:spPr>
        <p:txBody>
          <a:bodyPr lIns="91425" tIns="91425" rIns="91425" bIns="91425" anchor="t" anchorCtr="0">
            <a:noAutofit/>
          </a:bodyPr>
          <a:lstStyle/>
          <a:p>
            <a:pPr lvl="0">
              <a:spcBef>
                <a:spcPts val="0"/>
              </a:spcBef>
              <a:buNone/>
            </a:pPr>
            <a:r>
              <a:rPr lang="pt-PT">
                <a:solidFill>
                  <a:srgbClr val="FFFFFF"/>
                </a:solidFill>
              </a:rPr>
              <a:t>Característica que traduz a cor de um determinado mineral quando reduzido a pó (num almofariz) ou quando é riscado numa placa de porcelana despolida. Permite diferenciar minerais de igual cor e brilho. </a:t>
            </a:r>
          </a:p>
        </p:txBody>
      </p:sp>
      <p:pic>
        <p:nvPicPr>
          <p:cNvPr id="593" name="Shape 593" descr="traço.jpg"/>
          <p:cNvPicPr preferRelativeResize="0"/>
          <p:nvPr/>
        </p:nvPicPr>
        <p:blipFill>
          <a:blip r:embed="rId3">
            <a:alphaModFix/>
          </a:blip>
          <a:stretch>
            <a:fillRect/>
          </a:stretch>
        </p:blipFill>
        <p:spPr>
          <a:xfrm>
            <a:off x="3762549" y="1152475"/>
            <a:ext cx="2155099" cy="2929800"/>
          </a:xfrm>
          <a:prstGeom prst="rect">
            <a:avLst/>
          </a:prstGeom>
          <a:noFill/>
          <a:ln>
            <a:noFill/>
          </a:ln>
        </p:spPr>
      </p:pic>
      <p:sp>
        <p:nvSpPr>
          <p:cNvPr id="594" name="Shape 594"/>
          <p:cNvSpPr txBox="1"/>
          <p:nvPr/>
        </p:nvSpPr>
        <p:spPr>
          <a:xfrm>
            <a:off x="3673925" y="4251250"/>
            <a:ext cx="2545500" cy="3177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73 - </a:t>
            </a:r>
            <a:r>
              <a:rPr lang="pt-PT" sz="1000">
                <a:solidFill>
                  <a:srgbClr val="FFFFFF"/>
                </a:solidFill>
              </a:rPr>
              <a:t>Traço/risca de quatro minerais</a:t>
            </a:r>
          </a:p>
        </p:txBody>
      </p:sp>
      <p:pic>
        <p:nvPicPr>
          <p:cNvPr id="595" name="Shape 595" descr="limonite.png"/>
          <p:cNvPicPr preferRelativeResize="0"/>
          <p:nvPr/>
        </p:nvPicPr>
        <p:blipFill rotWithShape="1">
          <a:blip r:embed="rId4">
            <a:alphaModFix/>
          </a:blip>
          <a:srcRect b="7646"/>
          <a:stretch/>
        </p:blipFill>
        <p:spPr>
          <a:xfrm>
            <a:off x="6219425" y="1700362"/>
            <a:ext cx="2571750" cy="1742774"/>
          </a:xfrm>
          <a:prstGeom prst="rect">
            <a:avLst/>
          </a:prstGeom>
          <a:noFill/>
          <a:ln>
            <a:noFill/>
          </a:ln>
        </p:spPr>
      </p:pic>
      <p:sp>
        <p:nvSpPr>
          <p:cNvPr id="596" name="Shape 596"/>
          <p:cNvSpPr txBox="1"/>
          <p:nvPr/>
        </p:nvSpPr>
        <p:spPr>
          <a:xfrm>
            <a:off x="5917650" y="3551450"/>
            <a:ext cx="3149100" cy="2493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74 - </a:t>
            </a:r>
            <a:r>
              <a:rPr lang="pt-PT" sz="1000">
                <a:solidFill>
                  <a:srgbClr val="FFFFFF"/>
                </a:solidFill>
              </a:rPr>
              <a:t>A limonite tem risca amarelo-acastanhada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Shape 60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pt-PT"/>
              <a:t>Densidade</a:t>
            </a:r>
          </a:p>
        </p:txBody>
      </p:sp>
      <p:sp>
        <p:nvSpPr>
          <p:cNvPr id="602" name="Shape 602"/>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solidFill>
                <a:srgbClr val="FFFFFF"/>
              </a:solidFill>
            </a:endParaRPr>
          </a:p>
        </p:txBody>
      </p:sp>
      <p:pic>
        <p:nvPicPr>
          <p:cNvPr id="603" name="Shape 603" descr="densidade.jpg"/>
          <p:cNvPicPr preferRelativeResize="0"/>
          <p:nvPr/>
        </p:nvPicPr>
        <p:blipFill rotWithShape="1">
          <a:blip r:embed="rId3">
            <a:alphaModFix/>
          </a:blip>
          <a:srcRect r="49897"/>
          <a:stretch/>
        </p:blipFill>
        <p:spPr>
          <a:xfrm>
            <a:off x="3174312" y="1587362"/>
            <a:ext cx="3579174" cy="2257425"/>
          </a:xfrm>
          <a:prstGeom prst="rect">
            <a:avLst/>
          </a:prstGeom>
          <a:noFill/>
          <a:ln>
            <a:noFill/>
          </a:ln>
        </p:spPr>
      </p:pic>
      <p:sp>
        <p:nvSpPr>
          <p:cNvPr id="604" name="Shape 604"/>
          <p:cNvSpPr txBox="1"/>
          <p:nvPr/>
        </p:nvSpPr>
        <p:spPr>
          <a:xfrm>
            <a:off x="839750" y="3739525"/>
            <a:ext cx="7610100" cy="2886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75 - </a:t>
            </a:r>
            <a:r>
              <a:rPr lang="pt-PT" sz="1000">
                <a:solidFill>
                  <a:srgbClr val="FFFFFF"/>
                </a:solidFill>
              </a:rPr>
              <a:t>Expressão da densidade, que relaciona d, densidade, com o quociente da massa do mineral pelo volume do mesmo</a:t>
            </a:r>
          </a:p>
        </p:txBody>
      </p:sp>
      <p:pic>
        <p:nvPicPr>
          <p:cNvPr id="605" name="Shape 605"/>
          <p:cNvPicPr preferRelativeResize="0"/>
          <p:nvPr/>
        </p:nvPicPr>
        <p:blipFill>
          <a:blip r:embed="rId4">
            <a:alphaModFix/>
          </a:blip>
          <a:stretch>
            <a:fillRect/>
          </a:stretch>
        </p:blipFill>
        <p:spPr>
          <a:xfrm>
            <a:off x="382950" y="1152485"/>
            <a:ext cx="3042925" cy="2954450"/>
          </a:xfrm>
          <a:prstGeom prst="rect">
            <a:avLst/>
          </a:prstGeom>
          <a:noFill/>
          <a:ln>
            <a:noFill/>
          </a:ln>
        </p:spPr>
      </p:pic>
      <p:sp>
        <p:nvSpPr>
          <p:cNvPr id="606" name="Shape 606"/>
          <p:cNvSpPr/>
          <p:nvPr/>
        </p:nvSpPr>
        <p:spPr>
          <a:xfrm>
            <a:off x="3516475" y="1417075"/>
            <a:ext cx="1640100" cy="813600"/>
          </a:xfrm>
          <a:prstGeom prst="rightArrow">
            <a:avLst>
              <a:gd name="adj1" fmla="val 50000"/>
              <a:gd name="adj2" fmla="val 5000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07" name="Shape 607"/>
          <p:cNvSpPr txBox="1"/>
          <p:nvPr/>
        </p:nvSpPr>
        <p:spPr>
          <a:xfrm>
            <a:off x="5156575" y="1417075"/>
            <a:ext cx="1364700" cy="1417200"/>
          </a:xfrm>
          <a:prstGeom prst="rect">
            <a:avLst/>
          </a:prstGeom>
          <a:noFill/>
          <a:ln>
            <a:noFill/>
          </a:ln>
        </p:spPr>
        <p:txBody>
          <a:bodyPr lIns="91425" tIns="91425" rIns="91425" bIns="91425" anchor="t" anchorCtr="0">
            <a:noAutofit/>
          </a:bodyPr>
          <a:lstStyle/>
          <a:p>
            <a:pPr lvl="0">
              <a:spcBef>
                <a:spcPts val="0"/>
              </a:spcBef>
              <a:buNone/>
            </a:pPr>
            <a:r>
              <a:rPr lang="pt-PT">
                <a:solidFill>
                  <a:srgbClr val="FFFFFF"/>
                </a:solidFill>
              </a:rPr>
              <a:t>Densidades próximas de 5,0</a:t>
            </a:r>
          </a:p>
        </p:txBody>
      </p:sp>
      <p:pic>
        <p:nvPicPr>
          <p:cNvPr id="608" name="Shape 608" descr="pirite.jpg"/>
          <p:cNvPicPr preferRelativeResize="0"/>
          <p:nvPr/>
        </p:nvPicPr>
        <p:blipFill rotWithShape="1">
          <a:blip r:embed="rId5">
            <a:alphaModFix/>
          </a:blip>
          <a:srcRect l="17912" r="23778"/>
          <a:stretch/>
        </p:blipFill>
        <p:spPr>
          <a:xfrm>
            <a:off x="6062025" y="2230675"/>
            <a:ext cx="2479849" cy="2117867"/>
          </a:xfrm>
          <a:prstGeom prst="rect">
            <a:avLst/>
          </a:prstGeom>
          <a:noFill/>
          <a:ln>
            <a:noFill/>
          </a:ln>
        </p:spPr>
      </p:pic>
      <p:sp>
        <p:nvSpPr>
          <p:cNvPr id="609" name="Shape 609"/>
          <p:cNvSpPr txBox="1"/>
          <p:nvPr/>
        </p:nvSpPr>
        <p:spPr>
          <a:xfrm>
            <a:off x="6062025" y="4414450"/>
            <a:ext cx="3883800" cy="2361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76 - </a:t>
            </a:r>
            <a:r>
              <a:rPr lang="pt-PT" sz="1000">
                <a:solidFill>
                  <a:srgbClr val="FFFFFF"/>
                </a:solidFill>
              </a:rPr>
              <a:t>A pirite tem densidade igual a 5,0</a:t>
            </a:r>
          </a:p>
        </p:txBody>
      </p:sp>
      <p:sp>
        <p:nvSpPr>
          <p:cNvPr id="610" name="Shape 610"/>
          <p:cNvSpPr/>
          <p:nvPr/>
        </p:nvSpPr>
        <p:spPr>
          <a:xfrm>
            <a:off x="3516475" y="3091525"/>
            <a:ext cx="1640100" cy="813600"/>
          </a:xfrm>
          <a:prstGeom prst="rightArrow">
            <a:avLst>
              <a:gd name="adj1" fmla="val 50000"/>
              <a:gd name="adj2" fmla="val 5000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611" name="Shape 611"/>
          <p:cNvSpPr txBox="1"/>
          <p:nvPr/>
        </p:nvSpPr>
        <p:spPr>
          <a:xfrm>
            <a:off x="5236300" y="2915762"/>
            <a:ext cx="1364700" cy="1417200"/>
          </a:xfrm>
          <a:prstGeom prst="rect">
            <a:avLst/>
          </a:prstGeom>
          <a:noFill/>
          <a:ln>
            <a:noFill/>
          </a:ln>
        </p:spPr>
        <p:txBody>
          <a:bodyPr lIns="91425" tIns="91425" rIns="91425" bIns="91425" anchor="t" anchorCtr="0">
            <a:noAutofit/>
          </a:bodyPr>
          <a:lstStyle/>
          <a:p>
            <a:pPr lvl="0" rtl="0">
              <a:spcBef>
                <a:spcPts val="0"/>
              </a:spcBef>
              <a:buNone/>
            </a:pPr>
            <a:r>
              <a:rPr lang="pt-PT">
                <a:solidFill>
                  <a:srgbClr val="FFFFFF"/>
                </a:solidFill>
              </a:rPr>
              <a:t>Densidades próximas de 2,6</a:t>
            </a:r>
          </a:p>
        </p:txBody>
      </p:sp>
      <p:pic>
        <p:nvPicPr>
          <p:cNvPr id="612" name="Shape 612" descr="calcite.jpg"/>
          <p:cNvPicPr preferRelativeResize="0"/>
          <p:nvPr/>
        </p:nvPicPr>
        <p:blipFill>
          <a:blip r:embed="rId6">
            <a:alphaModFix/>
          </a:blip>
          <a:stretch>
            <a:fillRect/>
          </a:stretch>
        </p:blipFill>
        <p:spPr>
          <a:xfrm>
            <a:off x="6352450" y="304775"/>
            <a:ext cx="2479850" cy="1925899"/>
          </a:xfrm>
          <a:prstGeom prst="rect">
            <a:avLst/>
          </a:prstGeom>
          <a:noFill/>
          <a:ln>
            <a:noFill/>
          </a:ln>
        </p:spPr>
      </p:pic>
      <p:sp>
        <p:nvSpPr>
          <p:cNvPr id="613" name="Shape 613"/>
          <p:cNvSpPr txBox="1"/>
          <p:nvPr/>
        </p:nvSpPr>
        <p:spPr>
          <a:xfrm>
            <a:off x="6352450" y="2348700"/>
            <a:ext cx="3579000" cy="2886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77 - </a:t>
            </a:r>
            <a:r>
              <a:rPr lang="pt-PT" sz="1000">
                <a:solidFill>
                  <a:srgbClr val="FFFFFF"/>
                </a:solidFill>
              </a:rPr>
              <a:t>A densidade da calcite é de 2,7</a:t>
            </a:r>
          </a:p>
        </p:txBody>
      </p:sp>
      <p:sp>
        <p:nvSpPr>
          <p:cNvPr id="614" name="Shape 614"/>
          <p:cNvSpPr/>
          <p:nvPr/>
        </p:nvSpPr>
        <p:spPr>
          <a:xfrm>
            <a:off x="6361675" y="1152475"/>
            <a:ext cx="2574300" cy="2309400"/>
          </a:xfrm>
          <a:prstGeom prst="horizontalScroll">
            <a:avLst>
              <a:gd name="adj" fmla="val 12500"/>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15" name="Shape 615"/>
          <p:cNvSpPr txBox="1"/>
          <p:nvPr/>
        </p:nvSpPr>
        <p:spPr>
          <a:xfrm>
            <a:off x="6753462" y="1670025"/>
            <a:ext cx="1936200" cy="1417200"/>
          </a:xfrm>
          <a:prstGeom prst="rect">
            <a:avLst/>
          </a:prstGeom>
          <a:noFill/>
          <a:ln>
            <a:noFill/>
          </a:ln>
        </p:spPr>
        <p:txBody>
          <a:bodyPr lIns="91425" tIns="91425" rIns="91425" bIns="91425" anchor="t" anchorCtr="0">
            <a:noAutofit/>
          </a:bodyPr>
          <a:lstStyle/>
          <a:p>
            <a:pPr lvl="0">
              <a:spcBef>
                <a:spcPts val="0"/>
              </a:spcBef>
              <a:buNone/>
            </a:pPr>
            <a:r>
              <a:rPr lang="pt-PT"/>
              <a:t>Os minerais com densidade superior a 7, já são considerados muito densos.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3"/>
                                        </p:tgtEl>
                                        <p:attrNameLst>
                                          <p:attrName>style.visibility</p:attrName>
                                        </p:attrNameLst>
                                      </p:cBhvr>
                                      <p:to>
                                        <p:strVal val="visible"/>
                                      </p:to>
                                    </p:set>
                                    <p:animEffect transition="in" filter="fade">
                                      <p:cBhvr>
                                        <p:cTn id="7" dur="5000"/>
                                        <p:tgtEl>
                                          <p:spTgt spid="603"/>
                                        </p:tgtEl>
                                      </p:cBhvr>
                                    </p:animEffect>
                                  </p:childTnLst>
                                </p:cTn>
                              </p:par>
                              <p:par>
                                <p:cTn id="8" presetID="10" presetClass="entr" presetSubtype="0" fill="hold" nodeType="withEffect">
                                  <p:stCondLst>
                                    <p:cond delay="0"/>
                                  </p:stCondLst>
                                  <p:childTnLst>
                                    <p:set>
                                      <p:cBhvr>
                                        <p:cTn id="9" dur="1" fill="hold">
                                          <p:stCondLst>
                                            <p:cond delay="0"/>
                                          </p:stCondLst>
                                        </p:cTn>
                                        <p:tgtEl>
                                          <p:spTgt spid="604"/>
                                        </p:tgtEl>
                                        <p:attrNameLst>
                                          <p:attrName>style.visibility</p:attrName>
                                        </p:attrNameLst>
                                      </p:cBhvr>
                                      <p:to>
                                        <p:strVal val="visible"/>
                                      </p:to>
                                    </p:set>
                                    <p:animEffect transition="in" filter="fade">
                                      <p:cBhvr>
                                        <p:cTn id="10" dur="5000"/>
                                        <p:tgtEl>
                                          <p:spTgt spid="60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603"/>
                                        </p:tgtEl>
                                      </p:cBhvr>
                                    </p:animEffect>
                                    <p:set>
                                      <p:cBhvr>
                                        <p:cTn id="15" dur="1" fill="hold">
                                          <p:stCondLst>
                                            <p:cond delay="1000"/>
                                          </p:stCondLst>
                                        </p:cTn>
                                        <p:tgtEl>
                                          <p:spTgt spid="60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604"/>
                                        </p:tgtEl>
                                      </p:cBhvr>
                                    </p:animEffect>
                                    <p:set>
                                      <p:cBhvr>
                                        <p:cTn id="18" dur="1" fill="hold">
                                          <p:stCondLst>
                                            <p:cond delay="1000"/>
                                          </p:stCondLst>
                                        </p:cTn>
                                        <p:tgtEl>
                                          <p:spTgt spid="60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05"/>
                                        </p:tgtEl>
                                        <p:attrNameLst>
                                          <p:attrName>style.visibility</p:attrName>
                                        </p:attrNameLst>
                                      </p:cBhvr>
                                      <p:to>
                                        <p:strVal val="visible"/>
                                      </p:to>
                                    </p:set>
                                    <p:animEffect transition="in" filter="fade">
                                      <p:cBhvr>
                                        <p:cTn id="23" dur="1000"/>
                                        <p:tgtEl>
                                          <p:spTgt spid="60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06"/>
                                        </p:tgtEl>
                                        <p:attrNameLst>
                                          <p:attrName>style.visibility</p:attrName>
                                        </p:attrNameLst>
                                      </p:cBhvr>
                                      <p:to>
                                        <p:strVal val="visible"/>
                                      </p:to>
                                    </p:set>
                                    <p:animEffect transition="in" filter="fade">
                                      <p:cBhvr>
                                        <p:cTn id="28" dur="1000"/>
                                        <p:tgtEl>
                                          <p:spTgt spid="60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07"/>
                                        </p:tgtEl>
                                        <p:attrNameLst>
                                          <p:attrName>style.visibility</p:attrName>
                                        </p:attrNameLst>
                                      </p:cBhvr>
                                      <p:to>
                                        <p:strVal val="visible"/>
                                      </p:to>
                                    </p:set>
                                    <p:animEffect transition="in" filter="fade">
                                      <p:cBhvr>
                                        <p:cTn id="33" dur="1000"/>
                                        <p:tgtEl>
                                          <p:spTgt spid="60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08"/>
                                        </p:tgtEl>
                                        <p:attrNameLst>
                                          <p:attrName>style.visibility</p:attrName>
                                        </p:attrNameLst>
                                      </p:cBhvr>
                                      <p:to>
                                        <p:strVal val="visible"/>
                                      </p:to>
                                    </p:set>
                                    <p:animEffect transition="in" filter="fade">
                                      <p:cBhvr>
                                        <p:cTn id="38" dur="1000"/>
                                        <p:tgtEl>
                                          <p:spTgt spid="608"/>
                                        </p:tgtEl>
                                      </p:cBhvr>
                                    </p:animEffect>
                                  </p:childTnLst>
                                </p:cTn>
                              </p:par>
                              <p:par>
                                <p:cTn id="39" presetID="10" presetClass="entr" presetSubtype="0" fill="hold" nodeType="withEffect">
                                  <p:stCondLst>
                                    <p:cond delay="0"/>
                                  </p:stCondLst>
                                  <p:childTnLst>
                                    <p:set>
                                      <p:cBhvr>
                                        <p:cTn id="40" dur="1" fill="hold">
                                          <p:stCondLst>
                                            <p:cond delay="0"/>
                                          </p:stCondLst>
                                        </p:cTn>
                                        <p:tgtEl>
                                          <p:spTgt spid="609"/>
                                        </p:tgtEl>
                                        <p:attrNameLst>
                                          <p:attrName>style.visibility</p:attrName>
                                        </p:attrNameLst>
                                      </p:cBhvr>
                                      <p:to>
                                        <p:strVal val="visible"/>
                                      </p:to>
                                    </p:set>
                                    <p:animEffect transition="in" filter="fade">
                                      <p:cBhvr>
                                        <p:cTn id="41" dur="1000"/>
                                        <p:tgtEl>
                                          <p:spTgt spid="60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608"/>
                                        </p:tgtEl>
                                      </p:cBhvr>
                                    </p:animEffect>
                                    <p:set>
                                      <p:cBhvr>
                                        <p:cTn id="46" dur="1" fill="hold">
                                          <p:stCondLst>
                                            <p:cond delay="1000"/>
                                          </p:stCondLst>
                                        </p:cTn>
                                        <p:tgtEl>
                                          <p:spTgt spid="60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609"/>
                                        </p:tgtEl>
                                      </p:cBhvr>
                                    </p:animEffect>
                                    <p:set>
                                      <p:cBhvr>
                                        <p:cTn id="49" dur="1" fill="hold">
                                          <p:stCondLst>
                                            <p:cond delay="1000"/>
                                          </p:stCondLst>
                                        </p:cTn>
                                        <p:tgtEl>
                                          <p:spTgt spid="60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10"/>
                                        </p:tgtEl>
                                        <p:attrNameLst>
                                          <p:attrName>style.visibility</p:attrName>
                                        </p:attrNameLst>
                                      </p:cBhvr>
                                      <p:to>
                                        <p:strVal val="visible"/>
                                      </p:to>
                                    </p:set>
                                    <p:animEffect transition="in" filter="fade">
                                      <p:cBhvr>
                                        <p:cTn id="54" dur="1000"/>
                                        <p:tgtEl>
                                          <p:spTgt spid="610"/>
                                        </p:tgtEl>
                                      </p:cBhvr>
                                    </p:animEffect>
                                  </p:childTnLst>
                                </p:cTn>
                              </p:par>
                              <p:par>
                                <p:cTn id="55" presetID="10" presetClass="entr" presetSubtype="0" fill="hold" nodeType="withEffect">
                                  <p:stCondLst>
                                    <p:cond delay="0"/>
                                  </p:stCondLst>
                                  <p:childTnLst>
                                    <p:set>
                                      <p:cBhvr>
                                        <p:cTn id="56" dur="1" fill="hold">
                                          <p:stCondLst>
                                            <p:cond delay="0"/>
                                          </p:stCondLst>
                                        </p:cTn>
                                        <p:tgtEl>
                                          <p:spTgt spid="611"/>
                                        </p:tgtEl>
                                        <p:attrNameLst>
                                          <p:attrName>style.visibility</p:attrName>
                                        </p:attrNameLst>
                                      </p:cBhvr>
                                      <p:to>
                                        <p:strVal val="visible"/>
                                      </p:to>
                                    </p:set>
                                    <p:animEffect transition="in" filter="fade">
                                      <p:cBhvr>
                                        <p:cTn id="57" dur="1000"/>
                                        <p:tgtEl>
                                          <p:spTgt spid="6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2"/>
                                        </p:tgtEl>
                                        <p:attrNameLst>
                                          <p:attrName>style.visibility</p:attrName>
                                        </p:attrNameLst>
                                      </p:cBhvr>
                                      <p:to>
                                        <p:strVal val="visible"/>
                                      </p:to>
                                    </p:set>
                                    <p:animEffect transition="in" filter="fade">
                                      <p:cBhvr>
                                        <p:cTn id="62" dur="1000"/>
                                        <p:tgtEl>
                                          <p:spTgt spid="612"/>
                                        </p:tgtEl>
                                      </p:cBhvr>
                                    </p:animEffect>
                                  </p:childTnLst>
                                </p:cTn>
                              </p:par>
                              <p:par>
                                <p:cTn id="63" presetID="10" presetClass="entr" presetSubtype="0" fill="hold" nodeType="withEffect">
                                  <p:stCondLst>
                                    <p:cond delay="0"/>
                                  </p:stCondLst>
                                  <p:childTnLst>
                                    <p:set>
                                      <p:cBhvr>
                                        <p:cTn id="64" dur="1" fill="hold">
                                          <p:stCondLst>
                                            <p:cond delay="0"/>
                                          </p:stCondLst>
                                        </p:cTn>
                                        <p:tgtEl>
                                          <p:spTgt spid="613"/>
                                        </p:tgtEl>
                                        <p:attrNameLst>
                                          <p:attrName>style.visibility</p:attrName>
                                        </p:attrNameLst>
                                      </p:cBhvr>
                                      <p:to>
                                        <p:strVal val="visible"/>
                                      </p:to>
                                    </p:set>
                                    <p:animEffect transition="in" filter="fade">
                                      <p:cBhvr>
                                        <p:cTn id="65" dur="1000"/>
                                        <p:tgtEl>
                                          <p:spTgt spid="61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1000"/>
                                        <p:tgtEl>
                                          <p:spTgt spid="612"/>
                                        </p:tgtEl>
                                      </p:cBhvr>
                                    </p:animEffect>
                                    <p:set>
                                      <p:cBhvr>
                                        <p:cTn id="70" dur="1" fill="hold">
                                          <p:stCondLst>
                                            <p:cond delay="1000"/>
                                          </p:stCondLst>
                                        </p:cTn>
                                        <p:tgtEl>
                                          <p:spTgt spid="61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613"/>
                                        </p:tgtEl>
                                      </p:cBhvr>
                                    </p:animEffect>
                                    <p:set>
                                      <p:cBhvr>
                                        <p:cTn id="73" dur="1" fill="hold">
                                          <p:stCondLst>
                                            <p:cond delay="1000"/>
                                          </p:stCondLst>
                                        </p:cTn>
                                        <p:tgtEl>
                                          <p:spTgt spid="61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614"/>
                                        </p:tgtEl>
                                        <p:attrNameLst>
                                          <p:attrName>style.visibility</p:attrName>
                                        </p:attrNameLst>
                                      </p:cBhvr>
                                      <p:to>
                                        <p:strVal val="visible"/>
                                      </p:to>
                                    </p:set>
                                    <p:animEffect transition="in" filter="fade">
                                      <p:cBhvr>
                                        <p:cTn id="78" dur="1000"/>
                                        <p:tgtEl>
                                          <p:spTgt spid="614"/>
                                        </p:tgtEl>
                                      </p:cBhvr>
                                    </p:animEffect>
                                  </p:childTnLst>
                                </p:cTn>
                              </p:par>
                              <p:par>
                                <p:cTn id="79" presetID="10" presetClass="entr" presetSubtype="0" fill="hold" nodeType="withEffect">
                                  <p:stCondLst>
                                    <p:cond delay="0"/>
                                  </p:stCondLst>
                                  <p:childTnLst>
                                    <p:set>
                                      <p:cBhvr>
                                        <p:cTn id="80" dur="1" fill="hold">
                                          <p:stCondLst>
                                            <p:cond delay="0"/>
                                          </p:stCondLst>
                                        </p:cTn>
                                        <p:tgtEl>
                                          <p:spTgt spid="615"/>
                                        </p:tgtEl>
                                        <p:attrNameLst>
                                          <p:attrName>style.visibility</p:attrName>
                                        </p:attrNameLst>
                                      </p:cBhvr>
                                      <p:to>
                                        <p:strVal val="visible"/>
                                      </p:to>
                                    </p:set>
                                    <p:animEffect transition="in" filter="fade">
                                      <p:cBhvr>
                                        <p:cTn id="81" dur="1000"/>
                                        <p:tgtEl>
                                          <p:spTgt spid="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pt-PT">
                <a:latin typeface="Bree Serif"/>
                <a:ea typeface="Bree Serif"/>
                <a:cs typeface="Bree Serif"/>
                <a:sym typeface="Bree Serif"/>
              </a:rPr>
              <a:t>Bibliografia/Webgrafia</a:t>
            </a:r>
          </a:p>
        </p:txBody>
      </p:sp>
      <p:sp>
        <p:nvSpPr>
          <p:cNvPr id="621" name="Shape 621"/>
          <p:cNvSpPr txBox="1"/>
          <p:nvPr/>
        </p:nvSpPr>
        <p:spPr>
          <a:xfrm>
            <a:off x="311700" y="956375"/>
            <a:ext cx="4327200" cy="3650700"/>
          </a:xfrm>
          <a:prstGeom prst="rect">
            <a:avLst/>
          </a:prstGeom>
          <a:noFill/>
          <a:ln>
            <a:noFill/>
          </a:ln>
        </p:spPr>
        <p:txBody>
          <a:bodyPr lIns="91425" tIns="91425" rIns="91425" bIns="91425" anchor="t" anchorCtr="0">
            <a:noAutofit/>
          </a:bodyPr>
          <a:lstStyle/>
          <a:p>
            <a:pPr lvl="0">
              <a:spcBef>
                <a:spcPts val="0"/>
              </a:spcBef>
              <a:buNone/>
            </a:pPr>
            <a:r>
              <a:rPr lang="pt-PT" sz="1000">
                <a:solidFill>
                  <a:srgbClr val="FFFFFF"/>
                </a:solidFill>
              </a:rPr>
              <a:t>h</a:t>
            </a:r>
            <a:r>
              <a:rPr lang="pt-PT" sz="800">
                <a:solidFill>
                  <a:srgbClr val="FFFFFF"/>
                </a:solidFill>
              </a:rPr>
              <a:t>ttp://moises-de-oliveira.blogspot.pt/2016/08/a-escala-mohs.html</a:t>
            </a:r>
          </a:p>
          <a:p>
            <a:pPr lvl="0">
              <a:spcBef>
                <a:spcPts val="0"/>
              </a:spcBef>
              <a:buNone/>
            </a:pPr>
            <a:r>
              <a:rPr lang="pt-PT" sz="800">
                <a:solidFill>
                  <a:srgbClr val="FFFFFF"/>
                </a:solidFill>
              </a:rPr>
              <a:t>http://www.ebah.com.br/content/ABAAAAV_wAC/mineralogia-fisica</a:t>
            </a:r>
          </a:p>
          <a:p>
            <a:pPr lvl="0">
              <a:spcBef>
                <a:spcPts val="0"/>
              </a:spcBef>
              <a:buNone/>
            </a:pPr>
            <a:r>
              <a:rPr lang="pt-PT" sz="800">
                <a:solidFill>
                  <a:srgbClr val="FFFFFF"/>
                </a:solidFill>
              </a:rPr>
              <a:t>https://www.astrocentro.com.br/blog/bem-estar/conheca-pedra-pirita-e-suas-energias</a:t>
            </a:r>
          </a:p>
          <a:p>
            <a:pPr lvl="0" rtl="0">
              <a:spcBef>
                <a:spcPts val="0"/>
              </a:spcBef>
              <a:buNone/>
            </a:pPr>
            <a:r>
              <a:rPr lang="pt-PT" sz="800">
                <a:solidFill>
                  <a:srgbClr val="FFFFFF"/>
                </a:solidFill>
              </a:rPr>
              <a:t>http://shrimicrons.com/</a:t>
            </a:r>
          </a:p>
          <a:p>
            <a:pPr lvl="0">
              <a:spcBef>
                <a:spcPts val="0"/>
              </a:spcBef>
              <a:buNone/>
            </a:pPr>
            <a:r>
              <a:rPr lang="pt-PT" sz="800">
                <a:solidFill>
                  <a:srgbClr val="FFFFFF"/>
                </a:solidFill>
              </a:rPr>
              <a:t>https://www.britannica.com/science/augite</a:t>
            </a:r>
          </a:p>
          <a:p>
            <a:pPr lvl="0">
              <a:spcBef>
                <a:spcPts val="0"/>
              </a:spcBef>
              <a:buNone/>
            </a:pPr>
            <a:r>
              <a:rPr lang="pt-PT" sz="800">
                <a:solidFill>
                  <a:srgbClr val="FFFFFF"/>
                </a:solidFill>
              </a:rPr>
              <a:t>https://en.wikipedia.org/wiki/Jadeite</a:t>
            </a:r>
          </a:p>
          <a:p>
            <a:pPr lvl="0">
              <a:spcBef>
                <a:spcPts val="0"/>
              </a:spcBef>
              <a:buNone/>
            </a:pPr>
            <a:r>
              <a:rPr lang="pt-PT" sz="800">
                <a:solidFill>
                  <a:srgbClr val="FFFFFF"/>
                </a:solidFill>
              </a:rPr>
              <a:t>http://bioterra-catarina.blogspot.pt/2010/03/meteorizacao-quimica.html</a:t>
            </a:r>
          </a:p>
          <a:p>
            <a:pPr lvl="0">
              <a:spcBef>
                <a:spcPts val="0"/>
              </a:spcBef>
              <a:buNone/>
            </a:pPr>
            <a:r>
              <a:rPr lang="pt-PT" sz="800">
                <a:solidFill>
                  <a:srgbClr val="FFFFFF"/>
                </a:solidFill>
              </a:rPr>
              <a:t>http://terra-online.blogspot.pt/2010/03/meteorizacao-quimica.html</a:t>
            </a:r>
          </a:p>
          <a:p>
            <a:pPr lvl="0">
              <a:spcBef>
                <a:spcPts val="0"/>
              </a:spcBef>
              <a:buNone/>
            </a:pPr>
            <a:r>
              <a:rPr lang="pt-PT" sz="800">
                <a:solidFill>
                  <a:srgbClr val="FFFFFF"/>
                </a:solidFill>
              </a:rPr>
              <a:t>http://gracieteoliveira.pbworks.com/w/page/51032307/Forma%C3%A7%C3%A3o</a:t>
            </a:r>
          </a:p>
          <a:p>
            <a:pPr lvl="0">
              <a:spcBef>
                <a:spcPts val="0"/>
              </a:spcBef>
              <a:buNone/>
            </a:pPr>
            <a:r>
              <a:rPr lang="pt-PT" sz="800">
                <a:solidFill>
                  <a:srgbClr val="FFFFFF"/>
                </a:solidFill>
              </a:rPr>
              <a:t>http://professororlandodecarvalho.blogs.sapo.pt/a-formacao-dos-lapias-e-muito-mais-18808</a:t>
            </a:r>
          </a:p>
          <a:p>
            <a:pPr lvl="0">
              <a:spcBef>
                <a:spcPts val="0"/>
              </a:spcBef>
              <a:buNone/>
            </a:pPr>
            <a:r>
              <a:rPr lang="pt-PT" sz="800">
                <a:solidFill>
                  <a:srgbClr val="FFFFFF"/>
                </a:solidFill>
              </a:rPr>
              <a:t>http://xannamaral.blogspot.pt/2012/03/formacao-das-rochas-sedimentares.html</a:t>
            </a:r>
          </a:p>
          <a:p>
            <a:pPr lvl="0">
              <a:spcBef>
                <a:spcPts val="0"/>
              </a:spcBef>
              <a:buNone/>
            </a:pPr>
            <a:r>
              <a:rPr lang="pt-PT" sz="800">
                <a:solidFill>
                  <a:srgbClr val="FFFFFF"/>
                </a:solidFill>
              </a:rPr>
              <a:t>https://pt.dreamstime.com/fotos-de-stock-estruturas-do-ferro-oxidado-image17604913</a:t>
            </a:r>
          </a:p>
          <a:p>
            <a:pPr lvl="0">
              <a:spcBef>
                <a:spcPts val="0"/>
              </a:spcBef>
              <a:buNone/>
            </a:pPr>
            <a:r>
              <a:rPr lang="pt-PT" sz="800">
                <a:solidFill>
                  <a:srgbClr val="FFFFFF"/>
                </a:solidFill>
              </a:rPr>
              <a:t>http://gracieteoliveira.pbworks.com/w/page/51270109/a%20oxida%C3%A7%C3%A3o</a:t>
            </a:r>
          </a:p>
          <a:p>
            <a:pPr lvl="0">
              <a:spcBef>
                <a:spcPts val="0"/>
              </a:spcBef>
              <a:buNone/>
            </a:pPr>
            <a:r>
              <a:rPr lang="pt-PT" sz="800">
                <a:solidFill>
                  <a:srgbClr val="FFFFFF"/>
                </a:solidFill>
              </a:rPr>
              <a:t>https://pt.wikipedia.org/wiki/Piroxena</a:t>
            </a:r>
          </a:p>
          <a:p>
            <a:pPr lvl="0">
              <a:spcBef>
                <a:spcPts val="0"/>
              </a:spcBef>
              <a:buNone/>
            </a:pPr>
            <a:r>
              <a:rPr lang="pt-PT" sz="800">
                <a:solidFill>
                  <a:srgbClr val="FFFFFF"/>
                </a:solidFill>
              </a:rPr>
              <a:t>https://www.healingcrystals.com/Hematite_Articles_101.html</a:t>
            </a:r>
          </a:p>
          <a:p>
            <a:pPr lvl="0">
              <a:spcBef>
                <a:spcPts val="0"/>
              </a:spcBef>
              <a:buNone/>
            </a:pPr>
            <a:r>
              <a:rPr lang="pt-PT" sz="800">
                <a:solidFill>
                  <a:srgbClr val="FFFFFF"/>
                </a:solidFill>
              </a:rPr>
              <a:t>http://porcaminhosdecister.blogspot.pt/2010/04/rio-maior-monumentos-e-locais-visitar.html</a:t>
            </a:r>
          </a:p>
          <a:p>
            <a:pPr lvl="0">
              <a:spcBef>
                <a:spcPts val="0"/>
              </a:spcBef>
              <a:buNone/>
            </a:pPr>
            <a:r>
              <a:rPr lang="pt-PT" sz="800">
                <a:solidFill>
                  <a:srgbClr val="FFFFFF"/>
                </a:solidFill>
              </a:rPr>
              <a:t>http://portaldoconhecimentonet.blogspot.pt/2009/11/chuva-acida.html</a:t>
            </a:r>
          </a:p>
          <a:p>
            <a:pPr lvl="0">
              <a:spcBef>
                <a:spcPts val="0"/>
              </a:spcBef>
              <a:buNone/>
            </a:pPr>
            <a:r>
              <a:rPr lang="pt-PT" sz="800">
                <a:solidFill>
                  <a:srgbClr val="FFFFFF"/>
                </a:solidFill>
              </a:rPr>
              <a:t>http://mundoeducacao.bol.uol.com.br/quimica/por-que-chuva-acida-corroi-os-monumentos-historicos.htm</a:t>
            </a:r>
          </a:p>
          <a:p>
            <a:pPr lvl="0">
              <a:spcBef>
                <a:spcPts val="0"/>
              </a:spcBef>
              <a:buNone/>
            </a:pPr>
            <a:r>
              <a:rPr lang="pt-PT" sz="800">
                <a:solidFill>
                  <a:srgbClr val="FFFFFF"/>
                </a:solidFill>
              </a:rPr>
              <a:t>https://pt.wikipedia.org/wiki/Propriedades_f%C3%ADsico-qu%C3%ADmicas_da_%C3%A1gua</a:t>
            </a:r>
          </a:p>
          <a:p>
            <a:pPr lvl="0">
              <a:spcBef>
                <a:spcPts val="0"/>
              </a:spcBef>
              <a:buNone/>
            </a:pPr>
            <a:r>
              <a:rPr lang="pt-PT" sz="800">
                <a:solidFill>
                  <a:srgbClr val="FFFFFF"/>
                </a:solidFill>
              </a:rPr>
              <a:t>https://pt.wikipedia.org/wiki/Di%C3%B3xido_de_carbono</a:t>
            </a:r>
          </a:p>
          <a:p>
            <a:pPr lvl="0">
              <a:spcBef>
                <a:spcPts val="0"/>
              </a:spcBef>
              <a:buNone/>
            </a:pPr>
            <a:r>
              <a:rPr lang="pt-PT" sz="800">
                <a:solidFill>
                  <a:srgbClr val="FFFFFF"/>
                </a:solidFill>
              </a:rPr>
              <a:t>https://es.wikipedia.org/wiki/%C3%81cido_carb%C3%B3nico</a:t>
            </a:r>
          </a:p>
          <a:p>
            <a:pPr lvl="0">
              <a:spcBef>
                <a:spcPts val="0"/>
              </a:spcBef>
              <a:buNone/>
            </a:pPr>
            <a:r>
              <a:rPr lang="pt-PT" sz="800">
                <a:solidFill>
                  <a:srgbClr val="FFFFFF"/>
                </a:solidFill>
              </a:rPr>
              <a:t>http://gracieteoliveira.pbworks.com/w/page/51269921/Hidr%C3%B3lise</a:t>
            </a:r>
          </a:p>
          <a:p>
            <a:pPr lvl="0">
              <a:spcBef>
                <a:spcPts val="0"/>
              </a:spcBef>
              <a:buNone/>
            </a:pPr>
            <a:r>
              <a:rPr lang="pt-PT" sz="800">
                <a:solidFill>
                  <a:srgbClr val="FFFFFF"/>
                </a:solidFill>
              </a:rPr>
              <a:t>http://www.cristaisdecurvelo.com.br/pages/FELDSPATO-Aprenda-Mais-sobre-Este-Mineral.html</a:t>
            </a:r>
          </a:p>
          <a:p>
            <a:pPr lvl="0">
              <a:spcBef>
                <a:spcPts val="0"/>
              </a:spcBef>
              <a:buNone/>
            </a:pPr>
            <a:r>
              <a:rPr lang="pt-PT" sz="800">
                <a:solidFill>
                  <a:srgbClr val="FFFFFF"/>
                </a:solidFill>
              </a:rPr>
              <a:t>https://pt.wikipedia.org/wiki/Caulinita</a:t>
            </a:r>
          </a:p>
          <a:p>
            <a:pPr lvl="0">
              <a:spcBef>
                <a:spcPts val="0"/>
              </a:spcBef>
              <a:buNone/>
            </a:pPr>
            <a:r>
              <a:rPr lang="pt-PT" sz="800">
                <a:solidFill>
                  <a:srgbClr val="FFFFFF"/>
                </a:solidFill>
              </a:rPr>
              <a:t>http://geohistorialx.webnode.pt/boca-do-inferno/meteoriza%C3%A7%C3%A3o%20quimica/</a:t>
            </a:r>
          </a:p>
          <a:p>
            <a:pPr lvl="0">
              <a:spcBef>
                <a:spcPts val="0"/>
              </a:spcBef>
              <a:buNone/>
            </a:pPr>
            <a:r>
              <a:rPr lang="pt-PT" sz="800">
                <a:solidFill>
                  <a:srgbClr val="FFFFFF"/>
                </a:solidFill>
              </a:rPr>
              <a:t>http://techne.pini.com.br/engenharia-civil/151/ipt-responde-lixiviacao-x-carbonatacao-285779-1.aspx</a:t>
            </a:r>
          </a:p>
          <a:p>
            <a:pPr lvl="0">
              <a:spcBef>
                <a:spcPts val="0"/>
              </a:spcBef>
              <a:buNone/>
            </a:pPr>
            <a:r>
              <a:rPr lang="pt-PT" sz="800">
                <a:solidFill>
                  <a:srgbClr val="FFFFFF"/>
                </a:solidFill>
              </a:rPr>
              <a:t>http://sasolucoes.com.br/site/processo-de-carbonatacao-do-concreto/</a:t>
            </a:r>
          </a:p>
          <a:p>
            <a:pPr lvl="0">
              <a:spcBef>
                <a:spcPts val="0"/>
              </a:spcBef>
              <a:buNone/>
            </a:pPr>
            <a:endParaRPr sz="800">
              <a:solidFill>
                <a:srgbClr val="FFFFFF"/>
              </a:solidFill>
            </a:endParaRPr>
          </a:p>
          <a:p>
            <a:pPr lvl="0">
              <a:spcBef>
                <a:spcPts val="0"/>
              </a:spcBef>
              <a:buNone/>
            </a:pPr>
            <a:endParaRPr sz="800">
              <a:solidFill>
                <a:srgbClr val="FFFFFF"/>
              </a:solidFill>
            </a:endParaRPr>
          </a:p>
        </p:txBody>
      </p:sp>
      <p:sp>
        <p:nvSpPr>
          <p:cNvPr id="622" name="Shape 622"/>
          <p:cNvSpPr txBox="1"/>
          <p:nvPr/>
        </p:nvSpPr>
        <p:spPr>
          <a:xfrm>
            <a:off x="4638900" y="804875"/>
            <a:ext cx="4411800" cy="3953700"/>
          </a:xfrm>
          <a:prstGeom prst="rect">
            <a:avLst/>
          </a:prstGeom>
          <a:noFill/>
          <a:ln>
            <a:noFill/>
          </a:ln>
        </p:spPr>
        <p:txBody>
          <a:bodyPr lIns="91425" tIns="91425" rIns="91425" bIns="91425" anchor="t" anchorCtr="0">
            <a:noAutofit/>
          </a:bodyPr>
          <a:lstStyle/>
          <a:p>
            <a:pPr lvl="0">
              <a:spcBef>
                <a:spcPts val="0"/>
              </a:spcBef>
              <a:buNone/>
            </a:pPr>
            <a:r>
              <a:rPr lang="pt-PT" sz="800">
                <a:solidFill>
                  <a:srgbClr val="FFFFFF"/>
                </a:solidFill>
              </a:rPr>
              <a:t>http://biopensamentos.blogspot.pt/2010/02/propriedades-fisicas-dos-minerais_15.html</a:t>
            </a:r>
          </a:p>
          <a:p>
            <a:pPr lvl="0">
              <a:spcBef>
                <a:spcPts val="0"/>
              </a:spcBef>
              <a:buNone/>
            </a:pPr>
            <a:r>
              <a:rPr lang="pt-PT" sz="800">
                <a:solidFill>
                  <a:srgbClr val="FFFFFF"/>
                </a:solidFill>
              </a:rPr>
              <a:t>http://uniquartz.coop.br/postagem?cat=211&amp;id=179</a:t>
            </a:r>
          </a:p>
          <a:p>
            <a:pPr lvl="0">
              <a:spcBef>
                <a:spcPts val="0"/>
              </a:spcBef>
              <a:buNone/>
            </a:pPr>
            <a:r>
              <a:rPr lang="pt-PT" sz="800">
                <a:solidFill>
                  <a:srgbClr val="FFFFFF"/>
                </a:solidFill>
              </a:rPr>
              <a:t>http://www.geopor.pt/gne/geocabula/faqs/mineral.html</a:t>
            </a:r>
          </a:p>
          <a:p>
            <a:pPr lvl="0">
              <a:spcBef>
                <a:spcPts val="0"/>
              </a:spcBef>
              <a:buNone/>
            </a:pPr>
            <a:r>
              <a:rPr lang="pt-PT" sz="800">
                <a:solidFill>
                  <a:srgbClr val="FFFFFF"/>
                </a:solidFill>
              </a:rPr>
              <a:t>http://3.bp.blogspot.com/_B1Pq5wxwFbs/TAwdiE-8hGI/AAAAAAAAAKo/xJzPEwIyH6A/s1600/lapias.jpg</a:t>
            </a:r>
          </a:p>
          <a:p>
            <a:pPr lvl="0">
              <a:spcBef>
                <a:spcPts val="0"/>
              </a:spcBef>
              <a:buNone/>
            </a:pPr>
            <a:r>
              <a:rPr lang="pt-PT" sz="800">
                <a:solidFill>
                  <a:srgbClr val="FFFFFF"/>
                </a:solidFill>
              </a:rPr>
              <a:t>http://www.buscaescolar.com/wp-content/uploads/minerais.jpg</a:t>
            </a:r>
          </a:p>
          <a:p>
            <a:pPr lvl="0">
              <a:spcBef>
                <a:spcPts val="0"/>
              </a:spcBef>
              <a:buNone/>
            </a:pPr>
            <a:r>
              <a:rPr lang="pt-PT" sz="800">
                <a:solidFill>
                  <a:srgbClr val="FFFFFF"/>
                </a:solidFill>
              </a:rPr>
              <a:t>https://4.bp.blogspot.com/-fbqAFDcu7FU/V2AqboHXf9I/AAAAAAAAEmc/9hDzRR6jaBk7NSuoCNAQlrprR2lHuC4UACLcB/s1600/La%2BGruta%2Bde%2BJeita%2Ben%2Bel%2BL%25C3%25ADbano%2B-%2Bmaravilla%2Bnatural.jpg</a:t>
            </a:r>
          </a:p>
          <a:p>
            <a:pPr lvl="0">
              <a:spcBef>
                <a:spcPts val="0"/>
              </a:spcBef>
              <a:buNone/>
            </a:pPr>
            <a:r>
              <a:rPr lang="pt-PT" sz="800">
                <a:solidFill>
                  <a:srgbClr val="FFFFFF"/>
                </a:solidFill>
              </a:rPr>
              <a:t>http://conceito.de/rocha</a:t>
            </a:r>
          </a:p>
          <a:p>
            <a:pPr lvl="0">
              <a:spcBef>
                <a:spcPts val="0"/>
              </a:spcBef>
              <a:buNone/>
            </a:pPr>
            <a:r>
              <a:rPr lang="pt-PT" sz="800">
                <a:solidFill>
                  <a:srgbClr val="FFFFFF"/>
                </a:solidFill>
              </a:rPr>
              <a:t>http://alunosonline.uol.com.br/geografia/qual-diferenca-entre-rochas-minerais.html</a:t>
            </a:r>
          </a:p>
          <a:p>
            <a:pPr lvl="0">
              <a:spcBef>
                <a:spcPts val="0"/>
              </a:spcBef>
              <a:buNone/>
            </a:pPr>
            <a:r>
              <a:rPr lang="pt-PT" sz="800">
                <a:solidFill>
                  <a:srgbClr val="FFFFFF"/>
                </a:solidFill>
              </a:rPr>
              <a:t>https://crystal-cure.com/apatite.html</a:t>
            </a:r>
          </a:p>
          <a:p>
            <a:pPr lvl="0">
              <a:spcBef>
                <a:spcPts val="0"/>
              </a:spcBef>
              <a:buNone/>
            </a:pPr>
            <a:r>
              <a:rPr lang="pt-PT" sz="800">
                <a:solidFill>
                  <a:srgbClr val="FFFFFF"/>
                </a:solidFill>
              </a:rPr>
              <a:t>https://pt.wikipedia.org/wiki/Estado_nativo</a:t>
            </a:r>
          </a:p>
          <a:p>
            <a:pPr lvl="0">
              <a:spcBef>
                <a:spcPts val="0"/>
              </a:spcBef>
              <a:buNone/>
            </a:pPr>
            <a:r>
              <a:rPr lang="pt-PT" sz="800">
                <a:solidFill>
                  <a:srgbClr val="FFFFFF"/>
                </a:solidFill>
              </a:rPr>
              <a:t>https://pt.wikipedia.org/wiki/Mineral#Classifica.C3.A7.C3.A3o_qu.C3.ADmica_dos_minerais</a:t>
            </a:r>
          </a:p>
          <a:p>
            <a:pPr lvl="0">
              <a:spcBef>
                <a:spcPts val="0"/>
              </a:spcBef>
              <a:buNone/>
            </a:pPr>
            <a:r>
              <a:rPr lang="pt-PT" sz="800">
                <a:solidFill>
                  <a:srgbClr val="FFFFFF"/>
                </a:solidFill>
              </a:rPr>
              <a:t>https://pt.wikipedia.org/wiki/Fosfato</a:t>
            </a:r>
          </a:p>
          <a:p>
            <a:pPr lvl="0">
              <a:spcBef>
                <a:spcPts val="0"/>
              </a:spcBef>
              <a:buNone/>
            </a:pPr>
            <a:r>
              <a:rPr lang="pt-PT" sz="800">
                <a:solidFill>
                  <a:srgbClr val="FFFFFF"/>
                </a:solidFill>
              </a:rPr>
              <a:t>https://pt.wikipedia.org/wiki/Sulfeto</a:t>
            </a:r>
          </a:p>
          <a:p>
            <a:pPr lvl="0">
              <a:spcBef>
                <a:spcPts val="0"/>
              </a:spcBef>
              <a:buNone/>
            </a:pPr>
            <a:r>
              <a:rPr lang="pt-PT" sz="800">
                <a:solidFill>
                  <a:srgbClr val="FFFFFF"/>
                </a:solidFill>
              </a:rPr>
              <a:t>https://pt.wikipedia.org/wiki/Haloide</a:t>
            </a:r>
          </a:p>
          <a:p>
            <a:pPr lvl="0">
              <a:spcBef>
                <a:spcPts val="0"/>
              </a:spcBef>
              <a:buNone/>
            </a:pPr>
            <a:r>
              <a:rPr lang="pt-PT" sz="800">
                <a:solidFill>
                  <a:srgbClr val="FFFFFF"/>
                </a:solidFill>
              </a:rPr>
              <a:t>https://pt.wikipedia.org/wiki/Clivagem_(mineralogia)</a:t>
            </a:r>
          </a:p>
          <a:p>
            <a:pPr lvl="0">
              <a:spcBef>
                <a:spcPts val="0"/>
              </a:spcBef>
              <a:buNone/>
            </a:pPr>
            <a:r>
              <a:rPr lang="pt-PT" sz="800">
                <a:solidFill>
                  <a:srgbClr val="FFFFFF"/>
                </a:solidFill>
              </a:rPr>
              <a:t>https://www.youtube.com/watch?v=oIIlik0ndLI&amp;t=39s</a:t>
            </a:r>
          </a:p>
          <a:p>
            <a:pPr lvl="0">
              <a:spcBef>
                <a:spcPts val="0"/>
              </a:spcBef>
              <a:buNone/>
            </a:pPr>
            <a:r>
              <a:rPr lang="pt-PT" sz="800">
                <a:solidFill>
                  <a:srgbClr val="FFFFFF"/>
                </a:solidFill>
              </a:rPr>
              <a:t>https://pt.wikipedia.org/wiki/Lustre_(mineralogia)</a:t>
            </a:r>
          </a:p>
          <a:p>
            <a:pPr lvl="0">
              <a:spcBef>
                <a:spcPts val="0"/>
              </a:spcBef>
              <a:buNone/>
            </a:pPr>
            <a:r>
              <a:rPr lang="pt-PT" sz="800">
                <a:solidFill>
                  <a:srgbClr val="FFFFFF"/>
                </a:solidFill>
              </a:rPr>
              <a:t>https://www.youtube.com/watch?v=Z9w5IC1fn7M</a:t>
            </a:r>
          </a:p>
          <a:p>
            <a:pPr lvl="0">
              <a:spcBef>
                <a:spcPts val="0"/>
              </a:spcBef>
              <a:buNone/>
            </a:pPr>
            <a:r>
              <a:rPr lang="pt-PT" sz="800">
                <a:solidFill>
                  <a:srgbClr val="FFFFFF"/>
                </a:solidFill>
              </a:rPr>
              <a:t>https://www.youtube.com/watch?v=2TjcV5AC4fE</a:t>
            </a:r>
          </a:p>
          <a:p>
            <a:pPr lvl="0">
              <a:spcBef>
                <a:spcPts val="0"/>
              </a:spcBef>
              <a:buNone/>
            </a:pPr>
            <a:r>
              <a:rPr lang="pt-PT" sz="800">
                <a:solidFill>
                  <a:srgbClr val="FFFFFF"/>
                </a:solidFill>
              </a:rPr>
              <a:t>http://giphy.com/</a:t>
            </a:r>
          </a:p>
          <a:p>
            <a:pPr lvl="0">
              <a:spcBef>
                <a:spcPts val="0"/>
              </a:spcBef>
              <a:buNone/>
            </a:pPr>
            <a:r>
              <a:rPr lang="pt-PT" sz="800">
                <a:solidFill>
                  <a:srgbClr val="FFFFFF"/>
                </a:solidFill>
              </a:rPr>
              <a:t>https://portuguese.alibaba.com/product-detail/scorpion-in-amber-103783347.html</a:t>
            </a:r>
          </a:p>
          <a:p>
            <a:pPr lvl="0">
              <a:spcBef>
                <a:spcPts val="0"/>
              </a:spcBef>
              <a:buNone/>
            </a:pPr>
            <a:r>
              <a:rPr lang="pt-PT" sz="800">
                <a:solidFill>
                  <a:srgbClr val="FFFFFF"/>
                </a:solidFill>
              </a:rPr>
              <a:t>http://www.radiovivazen.com.br/blog/materias/quartzo</a:t>
            </a:r>
          </a:p>
          <a:p>
            <a:pPr lvl="0">
              <a:spcBef>
                <a:spcPts val="0"/>
              </a:spcBef>
              <a:buNone/>
            </a:pPr>
            <a:r>
              <a:rPr lang="pt-PT" sz="800">
                <a:solidFill>
                  <a:srgbClr val="FFFFFF"/>
                </a:solidFill>
              </a:rPr>
              <a:t>https://pt.wikipedia.org/wiki/Carbonato</a:t>
            </a:r>
          </a:p>
          <a:p>
            <a:pPr lvl="0">
              <a:spcBef>
                <a:spcPts val="0"/>
              </a:spcBef>
              <a:buNone/>
            </a:pPr>
            <a:r>
              <a:rPr lang="pt-PT" sz="800">
                <a:solidFill>
                  <a:srgbClr val="FFFFFF"/>
                </a:solidFill>
              </a:rPr>
              <a:t>https://www.mindat.org/min-859.html</a:t>
            </a:r>
          </a:p>
          <a:p>
            <a:pPr lvl="0">
              <a:spcBef>
                <a:spcPts val="0"/>
              </a:spcBef>
              <a:buNone/>
            </a:pPr>
            <a:r>
              <a:rPr lang="pt-PT" sz="800">
                <a:solidFill>
                  <a:srgbClr val="FFFFFF"/>
                </a:solidFill>
              </a:rPr>
              <a:t>https://portuguese.alibaba.com/product-detail/gypsum-rock-salt-115639710.html</a:t>
            </a:r>
          </a:p>
          <a:p>
            <a:pPr lvl="0">
              <a:spcBef>
                <a:spcPts val="0"/>
              </a:spcBef>
              <a:buNone/>
            </a:pPr>
            <a:r>
              <a:rPr lang="pt-PT" sz="800">
                <a:solidFill>
                  <a:srgbClr val="FFFFFF"/>
                </a:solidFill>
              </a:rPr>
              <a:t>https://pt.wikipedia.org/wiki/Sulfato</a:t>
            </a:r>
          </a:p>
          <a:p>
            <a:pPr lvl="0">
              <a:spcBef>
                <a:spcPts val="0"/>
              </a:spcBef>
              <a:buNone/>
            </a:pPr>
            <a:r>
              <a:rPr lang="pt-PT" sz="800">
                <a:solidFill>
                  <a:srgbClr val="FFFFFF"/>
                </a:solidFill>
              </a:rPr>
              <a:t>http://geology.com/minerals/fluorite.shtml</a:t>
            </a:r>
          </a:p>
          <a:p>
            <a:pPr lvl="0">
              <a:spcBef>
                <a:spcPts val="0"/>
              </a:spcBef>
              <a:buNone/>
            </a:pPr>
            <a:r>
              <a:rPr lang="pt-PT" sz="800">
                <a:solidFill>
                  <a:srgbClr val="FFFFFF"/>
                </a:solidFill>
              </a:rPr>
              <a:t>http://clubedosminerais.blogspot.pt/2014/10/mineral-halite-ou-sal-gema.html</a:t>
            </a:r>
          </a:p>
          <a:p>
            <a:pPr lvl="0">
              <a:spcBef>
                <a:spcPts val="0"/>
              </a:spcBef>
              <a:buNone/>
            </a:pPr>
            <a:r>
              <a:rPr lang="pt-PT" sz="800">
                <a:solidFill>
                  <a:srgbClr val="FFFFFF"/>
                </a:solidFill>
              </a:rPr>
              <a:t>http://arteempedraspreciosas.blogspot.pt/2013/04/conheca-um-pouco-sobre-gemas.html</a:t>
            </a:r>
          </a:p>
          <a:p>
            <a:pPr lvl="0">
              <a:spcBef>
                <a:spcPts val="0"/>
              </a:spcBef>
              <a:buNone/>
            </a:pPr>
            <a:endParaRPr sz="800">
              <a:solidFill>
                <a:srgbClr val="FFFFFF"/>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Shape 62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pt-PT">
                <a:latin typeface="Bree Serif"/>
                <a:ea typeface="Bree Serif"/>
                <a:cs typeface="Bree Serif"/>
                <a:sym typeface="Bree Serif"/>
              </a:rPr>
              <a:t>Bibliografia/Webgrafia</a:t>
            </a:r>
          </a:p>
        </p:txBody>
      </p:sp>
      <p:sp>
        <p:nvSpPr>
          <p:cNvPr id="628" name="Shape 62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pt-PT" sz="800">
                <a:solidFill>
                  <a:schemeClr val="dk1"/>
                </a:solidFill>
              </a:rPr>
              <a:t>https://www.youtube.com/watch?v=VACLIxjRqn</a:t>
            </a:r>
          </a:p>
          <a:p>
            <a:pPr lvl="0" rtl="0">
              <a:lnSpc>
                <a:spcPct val="100000"/>
              </a:lnSpc>
              <a:spcBef>
                <a:spcPts val="0"/>
              </a:spcBef>
              <a:spcAft>
                <a:spcPts val="0"/>
              </a:spcAft>
              <a:buNone/>
            </a:pPr>
            <a:r>
              <a:rPr lang="pt-PT" sz="800">
                <a:solidFill>
                  <a:schemeClr val="dk1"/>
                </a:solidFill>
              </a:rPr>
              <a:t>http://www.wikiwand.com/es/Grupo_fosfato</a:t>
            </a:r>
          </a:p>
          <a:p>
            <a:pPr lvl="0" rtl="0">
              <a:lnSpc>
                <a:spcPct val="100000"/>
              </a:lnSpc>
              <a:spcBef>
                <a:spcPts val="0"/>
              </a:spcBef>
              <a:spcAft>
                <a:spcPts val="0"/>
              </a:spcAft>
              <a:buNone/>
            </a:pPr>
            <a:r>
              <a:rPr lang="pt-PT" sz="800">
                <a:solidFill>
                  <a:schemeClr val="dk1"/>
                </a:solidFill>
              </a:rPr>
              <a:t>geotesouro.blogspot.com</a:t>
            </a:r>
          </a:p>
          <a:p>
            <a:pPr lvl="0" rtl="0">
              <a:lnSpc>
                <a:spcPct val="100000"/>
              </a:lnSpc>
              <a:spcBef>
                <a:spcPts val="0"/>
              </a:spcBef>
              <a:spcAft>
                <a:spcPts val="0"/>
              </a:spcAft>
              <a:buNone/>
            </a:pPr>
            <a:r>
              <a:rPr lang="pt-PT" sz="800">
                <a:solidFill>
                  <a:schemeClr val="dk1"/>
                </a:solidFill>
              </a:rPr>
              <a:t>https://pt.slideshare.net/mobile/nunocorreia/geologia-11-rochas-</a:t>
            </a:r>
          </a:p>
          <a:p>
            <a:pPr lvl="0" rtl="0">
              <a:lnSpc>
                <a:spcPct val="100000"/>
              </a:lnSpc>
              <a:spcBef>
                <a:spcPts val="0"/>
              </a:spcBef>
              <a:spcAft>
                <a:spcPts val="0"/>
              </a:spcAft>
              <a:buNone/>
            </a:pPr>
            <a:r>
              <a:rPr lang="pt-PT" sz="800">
                <a:solidFill>
                  <a:schemeClr val="dk1"/>
                </a:solidFill>
              </a:rPr>
              <a:t>http://blogbiologiams.blogspot.pt/2009/03/meteorizacao-e-erosao.html</a:t>
            </a:r>
          </a:p>
          <a:p>
            <a:pPr lvl="0" rtl="0">
              <a:lnSpc>
                <a:spcPct val="100000"/>
              </a:lnSpc>
              <a:spcBef>
                <a:spcPts val="0"/>
              </a:spcBef>
              <a:spcAft>
                <a:spcPts val="0"/>
              </a:spcAft>
              <a:buNone/>
            </a:pPr>
            <a:r>
              <a:rPr lang="pt-PT" sz="800">
                <a:solidFill>
                  <a:schemeClr val="dk1"/>
                </a:solidFill>
              </a:rPr>
              <a:t>https://pt.wikipedia.org/wiki/Eros%C3%A3o</a:t>
            </a:r>
          </a:p>
          <a:p>
            <a:pPr lvl="0" rtl="0">
              <a:lnSpc>
                <a:spcPct val="100000"/>
              </a:lnSpc>
              <a:spcBef>
                <a:spcPts val="0"/>
              </a:spcBef>
              <a:spcAft>
                <a:spcPts val="0"/>
              </a:spcAft>
              <a:buNone/>
            </a:pPr>
            <a:r>
              <a:rPr lang="pt-PT" sz="800">
                <a:solidFill>
                  <a:schemeClr val="dk1"/>
                </a:solidFill>
              </a:rPr>
              <a:t>http://dinamica-geologica.blogspot.pt/2012/01/transporte.html</a:t>
            </a:r>
          </a:p>
          <a:p>
            <a:pPr lvl="0" rtl="0">
              <a:lnSpc>
                <a:spcPct val="100000"/>
              </a:lnSpc>
              <a:spcBef>
                <a:spcPts val="0"/>
              </a:spcBef>
              <a:spcAft>
                <a:spcPts val="0"/>
              </a:spcAft>
              <a:buNone/>
            </a:pPr>
            <a:r>
              <a:rPr lang="pt-PT" sz="800">
                <a:solidFill>
                  <a:schemeClr val="dk1"/>
                </a:solidFill>
              </a:rPr>
              <a:t>http://2.bp.blogspot.com/_fs4X2Qr4o3s/ScqoJWFg9sI/AAAAAAAAAto/heDm_psnUxY/s640/arredondamento.jpg</a:t>
            </a:r>
          </a:p>
          <a:p>
            <a:pPr lvl="0" rtl="0">
              <a:lnSpc>
                <a:spcPct val="100000"/>
              </a:lnSpc>
              <a:spcBef>
                <a:spcPts val="0"/>
              </a:spcBef>
              <a:spcAft>
                <a:spcPts val="0"/>
              </a:spcAft>
              <a:buNone/>
            </a:pPr>
            <a:r>
              <a:rPr lang="pt-PT" sz="800">
                <a:solidFill>
                  <a:schemeClr val="dk1"/>
                </a:solidFill>
              </a:rPr>
              <a:t>http://i196.photobucket.com/albums/aa14/Inibace_2007/Arredondamento.jpg</a:t>
            </a:r>
          </a:p>
          <a:p>
            <a:pPr lvl="0" rtl="0">
              <a:lnSpc>
                <a:spcPct val="100000"/>
              </a:lnSpc>
              <a:spcBef>
                <a:spcPts val="0"/>
              </a:spcBef>
              <a:spcAft>
                <a:spcPts val="0"/>
              </a:spcAft>
              <a:buNone/>
            </a:pPr>
            <a:r>
              <a:rPr lang="pt-PT" sz="800">
                <a:solidFill>
                  <a:schemeClr val="dk1"/>
                </a:solidFill>
              </a:rPr>
              <a:t>http://i196.photobucket.com/albums/aa14/Inibace_2007/Calibragem.jpg</a:t>
            </a:r>
          </a:p>
          <a:p>
            <a:pPr lvl="0" rtl="0">
              <a:lnSpc>
                <a:spcPct val="100000"/>
              </a:lnSpc>
              <a:spcBef>
                <a:spcPts val="0"/>
              </a:spcBef>
              <a:spcAft>
                <a:spcPts val="0"/>
              </a:spcAft>
              <a:buNone/>
            </a:pPr>
            <a:r>
              <a:rPr lang="pt-PT" sz="800">
                <a:solidFill>
                  <a:schemeClr val="dk1"/>
                </a:solidFill>
              </a:rPr>
              <a:t>https://www.google.pt/url?sa=i&amp;rct=j&amp;q=&amp;esrc=s&amp;source=images&amp;cd=&amp;cad=rja&amp;uact=8&amp;ved=0ahUKEwjRoNOOkM_SAhVGXRQKHTG2DPoQjRwIBw&amp;url=http%3A%2F%2Fbiogeoart.blogspot.com%2F2010%2F03%2Fformas-de-deposicao.html&amp;psig=AFQjCNECksniEWG-tGsdBB6naiRx9RGP6A&amp;ust=1489344847714013</a:t>
            </a:r>
          </a:p>
          <a:p>
            <a:pPr lvl="0" rtl="0">
              <a:lnSpc>
                <a:spcPct val="100000"/>
              </a:lnSpc>
              <a:spcBef>
                <a:spcPts val="0"/>
              </a:spcBef>
              <a:spcAft>
                <a:spcPts val="0"/>
              </a:spcAft>
              <a:buNone/>
            </a:pPr>
            <a:r>
              <a:rPr lang="pt-PT" sz="800">
                <a:solidFill>
                  <a:schemeClr val="dk1"/>
                </a:solidFill>
              </a:rPr>
              <a:t>http://biogeoart.blogspot.pt/2010/03/formas-de-deposicao.html</a:t>
            </a:r>
          </a:p>
          <a:p>
            <a:pPr lvl="0" rtl="0">
              <a:lnSpc>
                <a:spcPct val="100000"/>
              </a:lnSpc>
              <a:spcBef>
                <a:spcPts val="0"/>
              </a:spcBef>
              <a:spcAft>
                <a:spcPts val="0"/>
              </a:spcAft>
              <a:buNone/>
            </a:pPr>
            <a:r>
              <a:rPr lang="pt-PT" sz="800">
                <a:solidFill>
                  <a:schemeClr val="dk1"/>
                </a:solidFill>
              </a:rPr>
              <a:t>http://espacociencias.com.pt/site/wp-content/uploads/2012/11/diag%C3%A9nese.jpg</a:t>
            </a:r>
          </a:p>
          <a:p>
            <a:pPr lvl="0" rtl="0">
              <a:lnSpc>
                <a:spcPct val="100000"/>
              </a:lnSpc>
              <a:spcBef>
                <a:spcPts val="0"/>
              </a:spcBef>
              <a:spcAft>
                <a:spcPts val="0"/>
              </a:spcAft>
              <a:buNone/>
            </a:pPr>
            <a:r>
              <a:rPr lang="pt-PT" sz="800">
                <a:solidFill>
                  <a:schemeClr val="dk1"/>
                </a:solidFill>
              </a:rPr>
              <a:t>http://css.econote.it/wp-content/uploads/2012/11/intemperismo-fisico-pedogenese-erosao-pedologia-geologia.gif?x46733</a:t>
            </a:r>
          </a:p>
          <a:p>
            <a:pPr lvl="0" rtl="0">
              <a:lnSpc>
                <a:spcPct val="100000"/>
              </a:lnSpc>
              <a:spcBef>
                <a:spcPts val="0"/>
              </a:spcBef>
              <a:spcAft>
                <a:spcPts val="0"/>
              </a:spcAft>
              <a:buNone/>
            </a:pPr>
            <a:r>
              <a:rPr lang="pt-PT" sz="800">
                <a:solidFill>
                  <a:schemeClr val="dk1"/>
                </a:solidFill>
              </a:rPr>
              <a:t>http://www.ciencias.seed.pr.gov.br/modules/galeria/uploads/6/normal_987rocha_sedimentar.png</a:t>
            </a:r>
          </a:p>
          <a:p>
            <a:pPr lvl="0" rtl="0">
              <a:lnSpc>
                <a:spcPct val="100000"/>
              </a:lnSpc>
              <a:spcBef>
                <a:spcPts val="0"/>
              </a:spcBef>
              <a:spcAft>
                <a:spcPts val="0"/>
              </a:spcAft>
              <a:buNone/>
            </a:pPr>
            <a:r>
              <a:rPr lang="pt-PT" sz="800">
                <a:solidFill>
                  <a:schemeClr val="dk1"/>
                </a:solidFill>
              </a:rPr>
              <a:t>https://pt.slideshare.net/catir/rochas-sedimentares-9729214</a:t>
            </a:r>
          </a:p>
          <a:p>
            <a:pPr lvl="0" rtl="0">
              <a:lnSpc>
                <a:spcPct val="100000"/>
              </a:lnSpc>
              <a:spcBef>
                <a:spcPts val="0"/>
              </a:spcBef>
              <a:spcAft>
                <a:spcPts val="0"/>
              </a:spcAft>
              <a:buNone/>
            </a:pPr>
            <a:r>
              <a:rPr lang="pt-PT" sz="800">
                <a:solidFill>
                  <a:schemeClr val="dk1"/>
                </a:solidFill>
              </a:rPr>
              <a:t>http://biogeocad.blogspot.pt/2010/04/diagenese.html</a:t>
            </a:r>
          </a:p>
          <a:p>
            <a:pPr lvl="0" rtl="0">
              <a:lnSpc>
                <a:spcPct val="100000"/>
              </a:lnSpc>
              <a:spcBef>
                <a:spcPts val="0"/>
              </a:spcBef>
              <a:spcAft>
                <a:spcPts val="0"/>
              </a:spcAft>
              <a:buNone/>
            </a:pPr>
            <a:r>
              <a:rPr lang="pt-PT" sz="800">
                <a:solidFill>
                  <a:schemeClr val="dk1"/>
                </a:solidFill>
              </a:rPr>
              <a:t>http://www.sherwincarlquist.com/images_500/biological-photographs-y.jpg</a:t>
            </a:r>
          </a:p>
          <a:p>
            <a:pPr lvl="0" rtl="0">
              <a:lnSpc>
                <a:spcPct val="100000"/>
              </a:lnSpc>
              <a:spcBef>
                <a:spcPts val="0"/>
              </a:spcBef>
              <a:spcAft>
                <a:spcPts val="0"/>
              </a:spcAft>
              <a:buNone/>
            </a:pPr>
            <a:r>
              <a:rPr lang="pt-PT" sz="800">
                <a:solidFill>
                  <a:schemeClr val="dk1"/>
                </a:solidFill>
              </a:rPr>
              <a:t>https://s-media-cache-ak0.pinimg.com/236x/9a/12/6a/9a126a135e3dbf235cc4fa47a1cfb5e5.jpg</a:t>
            </a:r>
          </a:p>
          <a:p>
            <a:pPr lvl="0" rtl="0">
              <a:lnSpc>
                <a:spcPct val="100000"/>
              </a:lnSpc>
              <a:spcBef>
                <a:spcPts val="0"/>
              </a:spcBef>
              <a:spcAft>
                <a:spcPts val="0"/>
              </a:spcAft>
              <a:buNone/>
            </a:pPr>
            <a:r>
              <a:rPr lang="pt-PT" sz="800" u="sng">
                <a:solidFill>
                  <a:schemeClr val="hlink"/>
                </a:solidFill>
                <a:hlinkClick r:id="rId3"/>
              </a:rPr>
              <a:t>https://http2.mlstatic.com/conglomerado-do-sopa-news-D_NQ_NP_164021-MLB20691219714_042016-F.jpg</a:t>
            </a:r>
          </a:p>
          <a:p>
            <a:pPr lvl="0" rtl="0">
              <a:lnSpc>
                <a:spcPct val="100000"/>
              </a:lnSpc>
              <a:spcBef>
                <a:spcPts val="0"/>
              </a:spcBef>
              <a:spcAft>
                <a:spcPts val="0"/>
              </a:spcAft>
              <a:buNone/>
            </a:pPr>
            <a:r>
              <a:rPr lang="pt-PT" sz="800">
                <a:solidFill>
                  <a:schemeClr val="dk1"/>
                </a:solidFill>
              </a:rPr>
              <a:t>http://www.tudoengcivil.com.br/2014/09/lista-de-exercicios-resolvidos-de.html</a:t>
            </a:r>
          </a:p>
          <a:p>
            <a:pPr lvl="0">
              <a:spcBef>
                <a:spcPts val="0"/>
              </a:spcBef>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300050" y="268325"/>
            <a:ext cx="8281200" cy="2904000"/>
          </a:xfrm>
          <a:prstGeom prst="rect">
            <a:avLst/>
          </a:prstGeom>
        </p:spPr>
        <p:txBody>
          <a:bodyPr lIns="91425" tIns="91425" rIns="91425" bIns="91425" anchor="t" anchorCtr="0">
            <a:noAutofit/>
          </a:bodyPr>
          <a:lstStyle/>
          <a:p>
            <a:pPr lvl="0" rtl="0">
              <a:spcBef>
                <a:spcPts val="700"/>
              </a:spcBef>
              <a:spcAft>
                <a:spcPts val="0"/>
              </a:spcAft>
              <a:buNone/>
            </a:pPr>
            <a:r>
              <a:rPr lang="pt-PT" sz="2400">
                <a:solidFill>
                  <a:srgbClr val="FFFFFF"/>
                </a:solidFill>
              </a:rPr>
              <a:t>•</a:t>
            </a:r>
            <a:r>
              <a:rPr lang="pt-PT" sz="2400" b="1">
                <a:solidFill>
                  <a:srgbClr val="FFFFFF"/>
                </a:solidFill>
                <a:latin typeface="Calibri"/>
                <a:ea typeface="Calibri"/>
                <a:cs typeface="Calibri"/>
                <a:sym typeface="Calibri"/>
              </a:rPr>
              <a:t>Reações de oxidação</a:t>
            </a:r>
            <a:r>
              <a:rPr lang="pt-PT" sz="2400">
                <a:solidFill>
                  <a:srgbClr val="FFFFFF"/>
                </a:solidFill>
                <a:latin typeface="Calibri"/>
                <a:ea typeface="Calibri"/>
                <a:cs typeface="Calibri"/>
                <a:sym typeface="Calibri"/>
              </a:rPr>
              <a:t>:</a:t>
            </a:r>
          </a:p>
          <a:p>
            <a:pPr lvl="0" rtl="0">
              <a:spcBef>
                <a:spcPts val="700"/>
              </a:spcBef>
              <a:spcAft>
                <a:spcPts val="0"/>
              </a:spcAft>
              <a:buNone/>
            </a:pPr>
            <a:r>
              <a:rPr lang="pt-PT" sz="2800">
                <a:solidFill>
                  <a:srgbClr val="FFFFFF"/>
                </a:solidFill>
                <a:latin typeface="Calibri"/>
                <a:ea typeface="Calibri"/>
                <a:cs typeface="Calibri"/>
                <a:sym typeface="Calibri"/>
              </a:rPr>
              <a:t>  	</a:t>
            </a:r>
            <a:r>
              <a:rPr lang="pt-PT">
                <a:solidFill>
                  <a:srgbClr val="FFFFFF"/>
                </a:solidFill>
                <a:latin typeface="Calibri"/>
                <a:ea typeface="Calibri"/>
                <a:cs typeface="Calibri"/>
                <a:sym typeface="Calibri"/>
              </a:rPr>
              <a:t>Muitos elementos, como por exemplo o ferro, reagem facilmente com o </a:t>
            </a:r>
            <a:r>
              <a:rPr lang="pt-PT" b="1">
                <a:solidFill>
                  <a:srgbClr val="FFFFFF"/>
                </a:solidFill>
                <a:latin typeface="Calibri"/>
                <a:ea typeface="Calibri"/>
                <a:cs typeface="Calibri"/>
                <a:sym typeface="Calibri"/>
              </a:rPr>
              <a:t>oxigénio</a:t>
            </a:r>
            <a:r>
              <a:rPr lang="pt-PT">
                <a:solidFill>
                  <a:srgbClr val="FFFFFF"/>
                </a:solidFill>
                <a:latin typeface="Calibri"/>
                <a:ea typeface="Calibri"/>
                <a:cs typeface="Calibri"/>
                <a:sym typeface="Calibri"/>
              </a:rPr>
              <a:t> e oxidam-se. Com a oxidação, os minerais adquirem uma coloração avermelhada, o que evidencia ocorrência de alteração química. </a:t>
            </a:r>
          </a:p>
          <a:p>
            <a:pPr lvl="0" rtl="0">
              <a:spcBef>
                <a:spcPts val="700"/>
              </a:spcBef>
              <a:spcAft>
                <a:spcPts val="0"/>
              </a:spcAft>
              <a:buNone/>
            </a:pPr>
            <a:endParaRPr>
              <a:solidFill>
                <a:srgbClr val="FFFFFF"/>
              </a:solidFill>
              <a:latin typeface="Calibri"/>
              <a:ea typeface="Calibri"/>
              <a:cs typeface="Calibri"/>
              <a:sym typeface="Calibri"/>
            </a:endParaRPr>
          </a:p>
          <a:p>
            <a:pPr lvl="0" rtl="0">
              <a:spcBef>
                <a:spcPts val="500"/>
              </a:spcBef>
              <a:spcAft>
                <a:spcPts val="0"/>
              </a:spcAft>
              <a:buNone/>
            </a:pPr>
            <a:r>
              <a:rPr lang="pt-PT">
                <a:solidFill>
                  <a:srgbClr val="FFFFFF"/>
                </a:solidFill>
                <a:latin typeface="Calibri"/>
                <a:ea typeface="Calibri"/>
                <a:cs typeface="Calibri"/>
                <a:sym typeface="Calibri"/>
              </a:rPr>
              <a:t>    	</a:t>
            </a:r>
          </a:p>
          <a:p>
            <a:pPr lvl="0">
              <a:spcBef>
                <a:spcPts val="0"/>
              </a:spcBef>
              <a:buNone/>
            </a:pPr>
            <a:endParaRPr/>
          </a:p>
        </p:txBody>
      </p:sp>
      <p:pic>
        <p:nvPicPr>
          <p:cNvPr id="93" name="Shape 93"/>
          <p:cNvPicPr preferRelativeResize="0"/>
          <p:nvPr/>
        </p:nvPicPr>
        <p:blipFill rotWithShape="1">
          <a:blip r:embed="rId3">
            <a:alphaModFix/>
          </a:blip>
          <a:srcRect b="23529"/>
          <a:stretch/>
        </p:blipFill>
        <p:spPr>
          <a:xfrm>
            <a:off x="1069249" y="2268600"/>
            <a:ext cx="2315049" cy="2360424"/>
          </a:xfrm>
          <a:prstGeom prst="rect">
            <a:avLst/>
          </a:prstGeom>
          <a:noFill/>
          <a:ln>
            <a:noFill/>
          </a:ln>
        </p:spPr>
      </p:pic>
      <p:sp>
        <p:nvSpPr>
          <p:cNvPr id="94" name="Shape 94"/>
          <p:cNvSpPr txBox="1"/>
          <p:nvPr/>
        </p:nvSpPr>
        <p:spPr>
          <a:xfrm>
            <a:off x="5948275" y="1481250"/>
            <a:ext cx="1469700" cy="12597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95" name="Shape 95" descr="giphy (1).gif"/>
          <p:cNvPicPr preferRelativeResize="0"/>
          <p:nvPr/>
        </p:nvPicPr>
        <p:blipFill>
          <a:blip r:embed="rId4">
            <a:alphaModFix/>
          </a:blip>
          <a:stretch>
            <a:fillRect/>
          </a:stretch>
        </p:blipFill>
        <p:spPr>
          <a:xfrm>
            <a:off x="4502625" y="2268601"/>
            <a:ext cx="3147233" cy="2360425"/>
          </a:xfrm>
          <a:prstGeom prst="rect">
            <a:avLst/>
          </a:prstGeom>
          <a:noFill/>
          <a:ln>
            <a:noFill/>
          </a:ln>
        </p:spPr>
      </p:pic>
      <p:sp>
        <p:nvSpPr>
          <p:cNvPr id="96" name="Shape 96"/>
          <p:cNvSpPr txBox="1"/>
          <p:nvPr/>
        </p:nvSpPr>
        <p:spPr>
          <a:xfrm>
            <a:off x="996300" y="4570700"/>
            <a:ext cx="2297700" cy="3150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6</a:t>
            </a:r>
            <a:r>
              <a:rPr lang="pt-PT" sz="1000">
                <a:solidFill>
                  <a:srgbClr val="FFFFFF"/>
                </a:solidFill>
              </a:rPr>
              <a:t> - Ferro oxidado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311700" y="441000"/>
            <a:ext cx="8520600" cy="1646700"/>
          </a:xfrm>
          <a:prstGeom prst="rect">
            <a:avLst/>
          </a:prstGeom>
        </p:spPr>
        <p:txBody>
          <a:bodyPr lIns="91425" tIns="91425" rIns="91425" bIns="91425" anchor="t" anchorCtr="0">
            <a:noAutofit/>
          </a:bodyPr>
          <a:lstStyle/>
          <a:p>
            <a:pPr lvl="0" rtl="0">
              <a:spcBef>
                <a:spcPts val="500"/>
              </a:spcBef>
              <a:spcAft>
                <a:spcPts val="0"/>
              </a:spcAft>
              <a:buNone/>
            </a:pPr>
            <a:r>
              <a:rPr lang="pt-PT">
                <a:solidFill>
                  <a:srgbClr val="FFFFFF"/>
                </a:solidFill>
                <a:latin typeface="Calibri"/>
                <a:ea typeface="Calibri"/>
                <a:cs typeface="Calibri"/>
                <a:sym typeface="Calibri"/>
              </a:rPr>
              <a:t>   Nos minerais como olivinas e piroxenas, o ferro bivalente reage com o oxigénio e passa à forma trivalente, provocando assim modificações na estrutura cristalina desses minerais. </a:t>
            </a:r>
          </a:p>
        </p:txBody>
      </p:sp>
      <p:pic>
        <p:nvPicPr>
          <p:cNvPr id="102" name="Shape 102"/>
          <p:cNvPicPr preferRelativeResize="0"/>
          <p:nvPr/>
        </p:nvPicPr>
        <p:blipFill>
          <a:blip r:embed="rId3">
            <a:alphaModFix/>
          </a:blip>
          <a:stretch>
            <a:fillRect/>
          </a:stretch>
        </p:blipFill>
        <p:spPr>
          <a:xfrm>
            <a:off x="510275" y="2017699"/>
            <a:ext cx="3913749" cy="2437675"/>
          </a:xfrm>
          <a:prstGeom prst="rect">
            <a:avLst/>
          </a:prstGeom>
          <a:noFill/>
          <a:ln>
            <a:noFill/>
          </a:ln>
        </p:spPr>
      </p:pic>
      <p:pic>
        <p:nvPicPr>
          <p:cNvPr id="103" name="Shape 103"/>
          <p:cNvPicPr preferRelativeResize="0"/>
          <p:nvPr/>
        </p:nvPicPr>
        <p:blipFill>
          <a:blip r:embed="rId4">
            <a:alphaModFix/>
          </a:blip>
          <a:stretch>
            <a:fillRect/>
          </a:stretch>
        </p:blipFill>
        <p:spPr>
          <a:xfrm>
            <a:off x="4727282" y="1769949"/>
            <a:ext cx="1866792" cy="1402749"/>
          </a:xfrm>
          <a:prstGeom prst="rect">
            <a:avLst/>
          </a:prstGeom>
          <a:noFill/>
          <a:ln>
            <a:noFill/>
          </a:ln>
        </p:spPr>
      </p:pic>
      <p:pic>
        <p:nvPicPr>
          <p:cNvPr id="104" name="Shape 104"/>
          <p:cNvPicPr preferRelativeResize="0"/>
          <p:nvPr/>
        </p:nvPicPr>
        <p:blipFill>
          <a:blip r:embed="rId5">
            <a:alphaModFix/>
          </a:blip>
          <a:stretch>
            <a:fillRect/>
          </a:stretch>
        </p:blipFill>
        <p:spPr>
          <a:xfrm>
            <a:off x="6594074" y="3172701"/>
            <a:ext cx="1568475" cy="1568475"/>
          </a:xfrm>
          <a:prstGeom prst="rect">
            <a:avLst/>
          </a:prstGeom>
          <a:noFill/>
          <a:ln>
            <a:noFill/>
          </a:ln>
        </p:spPr>
      </p:pic>
      <p:sp>
        <p:nvSpPr>
          <p:cNvPr id="105" name="Shape 105"/>
          <p:cNvSpPr/>
          <p:nvPr/>
        </p:nvSpPr>
        <p:spPr>
          <a:xfrm rot="5400000">
            <a:off x="6684875" y="2225600"/>
            <a:ext cx="984600" cy="909600"/>
          </a:xfrm>
          <a:prstGeom prst="bentArrow">
            <a:avLst>
              <a:gd name="adj1" fmla="val 25000"/>
              <a:gd name="adj2" fmla="val 25000"/>
              <a:gd name="adj3" fmla="val 25000"/>
              <a:gd name="adj4" fmla="val 43528"/>
            </a:avLst>
          </a:prstGeom>
          <a:solidFill>
            <a:srgbClr val="80FFA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rgbClr val="FFFFFF"/>
              </a:solidFill>
            </a:endParaRPr>
          </a:p>
        </p:txBody>
      </p:sp>
      <p:sp>
        <p:nvSpPr>
          <p:cNvPr id="106" name="Shape 106"/>
          <p:cNvSpPr txBox="1"/>
          <p:nvPr/>
        </p:nvSpPr>
        <p:spPr>
          <a:xfrm>
            <a:off x="428625" y="4408700"/>
            <a:ext cx="2939100" cy="2928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7</a:t>
            </a:r>
            <a:r>
              <a:rPr lang="pt-PT" sz="1000">
                <a:solidFill>
                  <a:srgbClr val="FFFFFF"/>
                </a:solidFill>
              </a:rPr>
              <a:t> - Processo de oxidação da piroxena</a:t>
            </a:r>
          </a:p>
        </p:txBody>
      </p:sp>
      <p:sp>
        <p:nvSpPr>
          <p:cNvPr id="107" name="Shape 107"/>
          <p:cNvSpPr txBox="1"/>
          <p:nvPr/>
        </p:nvSpPr>
        <p:spPr>
          <a:xfrm>
            <a:off x="4643200" y="3090137"/>
            <a:ext cx="1340100" cy="2928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8</a:t>
            </a:r>
            <a:r>
              <a:rPr lang="pt-PT" sz="1000">
                <a:solidFill>
                  <a:srgbClr val="FFFFFF"/>
                </a:solidFill>
              </a:rPr>
              <a:t> - Piroxena</a:t>
            </a:r>
          </a:p>
        </p:txBody>
      </p:sp>
      <p:sp>
        <p:nvSpPr>
          <p:cNvPr id="108" name="Shape 108"/>
          <p:cNvSpPr txBox="1"/>
          <p:nvPr/>
        </p:nvSpPr>
        <p:spPr>
          <a:xfrm>
            <a:off x="6524075" y="4701500"/>
            <a:ext cx="1411200" cy="2928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9 </a:t>
            </a:r>
            <a:r>
              <a:rPr lang="pt-PT" sz="1000">
                <a:solidFill>
                  <a:srgbClr val="FFFFFF"/>
                </a:solidFill>
              </a:rPr>
              <a:t>- Hematite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311700" y="268250"/>
            <a:ext cx="8520600" cy="2297700"/>
          </a:xfrm>
          <a:prstGeom prst="rect">
            <a:avLst/>
          </a:prstGeom>
        </p:spPr>
        <p:txBody>
          <a:bodyPr lIns="91425" tIns="91425" rIns="91425" bIns="91425" anchor="t" anchorCtr="0">
            <a:noAutofit/>
          </a:bodyPr>
          <a:lstStyle/>
          <a:p>
            <a:pPr lvl="0" rtl="0">
              <a:spcBef>
                <a:spcPts val="700"/>
              </a:spcBef>
              <a:spcAft>
                <a:spcPts val="0"/>
              </a:spcAft>
              <a:buNone/>
            </a:pPr>
            <a:r>
              <a:rPr lang="pt-PT" sz="2400">
                <a:solidFill>
                  <a:srgbClr val="FFFFFF"/>
                </a:solidFill>
              </a:rPr>
              <a:t>•</a:t>
            </a:r>
            <a:r>
              <a:rPr lang="pt-PT" sz="2400" b="1">
                <a:solidFill>
                  <a:srgbClr val="FFFFFF"/>
                </a:solidFill>
                <a:latin typeface="Calibri"/>
                <a:ea typeface="Calibri"/>
                <a:cs typeface="Calibri"/>
                <a:sym typeface="Calibri"/>
              </a:rPr>
              <a:t>Reações de dissolução</a:t>
            </a:r>
            <a:r>
              <a:rPr lang="pt-PT" sz="2400">
                <a:solidFill>
                  <a:srgbClr val="FFFFFF"/>
                </a:solidFill>
                <a:latin typeface="Calibri"/>
                <a:ea typeface="Calibri"/>
                <a:cs typeface="Calibri"/>
                <a:sym typeface="Calibri"/>
              </a:rPr>
              <a:t>:</a:t>
            </a:r>
          </a:p>
          <a:p>
            <a:pPr lvl="0" rtl="0">
              <a:spcBef>
                <a:spcPts val="700"/>
              </a:spcBef>
              <a:spcAft>
                <a:spcPts val="0"/>
              </a:spcAft>
              <a:buNone/>
            </a:pPr>
            <a:r>
              <a:rPr lang="pt-PT" sz="2800">
                <a:solidFill>
                  <a:srgbClr val="FFFFFF"/>
                </a:solidFill>
                <a:latin typeface="Calibri"/>
                <a:ea typeface="Calibri"/>
                <a:cs typeface="Calibri"/>
                <a:sym typeface="Calibri"/>
              </a:rPr>
              <a:t>   </a:t>
            </a:r>
            <a:r>
              <a:rPr lang="pt-PT">
                <a:solidFill>
                  <a:srgbClr val="FFFFFF"/>
                </a:solidFill>
                <a:latin typeface="Calibri"/>
                <a:ea typeface="Calibri"/>
                <a:cs typeface="Calibri"/>
                <a:sym typeface="Calibri"/>
              </a:rPr>
              <a:t>A halite e a calcite são exemplos de minerai que se </a:t>
            </a:r>
            <a:r>
              <a:rPr lang="pt-PT" b="1">
                <a:solidFill>
                  <a:srgbClr val="FFFFFF"/>
                </a:solidFill>
                <a:latin typeface="Calibri"/>
                <a:ea typeface="Calibri"/>
                <a:cs typeface="Calibri"/>
                <a:sym typeface="Calibri"/>
              </a:rPr>
              <a:t>dissolvem facilmente</a:t>
            </a:r>
            <a:r>
              <a:rPr lang="pt-PT">
                <a:solidFill>
                  <a:srgbClr val="FFFFFF"/>
                </a:solidFill>
                <a:latin typeface="Calibri"/>
                <a:ea typeface="Calibri"/>
                <a:cs typeface="Calibri"/>
                <a:sym typeface="Calibri"/>
              </a:rPr>
              <a:t>. A razão deste facto está relacionada com as </a:t>
            </a:r>
            <a:r>
              <a:rPr lang="pt-PT" b="1">
                <a:solidFill>
                  <a:srgbClr val="FFFFFF"/>
                </a:solidFill>
                <a:latin typeface="Calibri"/>
                <a:ea typeface="Calibri"/>
                <a:cs typeface="Calibri"/>
                <a:sym typeface="Calibri"/>
              </a:rPr>
              <a:t>forças de ligação </a:t>
            </a:r>
            <a:r>
              <a:rPr lang="pt-PT">
                <a:solidFill>
                  <a:srgbClr val="FFFFFF"/>
                </a:solidFill>
                <a:latin typeface="Calibri"/>
                <a:ea typeface="Calibri"/>
                <a:cs typeface="Calibri"/>
                <a:sym typeface="Calibri"/>
              </a:rPr>
              <a:t>(tipo iónico) que mantêm as partículas unidas e facilidade com que estas interagem com a molécula de </a:t>
            </a:r>
            <a:r>
              <a:rPr lang="pt-PT" b="1">
                <a:solidFill>
                  <a:srgbClr val="FFFFFF"/>
                </a:solidFill>
                <a:latin typeface="Calibri"/>
                <a:ea typeface="Calibri"/>
                <a:cs typeface="Calibri"/>
                <a:sym typeface="Calibri"/>
              </a:rPr>
              <a:t>água</a:t>
            </a:r>
            <a:r>
              <a:rPr lang="pt-PT">
                <a:solidFill>
                  <a:srgbClr val="FFFFFF"/>
                </a:solidFill>
                <a:latin typeface="Calibri"/>
                <a:ea typeface="Calibri"/>
                <a:cs typeface="Calibri"/>
                <a:sym typeface="Calibri"/>
              </a:rPr>
              <a:t>. Os iões Na+ são atraídos pelo grupo OH-, e os iões de Cl- pelos iões H+ da água.</a:t>
            </a:r>
          </a:p>
          <a:p>
            <a:pPr lvl="0" rtl="0">
              <a:spcBef>
                <a:spcPts val="500"/>
              </a:spcBef>
              <a:spcAft>
                <a:spcPts val="0"/>
              </a:spcAft>
              <a:buNone/>
            </a:pPr>
            <a:endParaRPr>
              <a:solidFill>
                <a:srgbClr val="FFFFFF"/>
              </a:solidFill>
              <a:latin typeface="Calibri"/>
              <a:ea typeface="Calibri"/>
              <a:cs typeface="Calibri"/>
              <a:sym typeface="Calibri"/>
            </a:endParaRPr>
          </a:p>
          <a:p>
            <a:pPr lvl="0">
              <a:spcBef>
                <a:spcPts val="0"/>
              </a:spcBef>
              <a:buNone/>
            </a:pPr>
            <a:endParaRPr/>
          </a:p>
        </p:txBody>
      </p:sp>
      <p:sp>
        <p:nvSpPr>
          <p:cNvPr id="114" name="Shape 114"/>
          <p:cNvSpPr txBox="1"/>
          <p:nvPr/>
        </p:nvSpPr>
        <p:spPr>
          <a:xfrm>
            <a:off x="5318450" y="3055775"/>
            <a:ext cx="1819500" cy="886500"/>
          </a:xfrm>
          <a:prstGeom prst="rect">
            <a:avLst/>
          </a:prstGeom>
          <a:noFill/>
          <a:ln>
            <a:noFill/>
          </a:ln>
        </p:spPr>
        <p:txBody>
          <a:bodyPr lIns="91425" tIns="91425" rIns="91425" bIns="91425" anchor="t" anchorCtr="0">
            <a:noAutofit/>
          </a:bodyPr>
          <a:lstStyle/>
          <a:p>
            <a:pPr lvl="0">
              <a:spcBef>
                <a:spcPts val="0"/>
              </a:spcBef>
              <a:buNone/>
            </a:pPr>
            <a:endParaRPr/>
          </a:p>
          <a:p>
            <a:pPr lvl="0">
              <a:spcBef>
                <a:spcPts val="0"/>
              </a:spcBef>
              <a:buNone/>
            </a:pPr>
            <a:endParaRPr/>
          </a:p>
        </p:txBody>
      </p:sp>
      <p:pic>
        <p:nvPicPr>
          <p:cNvPr id="115" name="Shape 115"/>
          <p:cNvPicPr preferRelativeResize="0"/>
          <p:nvPr/>
        </p:nvPicPr>
        <p:blipFill>
          <a:blip r:embed="rId3">
            <a:alphaModFix/>
          </a:blip>
          <a:stretch>
            <a:fillRect/>
          </a:stretch>
        </p:blipFill>
        <p:spPr>
          <a:xfrm>
            <a:off x="735525" y="2565950"/>
            <a:ext cx="3066700" cy="2032800"/>
          </a:xfrm>
          <a:prstGeom prst="rect">
            <a:avLst/>
          </a:prstGeom>
          <a:noFill/>
          <a:ln>
            <a:noFill/>
          </a:ln>
        </p:spPr>
      </p:pic>
      <p:sp>
        <p:nvSpPr>
          <p:cNvPr id="116" name="Shape 116"/>
          <p:cNvSpPr txBox="1"/>
          <p:nvPr/>
        </p:nvSpPr>
        <p:spPr>
          <a:xfrm>
            <a:off x="653150" y="4540425"/>
            <a:ext cx="1364700" cy="3732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10</a:t>
            </a:r>
            <a:r>
              <a:rPr lang="pt-PT" sz="1000">
                <a:solidFill>
                  <a:srgbClr val="FFFFFF"/>
                </a:solidFill>
              </a:rPr>
              <a:t> - Halite</a:t>
            </a:r>
          </a:p>
        </p:txBody>
      </p:sp>
      <p:pic>
        <p:nvPicPr>
          <p:cNvPr id="117" name="Shape 117" descr="giphy.gif"/>
          <p:cNvPicPr preferRelativeResize="0"/>
          <p:nvPr/>
        </p:nvPicPr>
        <p:blipFill>
          <a:blip r:embed="rId4">
            <a:alphaModFix/>
          </a:blip>
          <a:stretch>
            <a:fillRect/>
          </a:stretch>
        </p:blipFill>
        <p:spPr>
          <a:xfrm>
            <a:off x="5011949" y="2565937"/>
            <a:ext cx="2541000" cy="203281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463325" y="465350"/>
            <a:ext cx="8167500" cy="1272600"/>
          </a:xfrm>
          <a:prstGeom prst="rect">
            <a:avLst/>
          </a:prstGeom>
        </p:spPr>
        <p:txBody>
          <a:bodyPr lIns="91425" tIns="91425" rIns="91425" bIns="91425" anchor="t" anchorCtr="0">
            <a:noAutofit/>
          </a:bodyPr>
          <a:lstStyle/>
          <a:p>
            <a:pPr lvl="0" rtl="0">
              <a:spcBef>
                <a:spcPts val="500"/>
              </a:spcBef>
              <a:spcAft>
                <a:spcPts val="0"/>
              </a:spcAft>
              <a:buNone/>
            </a:pPr>
            <a:r>
              <a:rPr lang="pt-PT">
                <a:solidFill>
                  <a:srgbClr val="FFFFFF"/>
                </a:solidFill>
                <a:latin typeface="Calibri"/>
                <a:ea typeface="Calibri"/>
                <a:cs typeface="Calibri"/>
                <a:sym typeface="Calibri"/>
              </a:rPr>
              <a:t>   Este tipo de meteorização está bem visível em edifícios e monumentos construídos em calcário ou mármore e expostos à ação corrosiva das chuvas ácidas, principalmente em locais muito poluídos.</a:t>
            </a:r>
          </a:p>
          <a:p>
            <a:pPr lvl="0">
              <a:spcBef>
                <a:spcPts val="0"/>
              </a:spcBef>
              <a:buNone/>
            </a:pPr>
            <a:endParaRPr/>
          </a:p>
        </p:txBody>
      </p:sp>
      <p:pic>
        <p:nvPicPr>
          <p:cNvPr id="123" name="Shape 123"/>
          <p:cNvPicPr preferRelativeResize="0"/>
          <p:nvPr/>
        </p:nvPicPr>
        <p:blipFill>
          <a:blip r:embed="rId3">
            <a:alphaModFix/>
          </a:blip>
          <a:stretch>
            <a:fillRect/>
          </a:stretch>
        </p:blipFill>
        <p:spPr>
          <a:xfrm>
            <a:off x="1096450" y="2079320"/>
            <a:ext cx="2278674" cy="1909154"/>
          </a:xfrm>
          <a:prstGeom prst="rect">
            <a:avLst/>
          </a:prstGeom>
          <a:noFill/>
          <a:ln>
            <a:noFill/>
          </a:ln>
        </p:spPr>
      </p:pic>
      <p:pic>
        <p:nvPicPr>
          <p:cNvPr id="124" name="Shape 124"/>
          <p:cNvPicPr preferRelativeResize="0"/>
          <p:nvPr/>
        </p:nvPicPr>
        <p:blipFill>
          <a:blip r:embed="rId4">
            <a:alphaModFix/>
          </a:blip>
          <a:stretch>
            <a:fillRect/>
          </a:stretch>
        </p:blipFill>
        <p:spPr>
          <a:xfrm>
            <a:off x="4982050" y="2180175"/>
            <a:ext cx="2413299" cy="1808299"/>
          </a:xfrm>
          <a:prstGeom prst="rect">
            <a:avLst/>
          </a:prstGeom>
          <a:noFill/>
          <a:ln>
            <a:noFill/>
          </a:ln>
        </p:spPr>
      </p:pic>
      <p:sp>
        <p:nvSpPr>
          <p:cNvPr id="125" name="Shape 125"/>
          <p:cNvSpPr txBox="1"/>
          <p:nvPr/>
        </p:nvSpPr>
        <p:spPr>
          <a:xfrm>
            <a:off x="1014725" y="3918850"/>
            <a:ext cx="3000300" cy="3267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11</a:t>
            </a:r>
            <a:r>
              <a:rPr lang="pt-PT" sz="1000">
                <a:solidFill>
                  <a:srgbClr val="FFFFFF"/>
                </a:solidFill>
              </a:rPr>
              <a:t> - A corrosão é visível em monumentos</a:t>
            </a:r>
          </a:p>
        </p:txBody>
      </p:sp>
      <p:sp>
        <p:nvSpPr>
          <p:cNvPr id="126" name="Shape 126"/>
          <p:cNvSpPr txBox="1"/>
          <p:nvPr/>
        </p:nvSpPr>
        <p:spPr>
          <a:xfrm>
            <a:off x="4910250" y="3918850"/>
            <a:ext cx="2869200" cy="396600"/>
          </a:xfrm>
          <a:prstGeom prst="rect">
            <a:avLst/>
          </a:prstGeom>
          <a:noFill/>
          <a:ln>
            <a:noFill/>
          </a:ln>
        </p:spPr>
        <p:txBody>
          <a:bodyPr lIns="91425" tIns="91425" rIns="91425" bIns="91425" anchor="t" anchorCtr="0">
            <a:noAutofit/>
          </a:bodyPr>
          <a:lstStyle/>
          <a:p>
            <a:pPr lvl="0">
              <a:spcBef>
                <a:spcPts val="0"/>
              </a:spcBef>
              <a:buNone/>
            </a:pPr>
            <a:r>
              <a:rPr lang="pt-PT" sz="1000" i="1">
                <a:solidFill>
                  <a:srgbClr val="FFFFFF"/>
                </a:solidFill>
              </a:rPr>
              <a:t>Figura 12 </a:t>
            </a:r>
            <a:r>
              <a:rPr lang="pt-PT" sz="1000">
                <a:solidFill>
                  <a:srgbClr val="FFFFFF"/>
                </a:solidFill>
              </a:rPr>
              <a:t>- Edifício que sofreu reações de dissolução</a:t>
            </a:r>
          </a:p>
        </p:txBody>
      </p:sp>
    </p:spTree>
  </p:cSld>
  <p:clrMapOvr>
    <a:masterClrMapping/>
  </p:clrMapOvr>
</p:sld>
</file>

<file path=ppt/theme/theme1.xml><?xml version="1.0" encoding="utf-8"?>
<a:theme xmlns:a="http://schemas.openxmlformats.org/drawingml/2006/main"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2948</Words>
  <Application>Microsoft Office PowerPoint</Application>
  <PresentationFormat>Apresentação no Ecrã (16:9)</PresentationFormat>
  <Paragraphs>330</Paragraphs>
  <Slides>58</Slides>
  <Notes>58</Notes>
  <HiddenSlides>0</HiddenSlides>
  <MMClips>0</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58</vt:i4>
      </vt:variant>
    </vt:vector>
  </HeadingPairs>
  <TitlesOfParts>
    <vt:vector size="63" baseType="lpstr">
      <vt:lpstr>Arial</vt:lpstr>
      <vt:lpstr>Calibri</vt:lpstr>
      <vt:lpstr>Bree Serif</vt:lpstr>
      <vt:lpstr>Times New Roman</vt:lpstr>
      <vt:lpstr>simple-dark-2</vt:lpstr>
      <vt:lpstr>Apresentação do PowerPoint</vt:lpstr>
      <vt:lpstr>Meteorização química</vt:lpstr>
      <vt:lpstr>Apresentação do PowerPoint</vt:lpstr>
      <vt:lpstr>Apresentação do PowerPoint</vt:lpstr>
      <vt:lpstr>Principais processos implicados na Meteorização Química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Erosão</vt:lpstr>
      <vt:lpstr>Apresentação do PowerPoint</vt:lpstr>
      <vt:lpstr>Tipos de erosão </vt:lpstr>
      <vt:lpstr>Tipos de erosão</vt:lpstr>
      <vt:lpstr>Tipos de erosão </vt:lpstr>
      <vt:lpstr>Transporte</vt:lpstr>
      <vt:lpstr>Apresentação do PowerPoint</vt:lpstr>
      <vt:lpstr>Granosseleção</vt:lpstr>
      <vt:lpstr>Deposição</vt:lpstr>
      <vt:lpstr>Apresentação do PowerPoint</vt:lpstr>
      <vt:lpstr>Diagénese </vt:lpstr>
      <vt:lpstr>Apresentação do PowerPoint</vt:lpstr>
      <vt:lpstr>Apresentação do PowerPoint</vt:lpstr>
      <vt:lpstr>Apresentação do PowerPoint</vt:lpstr>
      <vt:lpstr>Minerais, rochas e cristais</vt:lpstr>
      <vt:lpstr>Apresentação do PowerPoint</vt:lpstr>
      <vt:lpstr>Apresentação do PowerPoint</vt:lpstr>
      <vt:lpstr>Apresentação do PowerPoint</vt:lpstr>
      <vt:lpstr>Processos formação de minerais</vt:lpstr>
      <vt:lpstr>Apresentação do PowerPoint</vt:lpstr>
      <vt:lpstr>Identificação de alguns minerais</vt:lpstr>
      <vt:lpstr>Propriedades  dos minerais</vt:lpstr>
      <vt:lpstr>Composição</vt:lpstr>
      <vt:lpstr>Composição</vt:lpstr>
      <vt:lpstr>Composição</vt:lpstr>
      <vt:lpstr>Composição</vt:lpstr>
      <vt:lpstr>Composição</vt:lpstr>
      <vt:lpstr>Composição</vt:lpstr>
      <vt:lpstr>Composição</vt:lpstr>
      <vt:lpstr>Composição </vt:lpstr>
      <vt:lpstr>Clivagem</vt:lpstr>
      <vt:lpstr>Brilho</vt:lpstr>
      <vt:lpstr>Cor </vt:lpstr>
      <vt:lpstr>Dureza</vt:lpstr>
      <vt:lpstr>Risca</vt:lpstr>
      <vt:lpstr>Densidade</vt:lpstr>
      <vt:lpstr>Bibliografia/Webgrafia</vt:lpstr>
      <vt:lpstr>Bibliografia/Webgrafia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cp:lastModifiedBy>solemp</cp:lastModifiedBy>
  <cp:revision>1</cp:revision>
  <dcterms:modified xsi:type="dcterms:W3CDTF">2017-04-24T11:38:25Z</dcterms:modified>
</cp:coreProperties>
</file>