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8.xml" ContentType="application/vnd.openxmlformats-officedocument.presentationml.notesSlide+xml"/>
  <Override PartName="/ppt/tags/tag12.xml" ContentType="application/vnd.openxmlformats-officedocument.presentationml.tags+xml"/>
  <Override PartName="/ppt/notesSlides/notesSlide9.xml" ContentType="application/vnd.openxmlformats-officedocument.presentationml.notesSlide+xml"/>
  <Override PartName="/ppt/tags/tag13.xml" ContentType="application/vnd.openxmlformats-officedocument.presentationml.tags+xml"/>
  <Override PartName="/ppt/notesSlides/notesSlide10.xml" ContentType="application/vnd.openxmlformats-officedocument.presentationml.notesSlide+xml"/>
  <Override PartName="/ppt/tags/tag14.xml" ContentType="application/vnd.openxmlformats-officedocument.presentationml.tags+xml"/>
  <Override PartName="/ppt/notesSlides/notesSlide11.xml" ContentType="application/vnd.openxmlformats-officedocument.presentationml.notesSlide+xml"/>
  <Override PartName="/ppt/tags/tag15.xml" ContentType="application/vnd.openxmlformats-officedocument.presentationml.tags+xml"/>
  <Override PartName="/ppt/notesSlides/notesSlide12.xml" ContentType="application/vnd.openxmlformats-officedocument.presentationml.notesSlide+xml"/>
  <Override PartName="/ppt/tags/tag16.xml" ContentType="application/vnd.openxmlformats-officedocument.presentationml.tags+xml"/>
  <Override PartName="/ppt/notesSlides/notesSlide13.xml" ContentType="application/vnd.openxmlformats-officedocument.presentationml.notesSlide+xml"/>
  <Override PartName="/ppt/tags/tag17.xml" ContentType="application/vnd.openxmlformats-officedocument.presentationml.tags+xml"/>
  <Override PartName="/ppt/notesSlides/notesSlide14.xml" ContentType="application/vnd.openxmlformats-officedocument.presentationml.notesSlide+xml"/>
  <Override PartName="/ppt/tags/tag18.xml" ContentType="application/vnd.openxmlformats-officedocument.presentationml.tags+xml"/>
  <Override PartName="/ppt/notesSlides/notesSlide15.xml" ContentType="application/vnd.openxmlformats-officedocument.presentationml.notesSlide+xml"/>
  <Override PartName="/ppt/tags/tag19.xml" ContentType="application/vnd.openxmlformats-officedocument.presentationml.tags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64" r:id="rId1"/>
  </p:sldMasterIdLst>
  <p:notesMasterIdLst>
    <p:notesMasterId r:id="rId22"/>
  </p:notesMasterIdLst>
  <p:sldIdLst>
    <p:sldId id="261" r:id="rId2"/>
    <p:sldId id="263" r:id="rId3"/>
    <p:sldId id="264" r:id="rId4"/>
    <p:sldId id="267" r:id="rId5"/>
    <p:sldId id="270" r:id="rId6"/>
    <p:sldId id="271" r:id="rId7"/>
    <p:sldId id="272" r:id="rId8"/>
    <p:sldId id="273" r:id="rId9"/>
    <p:sldId id="276" r:id="rId10"/>
    <p:sldId id="275" r:id="rId11"/>
    <p:sldId id="268" r:id="rId12"/>
    <p:sldId id="284" r:id="rId13"/>
    <p:sldId id="274" r:id="rId14"/>
    <p:sldId id="277" r:id="rId15"/>
    <p:sldId id="278" r:id="rId16"/>
    <p:sldId id="280" r:id="rId17"/>
    <p:sldId id="279" r:id="rId18"/>
    <p:sldId id="281" r:id="rId19"/>
    <p:sldId id="282" r:id="rId20"/>
    <p:sldId id="283" r:id="rId21"/>
  </p:sldIdLst>
  <p:sldSz cx="12192000" cy="6858000"/>
  <p:notesSz cx="6858000" cy="9144000"/>
  <p:custShowLst>
    <p:custShow name="Apresentação personalizada 1" id="0">
      <p:sldLst>
        <p:sld r:id="rId3"/>
      </p:sldLst>
    </p:custShow>
  </p:custShowLst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nês Carneiro" initials="IC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Destaqu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édio 2 - Destaqu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8B1032C-EA38-4F05-BA0D-38AFFFC7BED3}" styleName="Estilo Claro 3 - Destaque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D5ABB26-0587-4C30-8999-92F81FD0307C}" styleName="Sem Estilo, Sem Grelh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Sem Estilo, Tabela com Grelh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301B821-A1FF-4177-AEE7-76D212191A09}" styleName="Estilo Médio 1 - Destaqu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53" autoAdjust="0"/>
    <p:restoredTop sz="94660"/>
  </p:normalViewPr>
  <p:slideViewPr>
    <p:cSldViewPr snapToGrid="0">
      <p:cViewPr varScale="1">
        <p:scale>
          <a:sx n="70" d="100"/>
          <a:sy n="70" d="100"/>
        </p:scale>
        <p:origin x="17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3079E8-A37A-4627-B13E-FA20678587DB}" type="datetimeFigureOut">
              <a:rPr lang="pt-PT" smtClean="0"/>
              <a:t>25/04/2017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E93E18-258F-4DD2-8519-DDBA9DC220A8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534110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93E18-258F-4DD2-8519-DDBA9DC220A8}" type="slidenum">
              <a:rPr lang="pt-PT" smtClean="0"/>
              <a:t>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720691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93E18-258F-4DD2-8519-DDBA9DC220A8}" type="slidenum">
              <a:rPr lang="pt-PT" smtClean="0"/>
              <a:t>14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505907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93E18-258F-4DD2-8519-DDBA9DC220A8}" type="slidenum">
              <a:rPr lang="pt-PT" smtClean="0"/>
              <a:t>15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091498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93E18-258F-4DD2-8519-DDBA9DC220A8}" type="slidenum">
              <a:rPr lang="pt-PT" smtClean="0"/>
              <a:t>16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692513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93E18-258F-4DD2-8519-DDBA9DC220A8}" type="slidenum">
              <a:rPr lang="pt-PT" smtClean="0"/>
              <a:t>17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118777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93E18-258F-4DD2-8519-DDBA9DC220A8}" type="slidenum">
              <a:rPr lang="pt-PT" smtClean="0"/>
              <a:t>18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321243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93E18-258F-4DD2-8519-DDBA9DC220A8}" type="slidenum">
              <a:rPr lang="pt-PT" smtClean="0"/>
              <a:t>19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482936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93E18-258F-4DD2-8519-DDBA9DC220A8}" type="slidenum">
              <a:rPr lang="pt-PT" smtClean="0"/>
              <a:t>20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67269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93E18-258F-4DD2-8519-DDBA9DC220A8}" type="slidenum">
              <a:rPr lang="pt-PT" smtClean="0"/>
              <a:t>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671325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93E18-258F-4DD2-8519-DDBA9DC220A8}" type="slidenum">
              <a:rPr lang="pt-PT" smtClean="0"/>
              <a:t>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294091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93E18-258F-4DD2-8519-DDBA9DC220A8}" type="slidenum">
              <a:rPr lang="pt-PT" smtClean="0"/>
              <a:t>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810743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93E18-258F-4DD2-8519-DDBA9DC220A8}" type="slidenum">
              <a:rPr lang="pt-PT" smtClean="0"/>
              <a:t>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084199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93E18-258F-4DD2-8519-DDBA9DC220A8}" type="slidenum">
              <a:rPr lang="pt-PT" smtClean="0"/>
              <a:t>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602907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93E18-258F-4DD2-8519-DDBA9DC220A8}" type="slidenum">
              <a:rPr lang="pt-PT" smtClean="0"/>
              <a:t>10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478724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93E18-258F-4DD2-8519-DDBA9DC220A8}" type="slidenum">
              <a:rPr lang="pt-PT" smtClean="0"/>
              <a:t>12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834120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93E18-258F-4DD2-8519-DDBA9DC220A8}" type="slidenum">
              <a:rPr lang="pt-PT" smtClean="0"/>
              <a:t>13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83412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 smtClean="0"/>
              <a:t>Faça clique para editar o estilo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A62E-5802-4604-AB53-DE0BAEBF32B2}" type="datetimeFigureOut">
              <a:rPr lang="pt-PT" smtClean="0"/>
              <a:t>25/04/2017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3E5E6-7840-4734-A1E6-08FE330DCC1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292419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A62E-5802-4604-AB53-DE0BAEBF32B2}" type="datetimeFigureOut">
              <a:rPr lang="pt-PT" smtClean="0"/>
              <a:t>25/04/2017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3E5E6-7840-4734-A1E6-08FE330DCC1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59249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A62E-5802-4604-AB53-DE0BAEBF32B2}" type="datetimeFigureOut">
              <a:rPr lang="pt-PT" smtClean="0"/>
              <a:t>25/04/2017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3E5E6-7840-4734-A1E6-08FE330DCC1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33103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A62E-5802-4604-AB53-DE0BAEBF32B2}" type="datetimeFigureOut">
              <a:rPr lang="pt-PT" smtClean="0"/>
              <a:t>25/04/2017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3E5E6-7840-4734-A1E6-08FE330DCC1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9265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A62E-5802-4604-AB53-DE0BAEBF32B2}" type="datetimeFigureOut">
              <a:rPr lang="pt-PT" smtClean="0"/>
              <a:t>25/04/2017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3E5E6-7840-4734-A1E6-08FE330DCC1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810001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A62E-5802-4604-AB53-DE0BAEBF32B2}" type="datetimeFigureOut">
              <a:rPr lang="pt-PT" smtClean="0"/>
              <a:t>25/04/2017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3E5E6-7840-4734-A1E6-08FE330DCC1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170049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A62E-5802-4604-AB53-DE0BAEBF32B2}" type="datetimeFigureOut">
              <a:rPr lang="pt-PT" smtClean="0"/>
              <a:t>25/04/2017</a:t>
            </a:fld>
            <a:endParaRPr lang="pt-PT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3E5E6-7840-4734-A1E6-08FE330DCC1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174749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A62E-5802-4604-AB53-DE0BAEBF32B2}" type="datetimeFigureOut">
              <a:rPr lang="pt-PT" smtClean="0"/>
              <a:t>25/04/2017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3E5E6-7840-4734-A1E6-08FE330DCC1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195258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A62E-5802-4604-AB53-DE0BAEBF32B2}" type="datetimeFigureOut">
              <a:rPr lang="pt-PT" smtClean="0"/>
              <a:t>25/04/2017</a:t>
            </a:fld>
            <a:endParaRPr lang="pt-PT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3E5E6-7840-4734-A1E6-08FE330DCC1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09438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A62E-5802-4604-AB53-DE0BAEBF32B2}" type="datetimeFigureOut">
              <a:rPr lang="pt-PT" smtClean="0"/>
              <a:t>25/04/2017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3E5E6-7840-4734-A1E6-08FE330DCC1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974255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A62E-5802-4604-AB53-DE0BAEBF32B2}" type="datetimeFigureOut">
              <a:rPr lang="pt-PT" smtClean="0"/>
              <a:t>25/04/2017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3E5E6-7840-4734-A1E6-08FE330DCC1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590389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4EA62E-5802-4604-AB53-DE0BAEBF32B2}" type="datetimeFigureOut">
              <a:rPr lang="pt-PT" smtClean="0"/>
              <a:t>25/04/2017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3E5E6-7840-4734-A1E6-08FE330DCC1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32393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5" r:id="rId1"/>
    <p:sldLayoutId id="2147484166" r:id="rId2"/>
    <p:sldLayoutId id="2147484167" r:id="rId3"/>
    <p:sldLayoutId id="2147484168" r:id="rId4"/>
    <p:sldLayoutId id="2147484169" r:id="rId5"/>
    <p:sldLayoutId id="2147484170" r:id="rId6"/>
    <p:sldLayoutId id="2147484171" r:id="rId7"/>
    <p:sldLayoutId id="2147484172" r:id="rId8"/>
    <p:sldLayoutId id="2147484173" r:id="rId9"/>
    <p:sldLayoutId id="2147484174" r:id="rId10"/>
    <p:sldLayoutId id="21474841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0.m4a"/><Relationship Id="rId7" Type="http://schemas.openxmlformats.org/officeDocument/2006/relationships/image" Target="../media/image16.PNG"/><Relationship Id="rId2" Type="http://schemas.microsoft.com/office/2007/relationships/media" Target="../media/media10.m4a"/><Relationship Id="rId1" Type="http://schemas.openxmlformats.org/officeDocument/2006/relationships/tags" Target="../tags/tag9.xml"/><Relationship Id="rId6" Type="http://schemas.openxmlformats.org/officeDocument/2006/relationships/image" Target="../media/image2.jp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3.png"/><Relationship Id="rId2" Type="http://schemas.microsoft.com/office/2007/relationships/media" Target="../media/media11.m4a"/><Relationship Id="rId1" Type="http://schemas.openxmlformats.org/officeDocument/2006/relationships/tags" Target="../tags/tag10.xml"/><Relationship Id="rId6" Type="http://schemas.openxmlformats.org/officeDocument/2006/relationships/image" Target="../media/image18.png"/><Relationship Id="rId5" Type="http://schemas.openxmlformats.org/officeDocument/2006/relationships/image" Target="../media/image2.jpg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2.m4a"/><Relationship Id="rId7" Type="http://schemas.openxmlformats.org/officeDocument/2006/relationships/image" Target="../media/image17.png"/><Relationship Id="rId2" Type="http://schemas.microsoft.com/office/2007/relationships/media" Target="../media/media12.m4a"/><Relationship Id="rId1" Type="http://schemas.openxmlformats.org/officeDocument/2006/relationships/tags" Target="../tags/tag11.xml"/><Relationship Id="rId6" Type="http://schemas.openxmlformats.org/officeDocument/2006/relationships/image" Target="../media/image2.jp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3.wav"/><Relationship Id="rId7" Type="http://schemas.openxmlformats.org/officeDocument/2006/relationships/image" Target="../media/image19.png"/><Relationship Id="rId2" Type="http://schemas.microsoft.com/office/2007/relationships/media" Target="../media/media13.wav"/><Relationship Id="rId1" Type="http://schemas.openxmlformats.org/officeDocument/2006/relationships/tags" Target="../tags/tag12.xml"/><Relationship Id="rId6" Type="http://schemas.openxmlformats.org/officeDocument/2006/relationships/image" Target="../media/image2.jp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media14.wav"/><Relationship Id="rId7" Type="http://schemas.openxmlformats.org/officeDocument/2006/relationships/image" Target="../media/image20.gif"/><Relationship Id="rId2" Type="http://schemas.microsoft.com/office/2007/relationships/media" Target="../media/media14.wav"/><Relationship Id="rId1" Type="http://schemas.openxmlformats.org/officeDocument/2006/relationships/tags" Target="../tags/tag13.xml"/><Relationship Id="rId6" Type="http://schemas.openxmlformats.org/officeDocument/2006/relationships/image" Target="../media/image2.jp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media15.wav"/><Relationship Id="rId7" Type="http://schemas.openxmlformats.org/officeDocument/2006/relationships/image" Target="../media/image23.png"/><Relationship Id="rId2" Type="http://schemas.microsoft.com/office/2007/relationships/media" Target="../media/media15.wav"/><Relationship Id="rId1" Type="http://schemas.openxmlformats.org/officeDocument/2006/relationships/tags" Target="../tags/tag14.xml"/><Relationship Id="rId6" Type="http://schemas.openxmlformats.org/officeDocument/2006/relationships/image" Target="../media/image2.jp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media16.wav"/><Relationship Id="rId7" Type="http://schemas.openxmlformats.org/officeDocument/2006/relationships/image" Target="../media/image22.PNG"/><Relationship Id="rId2" Type="http://schemas.microsoft.com/office/2007/relationships/media" Target="../media/media16.wav"/><Relationship Id="rId1" Type="http://schemas.openxmlformats.org/officeDocument/2006/relationships/tags" Target="../tags/tag15.xml"/><Relationship Id="rId6" Type="http://schemas.openxmlformats.org/officeDocument/2006/relationships/image" Target="../media/image2.jp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3" Type="http://schemas.openxmlformats.org/officeDocument/2006/relationships/audio" Target="../media/media17.wav"/><Relationship Id="rId7" Type="http://schemas.openxmlformats.org/officeDocument/2006/relationships/image" Target="../media/image26.png"/><Relationship Id="rId12" Type="http://schemas.openxmlformats.org/officeDocument/2006/relationships/image" Target="../media/image3.png"/><Relationship Id="rId2" Type="http://schemas.microsoft.com/office/2007/relationships/media" Target="../media/media17.wav"/><Relationship Id="rId1" Type="http://schemas.openxmlformats.org/officeDocument/2006/relationships/tags" Target="../tags/tag16.xml"/><Relationship Id="rId6" Type="http://schemas.openxmlformats.org/officeDocument/2006/relationships/image" Target="../media/image2.jpg"/><Relationship Id="rId11" Type="http://schemas.openxmlformats.org/officeDocument/2006/relationships/image" Target="../media/image30.png"/><Relationship Id="rId5" Type="http://schemas.openxmlformats.org/officeDocument/2006/relationships/notesSlide" Target="../notesSlides/notesSlide13.xml"/><Relationship Id="rId10" Type="http://schemas.openxmlformats.org/officeDocument/2006/relationships/image" Target="../media/image29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8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.png"/><Relationship Id="rId3" Type="http://schemas.openxmlformats.org/officeDocument/2006/relationships/audio" Target="../media/media18.wav"/><Relationship Id="rId7" Type="http://schemas.openxmlformats.org/officeDocument/2006/relationships/image" Target="../media/image26.png"/><Relationship Id="rId12" Type="http://schemas.openxmlformats.org/officeDocument/2006/relationships/image" Target="../media/image34.png"/><Relationship Id="rId2" Type="http://schemas.microsoft.com/office/2007/relationships/media" Target="../media/media18.wav"/><Relationship Id="rId1" Type="http://schemas.openxmlformats.org/officeDocument/2006/relationships/tags" Target="../tags/tag17.xml"/><Relationship Id="rId6" Type="http://schemas.openxmlformats.org/officeDocument/2006/relationships/image" Target="../media/image2.jpg"/><Relationship Id="rId11" Type="http://schemas.openxmlformats.org/officeDocument/2006/relationships/image" Target="../media/image33.png"/><Relationship Id="rId5" Type="http://schemas.openxmlformats.org/officeDocument/2006/relationships/notesSlide" Target="../notesSlides/notesSlide14.xml"/><Relationship Id="rId10" Type="http://schemas.microsoft.com/office/2007/relationships/hdphoto" Target="../media/hdphoto1.wdp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media19.wav"/><Relationship Id="rId7" Type="http://schemas.openxmlformats.org/officeDocument/2006/relationships/image" Target="../media/image35.png"/><Relationship Id="rId2" Type="http://schemas.microsoft.com/office/2007/relationships/media" Target="../media/media19.wav"/><Relationship Id="rId1" Type="http://schemas.openxmlformats.org/officeDocument/2006/relationships/tags" Target="../tags/tag18.xml"/><Relationship Id="rId6" Type="http://schemas.openxmlformats.org/officeDocument/2006/relationships/image" Target="../media/image2.jp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av"/><Relationship Id="rId7" Type="http://schemas.openxmlformats.org/officeDocument/2006/relationships/image" Target="../media/image3.png"/><Relationship Id="rId2" Type="http://schemas.microsoft.com/office/2007/relationships/media" Target="../media/media1.wav"/><Relationship Id="rId1" Type="http://schemas.openxmlformats.org/officeDocument/2006/relationships/tags" Target="../tags/tag1.xml"/><Relationship Id="rId6" Type="http://schemas.openxmlformats.org/officeDocument/2006/relationships/image" Target="../media/image2.jp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20.mp3"/><Relationship Id="rId7" Type="http://schemas.openxmlformats.org/officeDocument/2006/relationships/image" Target="../media/image38.png"/><Relationship Id="rId2" Type="http://schemas.microsoft.com/office/2007/relationships/media" Target="../media/media20.mp3"/><Relationship Id="rId1" Type="http://schemas.openxmlformats.org/officeDocument/2006/relationships/tags" Target="../tags/tag19.xml"/><Relationship Id="rId6" Type="http://schemas.openxmlformats.org/officeDocument/2006/relationships/image" Target="../media/image37.jp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audio" Target="../media/media2.wav"/><Relationship Id="rId7" Type="http://schemas.openxmlformats.org/officeDocument/2006/relationships/image" Target="../media/image2.jpg"/><Relationship Id="rId2" Type="http://schemas.microsoft.com/office/2007/relationships/media" Target="../media/media2.wav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7.xml"/><Relationship Id="rId5" Type="http://schemas.openxmlformats.org/officeDocument/2006/relationships/audio" Target="../media/media3.mp3"/><Relationship Id="rId4" Type="http://schemas.microsoft.com/office/2007/relationships/media" Target="../media/media3.mp3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media4.wav"/><Relationship Id="rId7" Type="http://schemas.openxmlformats.org/officeDocument/2006/relationships/image" Target="../media/image5.png"/><Relationship Id="rId2" Type="http://schemas.microsoft.com/office/2007/relationships/media" Target="../media/media4.wav"/><Relationship Id="rId1" Type="http://schemas.openxmlformats.org/officeDocument/2006/relationships/tags" Target="../tags/tag3.xml"/><Relationship Id="rId6" Type="http://schemas.openxmlformats.org/officeDocument/2006/relationships/image" Target="../media/image2.jp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5.wav"/><Relationship Id="rId7" Type="http://schemas.openxmlformats.org/officeDocument/2006/relationships/image" Target="../media/image7.jpeg"/><Relationship Id="rId2" Type="http://schemas.microsoft.com/office/2007/relationships/media" Target="../media/media5.wav"/><Relationship Id="rId1" Type="http://schemas.openxmlformats.org/officeDocument/2006/relationships/tags" Target="../tags/tag4.xml"/><Relationship Id="rId6" Type="http://schemas.openxmlformats.org/officeDocument/2006/relationships/image" Target="../media/image2.jp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6.wav"/><Relationship Id="rId7" Type="http://schemas.openxmlformats.org/officeDocument/2006/relationships/image" Target="../media/image9.png"/><Relationship Id="rId2" Type="http://schemas.microsoft.com/office/2007/relationships/media" Target="../media/media6.wav"/><Relationship Id="rId1" Type="http://schemas.openxmlformats.org/officeDocument/2006/relationships/tags" Target="../tags/tag5.xml"/><Relationship Id="rId6" Type="http://schemas.openxmlformats.org/officeDocument/2006/relationships/image" Target="../media/image8.gif"/><Relationship Id="rId5" Type="http://schemas.openxmlformats.org/officeDocument/2006/relationships/image" Target="../media/image2.jp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7.wav"/><Relationship Id="rId7" Type="http://schemas.openxmlformats.org/officeDocument/2006/relationships/image" Target="../media/image10.PNG"/><Relationship Id="rId2" Type="http://schemas.microsoft.com/office/2007/relationships/media" Target="../media/media7.wav"/><Relationship Id="rId1" Type="http://schemas.openxmlformats.org/officeDocument/2006/relationships/tags" Target="../tags/tag6.xml"/><Relationship Id="rId6" Type="http://schemas.openxmlformats.org/officeDocument/2006/relationships/image" Target="../media/image2.jp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audio" Target="../media/media8.wav"/><Relationship Id="rId7" Type="http://schemas.openxmlformats.org/officeDocument/2006/relationships/image" Target="../media/image11.PNG"/><Relationship Id="rId2" Type="http://schemas.microsoft.com/office/2007/relationships/media" Target="../media/media8.wav"/><Relationship Id="rId1" Type="http://schemas.openxmlformats.org/officeDocument/2006/relationships/tags" Target="../tags/tag7.xml"/><Relationship Id="rId6" Type="http://schemas.openxmlformats.org/officeDocument/2006/relationships/image" Target="../media/image2.jpg"/><Relationship Id="rId11" Type="http://schemas.openxmlformats.org/officeDocument/2006/relationships/image" Target="../media/image3.png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120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audio" Target="../media/media9.wav"/><Relationship Id="rId7" Type="http://schemas.openxmlformats.org/officeDocument/2006/relationships/image" Target="../media/image13.png"/><Relationship Id="rId2" Type="http://schemas.microsoft.com/office/2007/relationships/media" Target="../media/media9.wav"/><Relationship Id="rId1" Type="http://schemas.openxmlformats.org/officeDocument/2006/relationships/tags" Target="../tags/tag8.xml"/><Relationship Id="rId6" Type="http://schemas.openxmlformats.org/officeDocument/2006/relationships/image" Target="../media/image2.jpg"/><Relationship Id="rId11" Type="http://schemas.openxmlformats.org/officeDocument/2006/relationships/image" Target="../media/image3.png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15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804525" y="928048"/>
            <a:ext cx="7059562" cy="3126339"/>
          </a:xfrm>
        </p:spPr>
        <p:txBody>
          <a:bodyPr>
            <a:noAutofit/>
          </a:bodyPr>
          <a:lstStyle/>
          <a:p>
            <a:r>
              <a:rPr lang="pt-PT" sz="9600" dirty="0" smtClean="0">
                <a:latin typeface="Showcard Gothic" panose="04020904020102020604" pitchFamily="82" charset="0"/>
              </a:rPr>
              <a:t>SINAIS E ONDAS</a:t>
            </a:r>
            <a:endParaRPr lang="pt-PT" sz="9600" dirty="0">
              <a:latin typeface="Showcard Gothic" panose="04020904020102020604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6156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67"/>
    </mc:Choice>
    <mc:Fallback xmlns="">
      <p:transition spd="slow" advTm="2767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45"/>
          <a:stretch/>
        </p:blipFill>
        <p:spPr>
          <a:xfrm>
            <a:off x="8175008" y="0"/>
            <a:ext cx="4036325" cy="6858000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547347" y="646703"/>
            <a:ext cx="719093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PT" sz="32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Periocidade espacial de uma onda é…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1269243" y="1378424"/>
            <a:ext cx="85162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dirty="0" smtClean="0"/>
              <a:t>… a repetição no espaço que é caracterizada pelo </a:t>
            </a:r>
            <a:r>
              <a:rPr lang="pt-PT" sz="2000" dirty="0" smtClean="0">
                <a:solidFill>
                  <a:schemeClr val="accent1">
                    <a:lumMod val="75000"/>
                  </a:schemeClr>
                </a:solidFill>
              </a:rPr>
              <a:t>COMPRIMENTO DE ONDA</a:t>
            </a:r>
            <a:r>
              <a:rPr lang="pt-PT" sz="2000" dirty="0" smtClean="0"/>
              <a:t>. É evidenciada em gráficos y(x).</a:t>
            </a:r>
            <a:endParaRPr lang="pt-PT" sz="2000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53" y="474540"/>
            <a:ext cx="8383751" cy="5142846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7665926" y="3374280"/>
            <a:ext cx="622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X/m</a:t>
            </a:r>
            <a:endParaRPr lang="pt-PT" dirty="0"/>
          </a:p>
        </p:txBody>
      </p:sp>
      <p:sp>
        <p:nvSpPr>
          <p:cNvPr id="8" name="CaixaDeTexto 7"/>
          <p:cNvSpPr txBox="1"/>
          <p:nvPr/>
        </p:nvSpPr>
        <p:spPr>
          <a:xfrm>
            <a:off x="725542" y="748966"/>
            <a:ext cx="245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Y</a:t>
            </a:r>
            <a:endParaRPr lang="pt-PT" dirty="0"/>
          </a:p>
        </p:txBody>
      </p:sp>
      <p:cxnSp>
        <p:nvCxnSpPr>
          <p:cNvPr id="10" name="Conexão reta unidirecional 9"/>
          <p:cNvCxnSpPr/>
          <p:nvPr/>
        </p:nvCxnSpPr>
        <p:spPr>
          <a:xfrm>
            <a:off x="1023975" y="2233256"/>
            <a:ext cx="2183642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xão reta unidirecional 11"/>
          <p:cNvCxnSpPr/>
          <p:nvPr/>
        </p:nvCxnSpPr>
        <p:spPr>
          <a:xfrm>
            <a:off x="2106575" y="4326340"/>
            <a:ext cx="2060812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xão reta unidirecional 13"/>
          <p:cNvCxnSpPr/>
          <p:nvPr/>
        </p:nvCxnSpPr>
        <p:spPr>
          <a:xfrm>
            <a:off x="6332561" y="3349662"/>
            <a:ext cx="0" cy="89734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ixaDeTexto 14"/>
          <p:cNvSpPr txBox="1"/>
          <p:nvPr/>
        </p:nvSpPr>
        <p:spPr>
          <a:xfrm>
            <a:off x="1950668" y="1843569"/>
            <a:ext cx="477671" cy="377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smtClean="0">
                <a:solidFill>
                  <a:schemeClr val="accent1">
                    <a:lumMod val="75000"/>
                  </a:schemeClr>
                </a:solidFill>
              </a:rPr>
              <a:t>λ</a:t>
            </a:r>
            <a:endParaRPr lang="pt-PT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3004922" y="4422105"/>
            <a:ext cx="264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smtClean="0">
                <a:solidFill>
                  <a:schemeClr val="accent1">
                    <a:lumMod val="75000"/>
                  </a:schemeClr>
                </a:solidFill>
              </a:rPr>
              <a:t>λ</a:t>
            </a:r>
            <a:endParaRPr lang="pt-PT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6319113" y="3613666"/>
            <a:ext cx="313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accent1">
                    <a:lumMod val="75000"/>
                  </a:schemeClr>
                </a:solidFill>
              </a:rPr>
              <a:t>A</a:t>
            </a:r>
          </a:p>
        </p:txBody>
      </p:sp>
      <p:cxnSp>
        <p:nvCxnSpPr>
          <p:cNvPr id="19" name="Conexão em ângulos retos 18"/>
          <p:cNvCxnSpPr/>
          <p:nvPr/>
        </p:nvCxnSpPr>
        <p:spPr>
          <a:xfrm flipV="1">
            <a:off x="2106575" y="1118298"/>
            <a:ext cx="974807" cy="737798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ixaDeTexto 19"/>
          <p:cNvSpPr txBox="1"/>
          <p:nvPr/>
        </p:nvSpPr>
        <p:spPr>
          <a:xfrm>
            <a:off x="3228594" y="785903"/>
            <a:ext cx="46655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Comprimento de onda: é a distância entre dois pontos consecutivos, no mesmo estados de vibração.</a:t>
            </a:r>
            <a:endParaRPr lang="pt-PT" dirty="0"/>
          </a:p>
        </p:txBody>
      </p:sp>
      <p:sp>
        <p:nvSpPr>
          <p:cNvPr id="21" name="CaixaDeTexto 20"/>
          <p:cNvSpPr txBox="1"/>
          <p:nvPr/>
        </p:nvSpPr>
        <p:spPr>
          <a:xfrm>
            <a:off x="2867472" y="1919215"/>
            <a:ext cx="11450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 smtClean="0"/>
              <a:t>CRISTA</a:t>
            </a:r>
            <a:endParaRPr lang="pt-PT" sz="1400" dirty="0"/>
          </a:p>
        </p:txBody>
      </p:sp>
      <p:sp>
        <p:nvSpPr>
          <p:cNvPr id="22" name="CaixaDeTexto 21"/>
          <p:cNvSpPr txBox="1"/>
          <p:nvPr/>
        </p:nvSpPr>
        <p:spPr>
          <a:xfrm>
            <a:off x="3958250" y="4353866"/>
            <a:ext cx="8188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 smtClean="0"/>
              <a:t>VALE</a:t>
            </a:r>
            <a:endParaRPr lang="pt-PT" sz="1400" dirty="0"/>
          </a:p>
        </p:txBody>
      </p:sp>
      <p:pic>
        <p:nvPicPr>
          <p:cNvPr id="3" name="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68101" y="32403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5008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48"/>
    </mc:Choice>
    <mc:Fallback xmlns="">
      <p:transition spd="slow" advTm="162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" showWhenStopped="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8" grpId="0"/>
      <p:bldP spid="16" grpId="0"/>
      <p:bldP spid="17" grpId="0"/>
      <p:bldP spid="21" grpId="0"/>
      <p:bldP spid="22" grpId="0"/>
    </p:bldLst>
  </p:timing>
  <p:extLst mod="1">
    <p:ext uri="{E180D4A7-C9FB-4DFB-919C-405C955672EB}">
      <p14:showEvtLst xmlns:p14="http://schemas.microsoft.com/office/powerpoint/2010/main">
        <p14:playEvt time="1" objId="3"/>
        <p14:stopEvt time="14728" objId="3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17"/>
          <a:stretch/>
        </p:blipFill>
        <p:spPr>
          <a:xfrm>
            <a:off x="8215531" y="-3517"/>
            <a:ext cx="3976467" cy="685800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-611170" y="123875"/>
            <a:ext cx="1117600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PT" sz="36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Módulo da velocidade de propagação de uma onda</a:t>
            </a:r>
            <a:endParaRPr lang="pt-PT" sz="3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ixaDeTexto 4"/>
              <p:cNvSpPr txBox="1"/>
              <p:nvPr/>
            </p:nvSpPr>
            <p:spPr>
              <a:xfrm>
                <a:off x="6836898" y="2490373"/>
                <a:ext cx="192610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sz="36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pt-PT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PT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pt-PT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pt-PT" sz="3600" dirty="0"/>
              </a:p>
            </p:txBody>
          </p:sp>
        </mc:Choice>
        <mc:Fallback xmlns="">
          <p:sp>
            <p:nvSpPr>
              <p:cNvPr id="5" name="CaixaDeTexto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6898" y="2490373"/>
                <a:ext cx="1926101" cy="646331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aixaDeTexto 5"/>
          <p:cNvSpPr txBox="1"/>
          <p:nvPr/>
        </p:nvSpPr>
        <p:spPr>
          <a:xfrm>
            <a:off x="506437" y="2490372"/>
            <a:ext cx="51347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pt-PT" dirty="0" smtClean="0"/>
              <a:t>Depende das características do meio e pode depender da frequência.</a:t>
            </a:r>
            <a:endParaRPr lang="pt-PT" dirty="0"/>
          </a:p>
        </p:txBody>
      </p:sp>
      <p:sp>
        <p:nvSpPr>
          <p:cNvPr id="7" name="CaixaDeTexto 6"/>
          <p:cNvSpPr txBox="1"/>
          <p:nvPr/>
        </p:nvSpPr>
        <p:spPr>
          <a:xfrm>
            <a:off x="581466" y="3425483"/>
            <a:ext cx="48275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pt-PT" dirty="0" smtClean="0"/>
              <a:t>Se for constante num determinado meio, o comprimento de onda e a frequência serão inversamente proporcionais.</a:t>
            </a:r>
          </a:p>
        </p:txBody>
      </p:sp>
      <p:sp>
        <p:nvSpPr>
          <p:cNvPr id="10" name="Nota de aviso rectangular 9"/>
          <p:cNvSpPr/>
          <p:nvPr/>
        </p:nvSpPr>
        <p:spPr>
          <a:xfrm flipH="1">
            <a:off x="6344529" y="1603717"/>
            <a:ext cx="2968283" cy="2432825"/>
          </a:xfrm>
          <a:prstGeom prst="wedgeRectCallou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8" name="Voz 00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33870" y="16060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43616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22"/>
    </mc:Choice>
    <mc:Fallback xmlns="">
      <p:transition spd="slow" advTm="290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/>
      <p:bldP spid="5" grpId="0"/>
      <p:bldP spid="6" grpId="0"/>
      <p:bldP spid="7" grpId="0"/>
      <p:bldP spid="10" grpId="0" animBg="1"/>
    </p:bldLst>
  </p:timing>
  <p:extLst mod="1">
    <p:ext uri="{E180D4A7-C9FB-4DFB-919C-405C955672EB}">
      <p14:showEvtLst xmlns:p14="http://schemas.microsoft.com/office/powerpoint/2010/main">
        <p14:playEvt time="1" objId="4"/>
        <p14:stopEvt time="28458" objId="4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45"/>
          <a:stretch/>
        </p:blipFill>
        <p:spPr>
          <a:xfrm>
            <a:off x="8175008" y="0"/>
            <a:ext cx="4036325" cy="6858000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1131212" y="483442"/>
            <a:ext cx="299652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PT" sz="32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Sinais complexos</a:t>
            </a:r>
            <a:endParaRPr lang="pt-PT" sz="32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1160059" y="1269242"/>
            <a:ext cx="85298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dirty="0" smtClean="0"/>
              <a:t>Não são descritos por uma função harmónica, mas sim por uma sobreposição de funções harmónicas.</a:t>
            </a:r>
            <a:endParaRPr lang="pt-PT" sz="2000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255" y="2382756"/>
            <a:ext cx="5252048" cy="4001047"/>
          </a:xfrm>
          <a:prstGeom prst="rect">
            <a:avLst/>
          </a:prstGeom>
        </p:spPr>
      </p:pic>
      <p:pic>
        <p:nvPicPr>
          <p:cNvPr id="4" name="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04895" y="34005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2124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26"/>
    </mc:Choice>
    <mc:Fallback xmlns="">
      <p:transition spd="slow" advTm="174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1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9" grpId="0"/>
    </p:bldLst>
  </p:timing>
  <p:extLst mod="1">
    <p:ext uri="{E180D4A7-C9FB-4DFB-919C-405C955672EB}">
      <p14:showEvtLst xmlns:p14="http://schemas.microsoft.com/office/powerpoint/2010/main">
        <p14:playEvt time="0" objId="4"/>
        <p14:stopEvt time="16558" objId="4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45"/>
          <a:stretch/>
        </p:blipFill>
        <p:spPr>
          <a:xfrm>
            <a:off x="8175008" y="0"/>
            <a:ext cx="4036325" cy="6858000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713916" y="483442"/>
            <a:ext cx="383111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PT" sz="32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Uma onda sonora é….</a:t>
            </a:r>
            <a:endParaRPr lang="pt-PT" sz="32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1160059" y="1269242"/>
            <a:ext cx="85298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dirty="0" smtClean="0"/>
              <a:t>… uma onda mecânica produzida pela oscilação de uma porção de um meio material elástico. Ao conjunto das ondas sonoras audíveis e não audíveis pelo Homem chama-se </a:t>
            </a:r>
            <a:r>
              <a:rPr lang="pt-PT" sz="2000" dirty="0" smtClean="0">
                <a:solidFill>
                  <a:schemeClr val="accent1">
                    <a:lumMod val="75000"/>
                  </a:schemeClr>
                </a:solidFill>
              </a:rPr>
              <a:t>ESPETRO SONORO</a:t>
            </a:r>
            <a:r>
              <a:rPr lang="pt-PT" sz="2000" dirty="0" smtClean="0"/>
              <a:t>.</a:t>
            </a:r>
            <a:endParaRPr lang="pt-PT" sz="2000" dirty="0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315" y="2603073"/>
            <a:ext cx="7594438" cy="3556843"/>
          </a:xfrm>
          <a:prstGeom prst="rect">
            <a:avLst/>
          </a:prstGeom>
        </p:spPr>
      </p:pic>
      <p:pic>
        <p:nvPicPr>
          <p:cNvPr id="3" name="onda sonor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40122" y="29659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14852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293"/>
    </mc:Choice>
    <mc:Fallback xmlns="">
      <p:transition spd="slow" advTm="342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2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9" grpId="0"/>
    </p:bldLst>
  </p:timing>
  <p:extLst mod="1">
    <p:ext uri="{E180D4A7-C9FB-4DFB-919C-405C955672EB}">
      <p14:showEvtLst xmlns:p14="http://schemas.microsoft.com/office/powerpoint/2010/main">
        <p14:playEvt time="0" objId="4"/>
        <p14:stopEvt time="34011" objId="4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45"/>
          <a:stretch/>
        </p:blipFill>
        <p:spPr>
          <a:xfrm>
            <a:off x="8175008" y="0"/>
            <a:ext cx="4036325" cy="685800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726" y="2741400"/>
            <a:ext cx="2576583" cy="3808038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696693" y="333317"/>
            <a:ext cx="297389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PT" sz="32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Um diapasão é...</a:t>
            </a:r>
            <a:endParaRPr lang="pt-PT" sz="32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1064526" y="1146411"/>
            <a:ext cx="80794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dirty="0" smtClean="0"/>
              <a:t>…um instrumento que vibra com uma frequência característica, e é por isso, usado para afinar instrumentos musicais.</a:t>
            </a:r>
            <a:endParaRPr lang="pt-PT" sz="2000" dirty="0"/>
          </a:p>
        </p:txBody>
      </p:sp>
      <p:sp>
        <p:nvSpPr>
          <p:cNvPr id="10" name="CaixaDeTexto 9"/>
          <p:cNvSpPr txBox="1"/>
          <p:nvPr/>
        </p:nvSpPr>
        <p:spPr>
          <a:xfrm>
            <a:off x="7847462" y="2585209"/>
            <a:ext cx="17196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dirty="0" smtClean="0"/>
              <a:t>Percutir o diapasão!</a:t>
            </a:r>
            <a:endParaRPr lang="pt-PT" sz="2400" dirty="0"/>
          </a:p>
        </p:txBody>
      </p:sp>
      <p:sp>
        <p:nvSpPr>
          <p:cNvPr id="11" name="Nota de aviso oval 10"/>
          <p:cNvSpPr/>
          <p:nvPr/>
        </p:nvSpPr>
        <p:spPr>
          <a:xfrm flipH="1">
            <a:off x="7492621" y="2183642"/>
            <a:ext cx="2374710" cy="1665027"/>
          </a:xfrm>
          <a:prstGeom prst="wedgeEllipseCallou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80"/>
          <a:stretch/>
        </p:blipFill>
        <p:spPr>
          <a:xfrm>
            <a:off x="3628698" y="2741400"/>
            <a:ext cx="2585047" cy="2772162"/>
          </a:xfrm>
          <a:prstGeom prst="rect">
            <a:avLst/>
          </a:prstGeom>
        </p:spPr>
      </p:pic>
      <p:cxnSp>
        <p:nvCxnSpPr>
          <p:cNvPr id="5" name="Conexão em ângulos retos 4"/>
          <p:cNvCxnSpPr/>
          <p:nvPr/>
        </p:nvCxnSpPr>
        <p:spPr>
          <a:xfrm rot="5400000" flipH="1" flipV="1">
            <a:off x="3759058" y="3199501"/>
            <a:ext cx="1107269" cy="191069"/>
          </a:xfrm>
          <a:prstGeom prst="bentConnector3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xão em ângulos retos 8"/>
          <p:cNvCxnSpPr/>
          <p:nvPr/>
        </p:nvCxnSpPr>
        <p:spPr>
          <a:xfrm rot="16200000" flipH="1">
            <a:off x="5119918" y="5402506"/>
            <a:ext cx="996287" cy="481686"/>
          </a:xfrm>
          <a:prstGeom prst="bentConnector3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ixaDeTexto 11"/>
          <p:cNvSpPr txBox="1"/>
          <p:nvPr/>
        </p:nvSpPr>
        <p:spPr>
          <a:xfrm>
            <a:off x="3478121" y="2317411"/>
            <a:ext cx="2426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Zona de compressão </a:t>
            </a:r>
            <a:endParaRPr lang="pt-PT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5016755" y="6180106"/>
            <a:ext cx="2475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Zona de refração</a:t>
            </a:r>
            <a:endParaRPr lang="pt-PT" dirty="0"/>
          </a:p>
        </p:txBody>
      </p:sp>
      <p:pic>
        <p:nvPicPr>
          <p:cNvPr id="3" name="diapasã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35397" y="30849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299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401"/>
    </mc:Choice>
    <mc:Fallback xmlns="">
      <p:transition spd="slow" advTm="424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3" showWhenStopped="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8" grpId="0"/>
      <p:bldP spid="10" grpId="0"/>
      <p:bldP spid="11" grpId="0" animBg="1"/>
      <p:bldP spid="12" grpId="0"/>
      <p:bldP spid="14" grpId="0"/>
    </p:bldLst>
  </p:timing>
  <p:extLst mod="1">
    <p:ext uri="{E180D4A7-C9FB-4DFB-919C-405C955672EB}">
      <p14:showEvtLst xmlns:p14="http://schemas.microsoft.com/office/powerpoint/2010/main">
        <p14:playEvt time="11" objId="15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45"/>
          <a:stretch/>
        </p:blipFill>
        <p:spPr>
          <a:xfrm>
            <a:off x="8175008" y="0"/>
            <a:ext cx="4036325" cy="6858000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565430" y="401556"/>
            <a:ext cx="399160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PT" sz="32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Sinal sonoro sinusoidal</a:t>
            </a:r>
            <a:endParaRPr lang="pt-PT" sz="32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ixaDeTexto 8"/>
              <p:cNvSpPr txBox="1"/>
              <p:nvPr/>
            </p:nvSpPr>
            <p:spPr>
              <a:xfrm>
                <a:off x="1351128" y="1228299"/>
                <a:ext cx="724696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PT" sz="2000" dirty="0" smtClean="0"/>
                  <a:t>É representado pela seguinte equação:    </a:t>
                </a:r>
                <a14:m>
                  <m:oMath xmlns:m="http://schemas.openxmlformats.org/officeDocument/2006/math">
                    <m:r>
                      <a:rPr lang="pt-PT" sz="20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pt-PT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PT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pt-PT" sz="20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pt-PT" sz="20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pt-PT" sz="2000" b="0" i="1" baseline="-2500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0</m:t>
                    </m:r>
                    <m:func>
                      <m:funcPr>
                        <m:ctrlPr>
                          <a:rPr lang="pt-PT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pt-PT" sz="2000" b="0" i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pt-PT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pt-PT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  <m:r>
                          <a:rPr lang="pt-PT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  <m:r>
                          <a:rPr lang="pt-PT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endParaRPr lang="pt-PT" sz="2000" dirty="0"/>
              </a:p>
            </p:txBody>
          </p:sp>
        </mc:Choice>
        <mc:Fallback xmlns="">
          <p:sp>
            <p:nvSpPr>
              <p:cNvPr id="9" name="CaixaDeTexto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1128" y="1228299"/>
                <a:ext cx="7246962" cy="400110"/>
              </a:xfrm>
              <a:prstGeom prst="rect">
                <a:avLst/>
              </a:prstGeom>
              <a:blipFill rotWithShape="0">
                <a:blip r:embed="rId7"/>
                <a:stretch>
                  <a:fillRect l="-926" t="-7576" b="-25758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CaixaDeTexto 9"/>
          <p:cNvSpPr txBox="1"/>
          <p:nvPr/>
        </p:nvSpPr>
        <p:spPr>
          <a:xfrm>
            <a:off x="1711477" y="2311189"/>
            <a:ext cx="5691117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pt-PT" sz="2000" dirty="0" smtClean="0"/>
              <a:t>p: Pressão num ponto, em relação a uma pressão de referência; a unidade SI é Pascal (Pa).</a:t>
            </a:r>
          </a:p>
          <a:p>
            <a:endParaRPr lang="pt-PT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1711477" y="3303038"/>
            <a:ext cx="55546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pt-PT" sz="2000" dirty="0" smtClean="0"/>
              <a:t>p</a:t>
            </a:r>
            <a:r>
              <a:rPr lang="pt-PT" sz="2000" baseline="-25000" dirty="0" smtClean="0"/>
              <a:t>0</a:t>
            </a:r>
            <a:r>
              <a:rPr lang="pt-PT" sz="2000" dirty="0" smtClean="0"/>
              <a:t>: Amplitude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ixaDeTexto 11"/>
              <p:cNvSpPr txBox="1"/>
              <p:nvPr/>
            </p:nvSpPr>
            <p:spPr>
              <a:xfrm>
                <a:off x="1711477" y="4080904"/>
                <a:ext cx="387596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v"/>
                </a:pPr>
                <a14:m>
                  <m:oMath xmlns:m="http://schemas.openxmlformats.org/officeDocument/2006/math">
                    <m:r>
                      <a:rPr lang="pt-PT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</m:oMath>
                </a14:m>
                <a:r>
                  <a:rPr lang="pt-PT" sz="2000" dirty="0" smtClean="0"/>
                  <a:t>: Frequência Angular</a:t>
                </a:r>
                <a:endParaRPr lang="pt-PT" sz="2000" dirty="0"/>
              </a:p>
            </p:txBody>
          </p:sp>
        </mc:Choice>
        <mc:Fallback xmlns="">
          <p:sp>
            <p:nvSpPr>
              <p:cNvPr id="12" name="CaixaDeTexto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1477" y="4080904"/>
                <a:ext cx="3875965" cy="400110"/>
              </a:xfrm>
              <a:prstGeom prst="rect">
                <a:avLst/>
              </a:prstGeom>
              <a:blipFill rotWithShape="0">
                <a:blip r:embed="rId8"/>
                <a:stretch>
                  <a:fillRect l="-1415" t="-7576" b="-25758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sinal sonoro sinusoidal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07262" y="37673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97242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906"/>
    </mc:Choice>
    <mc:Fallback xmlns="">
      <p:transition spd="slow" advTm="289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4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9" grpId="0"/>
      <p:bldP spid="10" grpId="0"/>
      <p:bldP spid="11" grpId="0"/>
      <p:bldP spid="12" grpId="0"/>
    </p:bldLst>
  </p:timing>
  <p:extLst mod="1">
    <p:ext uri="{E180D4A7-C9FB-4DFB-919C-405C955672EB}">
      <p14:showEvtLst xmlns:p14="http://schemas.microsoft.com/office/powerpoint/2010/main">
        <p14:playEvt time="1" objId="4"/>
        <p14:stopEvt time="28283" objId="4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45"/>
          <a:stretch/>
        </p:blipFill>
        <p:spPr>
          <a:xfrm>
            <a:off x="8175008" y="0"/>
            <a:ext cx="4036325" cy="6858000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495480" y="401556"/>
            <a:ext cx="413151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PT" sz="32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Diferentes tipos de so</a:t>
            </a:r>
            <a:r>
              <a:rPr lang="pt-PT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</a:t>
            </a:r>
            <a:endParaRPr lang="pt-PT" sz="32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0" y="1346107"/>
            <a:ext cx="89165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dirty="0" smtClean="0"/>
              <a:t>Distinguimos o som através dos seus atributos ou características:</a:t>
            </a:r>
            <a:endParaRPr lang="pt-PT" sz="2000" dirty="0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562" y="2105995"/>
            <a:ext cx="2048138" cy="2867393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078" y="2105994"/>
            <a:ext cx="4800313" cy="2810234"/>
          </a:xfrm>
          <a:prstGeom prst="rect">
            <a:avLst/>
          </a:prstGeom>
        </p:spPr>
      </p:pic>
      <p:pic>
        <p:nvPicPr>
          <p:cNvPr id="3" name="tipos de sons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07262" y="37673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5370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17"/>
    </mc:Choice>
    <mc:Fallback xmlns="">
      <p:transition spd="slow" advTm="92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5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9" grpId="0"/>
    </p:bldLst>
  </p:timing>
  <p:extLst mod="1">
    <p:ext uri="{E180D4A7-C9FB-4DFB-919C-405C955672EB}">
      <p14:showEvtLst xmlns:p14="http://schemas.microsoft.com/office/powerpoint/2010/main">
        <p14:playEvt time="0" objId="4"/>
        <p14:stopEvt time="8696" objId="4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45"/>
          <a:stretch/>
        </p:blipFill>
        <p:spPr>
          <a:xfrm>
            <a:off x="8175008" y="0"/>
            <a:ext cx="4036325" cy="6858000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1982909" y="329625"/>
            <a:ext cx="301274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PT" sz="32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ALTURA DO SOM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423080" y="914400"/>
            <a:ext cx="72196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dirty="0" smtClean="0"/>
              <a:t>Permite distinguir um som agudo ou alto de um som grave ou baixo.</a:t>
            </a:r>
            <a:endParaRPr lang="pt-PT" sz="2000" dirty="0"/>
          </a:p>
        </p:txBody>
      </p:sp>
      <p:sp>
        <p:nvSpPr>
          <p:cNvPr id="3" name="CaixaDeTexto 2"/>
          <p:cNvSpPr txBox="1"/>
          <p:nvPr/>
        </p:nvSpPr>
        <p:spPr>
          <a:xfrm>
            <a:off x="1214650" y="1899285"/>
            <a:ext cx="5636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Maior frequência </a:t>
            </a:r>
            <a:endParaRPr lang="pt-PT" dirty="0"/>
          </a:p>
        </p:txBody>
      </p:sp>
      <p:sp>
        <p:nvSpPr>
          <p:cNvPr id="6" name="Seta para a direita 5"/>
          <p:cNvSpPr/>
          <p:nvPr/>
        </p:nvSpPr>
        <p:spPr>
          <a:xfrm>
            <a:off x="3029801" y="1974769"/>
            <a:ext cx="272955" cy="2183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" name="CaixaDeTexto 7"/>
          <p:cNvSpPr txBox="1"/>
          <p:nvPr/>
        </p:nvSpPr>
        <p:spPr>
          <a:xfrm>
            <a:off x="3314711" y="1899285"/>
            <a:ext cx="3361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Som mais agudo/alto</a:t>
            </a:r>
            <a:endParaRPr lang="pt-PT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1214650" y="2312649"/>
            <a:ext cx="2142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Menor frequência</a:t>
            </a:r>
            <a:endParaRPr lang="pt-PT" dirty="0"/>
          </a:p>
        </p:txBody>
      </p:sp>
      <p:pic>
        <p:nvPicPr>
          <p:cNvPr id="15" name="Imagem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64716" y="2369288"/>
            <a:ext cx="292633" cy="256054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3357349" y="2312649"/>
            <a:ext cx="2702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Som mas grave/baixo</a:t>
            </a:r>
            <a:endParaRPr lang="pt-PT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522" y="1499175"/>
            <a:ext cx="4429558" cy="5309402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372" y="1314510"/>
            <a:ext cx="4412209" cy="5288607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408" y="2454994"/>
            <a:ext cx="3879921" cy="1616633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660" y="2514444"/>
            <a:ext cx="4234654" cy="1699527"/>
          </a:xfrm>
          <a:prstGeom prst="rect">
            <a:avLst/>
          </a:prstGeom>
        </p:spPr>
      </p:pic>
      <p:pic>
        <p:nvPicPr>
          <p:cNvPr id="14" name="altura do s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236657" y="32962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35964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848"/>
    </mc:Choice>
    <mc:Fallback xmlns="">
      <p:transition spd="slow" advTm="368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6" showWhenStopped="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7" grpId="0"/>
      <p:bldP spid="9" grpId="0"/>
      <p:bldP spid="9" grpId="1"/>
      <p:bldP spid="3" grpId="0"/>
      <p:bldP spid="6" grpId="0" animBg="1"/>
      <p:bldP spid="8" grpId="0"/>
      <p:bldP spid="13" grpId="0"/>
      <p:bldP spid="16" grpId="0"/>
    </p:bldLst>
  </p:timing>
  <p:extLst mod="1">
    <p:ext uri="{E180D4A7-C9FB-4DFB-919C-405C955672EB}">
      <p14:showEvtLst xmlns:p14="http://schemas.microsoft.com/office/powerpoint/2010/main">
        <p14:playEvt time="2" objId="12"/>
        <p14:stopEvt time="35627" objId="12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45"/>
          <a:stretch/>
        </p:blipFill>
        <p:spPr>
          <a:xfrm>
            <a:off x="8175008" y="0"/>
            <a:ext cx="4036325" cy="6858000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1502010" y="329625"/>
            <a:ext cx="397455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PT" sz="32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INTENSIDADE</a:t>
            </a:r>
            <a:r>
              <a:rPr lang="pt-PT" sz="32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DO SOM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955342" y="928048"/>
            <a:ext cx="72196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dirty="0" smtClean="0"/>
              <a:t>Permite distinguir um som forte de um som fraco.</a:t>
            </a:r>
            <a:endParaRPr lang="pt-PT" sz="2000" dirty="0"/>
          </a:p>
        </p:txBody>
      </p:sp>
      <p:sp>
        <p:nvSpPr>
          <p:cNvPr id="3" name="CaixaDeTexto 2"/>
          <p:cNvSpPr txBox="1"/>
          <p:nvPr/>
        </p:nvSpPr>
        <p:spPr>
          <a:xfrm>
            <a:off x="1214650" y="1899285"/>
            <a:ext cx="5636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Maior amplitude</a:t>
            </a:r>
            <a:endParaRPr lang="pt-PT" dirty="0"/>
          </a:p>
        </p:txBody>
      </p:sp>
      <p:sp>
        <p:nvSpPr>
          <p:cNvPr id="6" name="Seta para a direita 5"/>
          <p:cNvSpPr/>
          <p:nvPr/>
        </p:nvSpPr>
        <p:spPr>
          <a:xfrm>
            <a:off x="3029801" y="1974769"/>
            <a:ext cx="272955" cy="2183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" name="CaixaDeTexto 7"/>
          <p:cNvSpPr txBox="1"/>
          <p:nvPr/>
        </p:nvSpPr>
        <p:spPr>
          <a:xfrm>
            <a:off x="3314711" y="1899285"/>
            <a:ext cx="3361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Som forte</a:t>
            </a:r>
            <a:endParaRPr lang="pt-PT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1214650" y="2312649"/>
            <a:ext cx="2142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Menor amplitude</a:t>
            </a:r>
            <a:endParaRPr lang="pt-PT" dirty="0"/>
          </a:p>
        </p:txBody>
      </p:sp>
      <p:pic>
        <p:nvPicPr>
          <p:cNvPr id="15" name="Imagem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64716" y="2369288"/>
            <a:ext cx="292633" cy="256054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3357349" y="2312649"/>
            <a:ext cx="2702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Som fraco</a:t>
            </a:r>
            <a:endParaRPr lang="pt-PT" dirty="0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324" y="1116981"/>
            <a:ext cx="3711628" cy="5523256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  <a14:imgEffect>
                      <a14:sharpenSoften amount="-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084" y="1659974"/>
            <a:ext cx="4299981" cy="4358089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47" y="3853039"/>
            <a:ext cx="4499030" cy="1111141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92" y="3990106"/>
            <a:ext cx="3905795" cy="1295581"/>
          </a:xfrm>
          <a:prstGeom prst="rect">
            <a:avLst/>
          </a:prstGeom>
        </p:spPr>
      </p:pic>
      <p:pic>
        <p:nvPicPr>
          <p:cNvPr id="14" name="intensidade do s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209361" y="32962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98739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144"/>
    </mc:Choice>
    <mc:Fallback xmlns="">
      <p:transition spd="slow" advTm="211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7" showWhenStopped="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7" grpId="0"/>
      <p:bldP spid="9" grpId="0"/>
      <p:bldP spid="9" grpId="1"/>
      <p:bldP spid="3" grpId="0"/>
      <p:bldP spid="6" grpId="0" animBg="1"/>
      <p:bldP spid="8" grpId="0"/>
      <p:bldP spid="13" grpId="0"/>
      <p:bldP spid="16" grpId="0"/>
    </p:bldLst>
  </p:timing>
  <p:extLst mod="1">
    <p:ext uri="{E180D4A7-C9FB-4DFB-919C-405C955672EB}">
      <p14:showEvtLst xmlns:p14="http://schemas.microsoft.com/office/powerpoint/2010/main">
        <p14:playEvt time="1" objId="4"/>
        <p14:stopEvt time="20967" objId="4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45"/>
          <a:stretch/>
        </p:blipFill>
        <p:spPr>
          <a:xfrm>
            <a:off x="8175008" y="0"/>
            <a:ext cx="4036325" cy="6858000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2806534" y="329625"/>
            <a:ext cx="136550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PT" sz="32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Timbre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423080" y="914400"/>
            <a:ext cx="81863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dirty="0" smtClean="0"/>
              <a:t>Permite distinguir sons com a mesma altura e intensidade produzidos por fontes sonoras diferentes.</a:t>
            </a:r>
            <a:endParaRPr lang="pt-PT" sz="2000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303" y="4191492"/>
            <a:ext cx="5963482" cy="2105319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746" y="1845875"/>
            <a:ext cx="5801535" cy="2410161"/>
          </a:xfrm>
          <a:prstGeom prst="rect">
            <a:avLst/>
          </a:prstGeom>
        </p:spPr>
      </p:pic>
      <p:pic>
        <p:nvPicPr>
          <p:cNvPr id="4" name="timbre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14364" y="203579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24643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32"/>
    </mc:Choice>
    <mc:Fallback xmlns="">
      <p:transition spd="slow" advTm="165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8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9" grpId="0"/>
    </p:bldLst>
  </p:timing>
  <p:extLst mod="1">
    <p:ext uri="{E180D4A7-C9FB-4DFB-919C-405C955672EB}">
      <p14:showEvtLst xmlns:p14="http://schemas.microsoft.com/office/powerpoint/2010/main">
        <p14:playEvt time="1" objId="3"/>
        <p14:stopEvt time="16066" objId="3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43"/>
          <a:stretch/>
        </p:blipFill>
        <p:spPr>
          <a:xfrm>
            <a:off x="8188656" y="0"/>
            <a:ext cx="4022677" cy="6858000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547347" y="603914"/>
            <a:ext cx="270081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PT" sz="32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Uma onda é…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1269243" y="1378424"/>
            <a:ext cx="85162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dirty="0" smtClean="0"/>
              <a:t>… uma propagação de um </a:t>
            </a:r>
            <a:r>
              <a:rPr lang="pt-PT" sz="3600" dirty="0" smtClean="0">
                <a:solidFill>
                  <a:schemeClr val="accent1">
                    <a:lumMod val="75000"/>
                  </a:schemeClr>
                </a:solidFill>
              </a:rPr>
              <a:t>SINAL</a:t>
            </a:r>
            <a:r>
              <a:rPr lang="pt-PT" sz="2800" dirty="0"/>
              <a:t> </a:t>
            </a:r>
            <a:r>
              <a:rPr lang="pt-PT" sz="2800" dirty="0" smtClean="0"/>
              <a:t>onde há transferência de energia mas não há transporte de matéria.</a:t>
            </a:r>
            <a:endParaRPr lang="pt-PT" sz="2800" dirty="0"/>
          </a:p>
        </p:txBody>
      </p:sp>
      <p:sp>
        <p:nvSpPr>
          <p:cNvPr id="9" name="CaixaDeTexto 8"/>
          <p:cNvSpPr txBox="1"/>
          <p:nvPr/>
        </p:nvSpPr>
        <p:spPr>
          <a:xfrm>
            <a:off x="5081655" y="1378424"/>
            <a:ext cx="1445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600" dirty="0" smtClean="0">
                <a:solidFill>
                  <a:schemeClr val="accent1">
                    <a:lumMod val="75000"/>
                  </a:schemeClr>
                </a:solidFill>
              </a:rPr>
              <a:t>SINAL</a:t>
            </a:r>
            <a:endParaRPr lang="pt-PT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Seta para baixo 9"/>
          <p:cNvSpPr/>
          <p:nvPr/>
        </p:nvSpPr>
        <p:spPr>
          <a:xfrm>
            <a:off x="5408779" y="1977759"/>
            <a:ext cx="450376" cy="1257953"/>
          </a:xfrm>
          <a:prstGeom prst="downArrow">
            <a:avLst/>
          </a:prstGeom>
          <a:noFill/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CaixaDeTexto 10"/>
          <p:cNvSpPr txBox="1"/>
          <p:nvPr/>
        </p:nvSpPr>
        <p:spPr>
          <a:xfrm>
            <a:off x="3089941" y="3403179"/>
            <a:ext cx="50880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dirty="0" smtClean="0"/>
              <a:t>É uma perturbação que </a:t>
            </a:r>
          </a:p>
          <a:p>
            <a:pPr algn="ctr"/>
            <a:r>
              <a:rPr lang="pt-PT" sz="2800" dirty="0" smtClean="0"/>
              <a:t>produz alteração de uma </a:t>
            </a:r>
          </a:p>
          <a:p>
            <a:pPr algn="ctr"/>
            <a:r>
              <a:rPr lang="pt-PT" sz="2800" dirty="0" smtClean="0"/>
              <a:t>propriedade física.</a:t>
            </a:r>
            <a:endParaRPr lang="pt-PT" sz="2800" dirty="0"/>
          </a:p>
        </p:txBody>
      </p:sp>
      <p:pic>
        <p:nvPicPr>
          <p:cNvPr id="3" name="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22926" y="286701"/>
            <a:ext cx="696035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55470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47"/>
    </mc:Choice>
    <mc:Fallback xmlns="">
      <p:transition spd="slow" advTm="115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5" grpId="1"/>
      <p:bldP spid="6" grpId="0"/>
      <p:bldP spid="6" grpId="1"/>
      <p:bldP spid="9" grpId="0"/>
      <p:bldP spid="10" grpId="0" animBg="1"/>
      <p:bldP spid="11" grpId="0"/>
    </p:bldLst>
  </p:timing>
  <p:extLst mod="1">
    <p:ext uri="{E180D4A7-C9FB-4DFB-919C-405C955672EB}">
      <p14:showEvtLst xmlns:p14="http://schemas.microsoft.com/office/powerpoint/2010/main">
        <p14:playEvt time="1" objId="3"/>
        <p14:stopEvt time="11547" objId="3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34868"/>
            <a:ext cx="8060788" cy="8218329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378" y="112541"/>
            <a:ext cx="4558710" cy="4558710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8060788" y="1211429"/>
            <a:ext cx="2574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8000" dirty="0" smtClean="0">
                <a:latin typeface="AR DARLING" panose="02000000000000000000" pitchFamily="2" charset="0"/>
              </a:rPr>
              <a:t>FIM!</a:t>
            </a:r>
            <a:endParaRPr lang="pt-PT" sz="8000" dirty="0">
              <a:latin typeface="AR DARLING" panose="02000000000000000000" pitchFamily="2" charset="0"/>
            </a:endParaRPr>
          </a:p>
        </p:txBody>
      </p:sp>
      <p:pic>
        <p:nvPicPr>
          <p:cNvPr id="2" name="Audience_Applause-Matthiew11-120689915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55288" y="6034432"/>
            <a:ext cx="609600" cy="60960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6901378" y="4628247"/>
            <a:ext cx="59913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smtClean="0">
                <a:latin typeface="AR DARLING" panose="02000000000000000000" pitchFamily="2" charset="0"/>
              </a:rPr>
              <a:t>Trabalho realizado por:</a:t>
            </a:r>
          </a:p>
          <a:p>
            <a:pPr algn="ctr"/>
            <a:r>
              <a:rPr lang="pt-PT" dirty="0" smtClean="0">
                <a:latin typeface="AR DARLING" panose="02000000000000000000" pitchFamily="2" charset="0"/>
              </a:rPr>
              <a:t>Catarina Faria nº 01</a:t>
            </a:r>
          </a:p>
          <a:p>
            <a:pPr algn="ctr"/>
            <a:r>
              <a:rPr lang="pt-PT" dirty="0" smtClean="0">
                <a:latin typeface="AR DARLING" panose="02000000000000000000" pitchFamily="2" charset="0"/>
              </a:rPr>
              <a:t>Hugo Matos nº 07</a:t>
            </a:r>
          </a:p>
          <a:p>
            <a:pPr algn="ctr"/>
            <a:r>
              <a:rPr lang="pt-PT" dirty="0" smtClean="0">
                <a:latin typeface="AR DARLING" panose="02000000000000000000" pitchFamily="2" charset="0"/>
              </a:rPr>
              <a:t>Inês Coelho nº 08</a:t>
            </a:r>
          </a:p>
          <a:p>
            <a:pPr algn="ctr"/>
            <a:r>
              <a:rPr lang="pt-PT" dirty="0" smtClean="0">
                <a:latin typeface="AR DARLING" panose="02000000000000000000" pitchFamily="2" charset="0"/>
              </a:rPr>
              <a:t>Inês Carneiro nº09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7779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38"/>
    </mc:Choice>
    <mc:Fallback xmlns="">
      <p:transition spd="slow" advTm="62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9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  <p:bldP spid="3" grpId="0"/>
    </p:bldLst>
  </p:timing>
  <p:extLst>
    <p:ext uri="{E180D4A7-C9FB-4DFB-919C-405C955672EB}">
      <p14:showEvtLst xmlns:p14="http://schemas.microsoft.com/office/powerpoint/2010/main">
        <p14:playEvt time="0" objId="2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1"/>
          <a:stretch/>
        </p:blipFill>
        <p:spPr>
          <a:xfrm>
            <a:off x="8060787" y="0"/>
            <a:ext cx="4131211" cy="685800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20" y="1483178"/>
            <a:ext cx="6331604" cy="4641882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6096244" y="1126463"/>
            <a:ext cx="305877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dirty="0" smtClean="0"/>
              <a:t>A queda de uma gota na superfície de água em repouso produz uma perturbação.</a:t>
            </a:r>
          </a:p>
          <a:p>
            <a:pPr algn="ctr"/>
            <a:r>
              <a:rPr lang="pt-PT" sz="2400" dirty="0" smtClean="0"/>
              <a:t>A propagação da perturbação origina uma onda.</a:t>
            </a:r>
            <a:endParaRPr lang="pt-PT" sz="2400" dirty="0"/>
          </a:p>
        </p:txBody>
      </p:sp>
      <p:sp>
        <p:nvSpPr>
          <p:cNvPr id="11" name="Nota de aviso rectangular arredondada 10"/>
          <p:cNvSpPr/>
          <p:nvPr/>
        </p:nvSpPr>
        <p:spPr>
          <a:xfrm flipH="1">
            <a:off x="5640567" y="892063"/>
            <a:ext cx="3970134" cy="3146456"/>
          </a:xfrm>
          <a:prstGeom prst="wedgeRoundRectCallou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3" name="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28664" y="282463"/>
            <a:ext cx="609600" cy="609600"/>
          </a:xfrm>
          <a:prstGeom prst="rect">
            <a:avLst/>
          </a:prstGeom>
        </p:spPr>
      </p:pic>
      <p:pic>
        <p:nvPicPr>
          <p:cNvPr id="5" name="Spooky Water Drops-SoundBible.com-50164895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82221" y="29168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7591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340"/>
    </mc:Choice>
    <mc:Fallback xmlns="">
      <p:transition spd="slow" advTm="233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8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showWhenStopped="0">
                <p:cTn id="3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/>
      <p:bldP spid="11" grpId="0" animBg="1"/>
    </p:bldLst>
  </p:timing>
  <p:extLst>
    <p:ext uri="{E180D4A7-C9FB-4DFB-919C-405C955672EB}">
      <p14:showEvtLst xmlns:p14="http://schemas.microsoft.com/office/powerpoint/2010/main">
        <p14:playEvt time="0" objId="3"/>
        <p14:playEvt time="1199" objId="5"/>
        <p14:playEvt time="6368" objId="5"/>
        <p14:playEvt time="11326" objId="5"/>
        <p14:playEvt time="16575" objId="5"/>
        <p14:playEvt time="21579" objId="5"/>
        <p14:stopEvt time="22429" objId="3"/>
        <p14:stopEvt time="23340" objId="5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41"/>
          <a:stretch/>
        </p:blipFill>
        <p:spPr>
          <a:xfrm>
            <a:off x="8215952" y="0"/>
            <a:ext cx="3995382" cy="6858000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547347" y="603914"/>
            <a:ext cx="270081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PT" sz="32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Um pulso é…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1269243" y="1378424"/>
            <a:ext cx="851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dirty="0" smtClean="0"/>
              <a:t>… um sinal de curta duração que se propaga com uma certa </a:t>
            </a:r>
            <a:r>
              <a:rPr lang="pt-PT" sz="2800" dirty="0" smtClean="0">
                <a:solidFill>
                  <a:schemeClr val="accent1">
                    <a:lumMod val="75000"/>
                  </a:schemeClr>
                </a:solidFill>
              </a:rPr>
              <a:t>VELOCIDADE</a:t>
            </a:r>
            <a:r>
              <a:rPr lang="pt-PT" sz="2800" dirty="0" smtClean="0"/>
              <a:t>.</a:t>
            </a:r>
            <a:endParaRPr lang="pt-PT" sz="2800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56294" y="2332531"/>
            <a:ext cx="530398" cy="13046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ixaDeTexto 12"/>
              <p:cNvSpPr txBox="1"/>
              <p:nvPr/>
            </p:nvSpPr>
            <p:spPr>
              <a:xfrm>
                <a:off x="2085136" y="4006904"/>
                <a:ext cx="1872714" cy="116878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sz="4000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pt-PT" sz="4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PT" sz="4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PT" sz="40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pt-PT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pt-PT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pt-PT" dirty="0"/>
              </a:p>
            </p:txBody>
          </p:sp>
        </mc:Choice>
        <mc:Fallback xmlns="">
          <p:sp>
            <p:nvSpPr>
              <p:cNvPr id="13" name="CaixaDeTexto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5136" y="4006904"/>
                <a:ext cx="1872714" cy="1168781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Imagem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917" y="2601966"/>
            <a:ext cx="2905125" cy="2809875"/>
          </a:xfrm>
          <a:prstGeom prst="rect">
            <a:avLst/>
          </a:prstGeom>
        </p:spPr>
      </p:pic>
      <p:pic>
        <p:nvPicPr>
          <p:cNvPr id="7" name="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68418" y="29911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15475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958"/>
    </mc:Choice>
    <mc:Fallback xmlns="">
      <p:transition spd="slow" advTm="239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  <p:bldP spid="6" grpId="0"/>
      <p:bldP spid="13" grpId="0"/>
      <p:bldP spid="13" grpId="1"/>
    </p:bldLst>
  </p:timing>
  <p:extLst>
    <p:ext uri="{E180D4A7-C9FB-4DFB-919C-405C955672EB}">
      <p14:showEvtLst xmlns:p14="http://schemas.microsoft.com/office/powerpoint/2010/main">
        <p14:playEvt time="1" objId="7"/>
        <p14:stopEvt time="23656" objId="7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21"/>
          <a:stretch/>
        </p:blipFill>
        <p:spPr>
          <a:xfrm>
            <a:off x="8243247" y="0"/>
            <a:ext cx="3948751" cy="685800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216388" y="237782"/>
            <a:ext cx="496748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PT" sz="36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Classificação das ondas</a:t>
            </a:r>
            <a:endParaRPr lang="pt-PT" sz="3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Imagem 4" descr="ondas transversais e longitudinais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671" y="2233909"/>
            <a:ext cx="6398826" cy="359813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aixaDeTexto 5"/>
          <p:cNvSpPr txBox="1"/>
          <p:nvPr/>
        </p:nvSpPr>
        <p:spPr>
          <a:xfrm>
            <a:off x="1040447" y="769519"/>
            <a:ext cx="33193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dirty="0" smtClean="0"/>
              <a:t>Modo de Propagação</a:t>
            </a:r>
            <a:endParaRPr lang="pt-PT" sz="2800" dirty="0"/>
          </a:p>
        </p:txBody>
      </p:sp>
      <p:cxnSp>
        <p:nvCxnSpPr>
          <p:cNvPr id="15" name="Conexão reta unidirecional 14"/>
          <p:cNvCxnSpPr/>
          <p:nvPr/>
        </p:nvCxnSpPr>
        <p:spPr>
          <a:xfrm>
            <a:off x="3711954" y="2056488"/>
            <a:ext cx="294384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ixaDeTexto 15"/>
          <p:cNvSpPr txBox="1"/>
          <p:nvPr/>
        </p:nvSpPr>
        <p:spPr>
          <a:xfrm>
            <a:off x="4136258" y="1636555"/>
            <a:ext cx="2415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Direção de propagação</a:t>
            </a:r>
            <a:endParaRPr lang="pt-PT" dirty="0"/>
          </a:p>
        </p:txBody>
      </p:sp>
      <p:cxnSp>
        <p:nvCxnSpPr>
          <p:cNvPr id="18" name="Conexão reta unidirecional 17"/>
          <p:cNvCxnSpPr/>
          <p:nvPr/>
        </p:nvCxnSpPr>
        <p:spPr>
          <a:xfrm>
            <a:off x="1894957" y="4244454"/>
            <a:ext cx="13647" cy="158758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aixaDeTexto 18"/>
          <p:cNvSpPr txBox="1"/>
          <p:nvPr/>
        </p:nvSpPr>
        <p:spPr>
          <a:xfrm>
            <a:off x="1334140" y="3396876"/>
            <a:ext cx="461665" cy="2619893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pt-PT" dirty="0" smtClean="0"/>
              <a:t>Direção de oscilação</a:t>
            </a:r>
            <a:endParaRPr lang="pt-PT" dirty="0"/>
          </a:p>
        </p:txBody>
      </p:sp>
      <p:cxnSp>
        <p:nvCxnSpPr>
          <p:cNvPr id="21" name="Conexão reta unidirecional 20"/>
          <p:cNvCxnSpPr/>
          <p:nvPr/>
        </p:nvCxnSpPr>
        <p:spPr>
          <a:xfrm>
            <a:off x="272097" y="3110850"/>
            <a:ext cx="169221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aixaDeTexto 21"/>
          <p:cNvSpPr txBox="1"/>
          <p:nvPr/>
        </p:nvSpPr>
        <p:spPr>
          <a:xfrm>
            <a:off x="142733" y="2741518"/>
            <a:ext cx="2240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Direção de oscilação</a:t>
            </a:r>
            <a:endParaRPr lang="pt-PT" dirty="0"/>
          </a:p>
        </p:txBody>
      </p:sp>
      <p:pic>
        <p:nvPicPr>
          <p:cNvPr id="4" name="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26516" y="159919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99546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854"/>
    </mc:Choice>
    <mc:Fallback xmlns="">
      <p:transition spd="slow" advTm="298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4" showWhenStopped="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  <p:bldP spid="6" grpId="0"/>
      <p:bldP spid="16" grpId="0"/>
      <p:bldP spid="19" grpId="0"/>
      <p:bldP spid="22" grpId="0"/>
    </p:bldLst>
  </p:timing>
  <p:extLst>
    <p:ext uri="{E180D4A7-C9FB-4DFB-919C-405C955672EB}">
      <p14:showEvtLst xmlns:p14="http://schemas.microsoft.com/office/powerpoint/2010/main">
        <p14:playEvt time="1" objId="4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21"/>
          <a:stretch/>
        </p:blipFill>
        <p:spPr>
          <a:xfrm>
            <a:off x="8243247" y="0"/>
            <a:ext cx="3948751" cy="685800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216388" y="237782"/>
            <a:ext cx="496748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PT" sz="36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Classificação das ondas</a:t>
            </a:r>
            <a:endParaRPr lang="pt-PT" sz="3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1446145" y="728576"/>
            <a:ext cx="25079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dirty="0" smtClean="0"/>
              <a:t>A sua natureza</a:t>
            </a:r>
            <a:endParaRPr lang="pt-PT" sz="2800" dirty="0"/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6584440"/>
              </p:ext>
            </p:extLst>
          </p:nvPr>
        </p:nvGraphicFramePr>
        <p:xfrm>
          <a:off x="599984" y="1487607"/>
          <a:ext cx="7794392" cy="1637731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3897196"/>
                <a:gridCol w="3897196"/>
              </a:tblGrid>
              <a:tr h="856962">
                <a:tc>
                  <a:txBody>
                    <a:bodyPr/>
                    <a:lstStyle/>
                    <a:p>
                      <a:r>
                        <a:rPr lang="pt-PT" dirty="0" smtClean="0"/>
                        <a:t> </a:t>
                      </a:r>
                    </a:p>
                    <a:p>
                      <a:pPr algn="ctr"/>
                      <a:r>
                        <a:rPr lang="pt-PT" sz="2400" dirty="0" smtClean="0"/>
                        <a:t>Ondas mecânicas</a:t>
                      </a:r>
                      <a:endParaRPr lang="pt-P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PT" dirty="0" smtClean="0"/>
                    </a:p>
                    <a:p>
                      <a:pPr algn="ctr"/>
                      <a:r>
                        <a:rPr lang="pt-PT" sz="2400" dirty="0" smtClean="0"/>
                        <a:t>Ondas eletromagnéticas </a:t>
                      </a:r>
                      <a:endParaRPr lang="pt-PT" sz="2400" dirty="0"/>
                    </a:p>
                  </a:txBody>
                  <a:tcPr/>
                </a:tc>
              </a:tr>
              <a:tr h="780769"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Necessitam</a:t>
                      </a:r>
                      <a:r>
                        <a:rPr lang="pt-PT" baseline="0" dirty="0" smtClean="0"/>
                        <a:t> de um meio material para se propagarem.</a:t>
                      </a:r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Propagam-se</a:t>
                      </a:r>
                      <a:r>
                        <a:rPr lang="pt-PT" baseline="0" dirty="0" smtClean="0"/>
                        <a:t> na presença ou na ausência de meio (vazio).</a:t>
                      </a:r>
                      <a:endParaRPr lang="pt-PT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Imagem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952" y="3853134"/>
            <a:ext cx="3726356" cy="185163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569" y="3415740"/>
            <a:ext cx="2331926" cy="3186965"/>
          </a:xfrm>
          <a:prstGeom prst="rect">
            <a:avLst/>
          </a:prstGeom>
        </p:spPr>
      </p:pic>
      <p:pic>
        <p:nvPicPr>
          <p:cNvPr id="4" name="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92579" y="251017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4425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781"/>
    </mc:Choice>
    <mc:Fallback xmlns="">
      <p:transition spd="slow" advTm="297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" showWhenStopped="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  <p:bldP spid="6" grpId="0"/>
    </p:bldLst>
  </p:timing>
  <p:extLst>
    <p:ext uri="{E180D4A7-C9FB-4DFB-919C-405C955672EB}">
      <p14:showEvtLst xmlns:p14="http://schemas.microsoft.com/office/powerpoint/2010/main">
        <p14:playEvt time="1" objId="4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45"/>
          <a:stretch/>
        </p:blipFill>
        <p:spPr>
          <a:xfrm>
            <a:off x="8175008" y="0"/>
            <a:ext cx="4036325" cy="6858000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547347" y="646703"/>
            <a:ext cx="432634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PT" sz="32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Uma onda periódica é…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1269243" y="1378424"/>
            <a:ext cx="85162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dirty="0" smtClean="0"/>
              <a:t>… uma sequência de pulsos iguais em intervalos de tempo iguais. Para existir uma onda periódica é necessário uma fonte emissora. </a:t>
            </a:r>
            <a:endParaRPr lang="pt-PT" sz="2000" dirty="0"/>
          </a:p>
        </p:txBody>
      </p:sp>
      <p:sp>
        <p:nvSpPr>
          <p:cNvPr id="7" name="CaixaDeTexto 6"/>
          <p:cNvSpPr txBox="1"/>
          <p:nvPr/>
        </p:nvSpPr>
        <p:spPr>
          <a:xfrm>
            <a:off x="1269243" y="2964976"/>
            <a:ext cx="76563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dirty="0" smtClean="0"/>
              <a:t>A</a:t>
            </a:r>
            <a:r>
              <a:rPr lang="pt-PT" sz="2000" smtClean="0"/>
              <a:t> </a:t>
            </a:r>
            <a:r>
              <a:rPr lang="pt-PT" sz="2000" dirty="0" smtClean="0"/>
              <a:t>fonte emissora da onda é onde se cria a perturbação, ou seja, o sinal cuja propagação origina a onda, por exemplo uma mão.</a:t>
            </a:r>
            <a:endParaRPr lang="pt-PT" sz="2000" dirty="0"/>
          </a:p>
        </p:txBody>
      </p:sp>
      <p:sp>
        <p:nvSpPr>
          <p:cNvPr id="4" name="Retângulo 3"/>
          <p:cNvSpPr/>
          <p:nvPr/>
        </p:nvSpPr>
        <p:spPr>
          <a:xfrm>
            <a:off x="547347" y="2233255"/>
            <a:ext cx="507267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PT" sz="32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 que é uma fonte emissora?</a:t>
            </a:r>
            <a:endParaRPr lang="pt-PT" sz="32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105" y="4257762"/>
            <a:ext cx="6061163" cy="2015337"/>
          </a:xfrm>
          <a:prstGeom prst="rect">
            <a:avLst/>
          </a:prstGeom>
        </p:spPr>
      </p:pic>
      <p:sp>
        <p:nvSpPr>
          <p:cNvPr id="12" name="Retângulo 11"/>
          <p:cNvSpPr/>
          <p:nvPr/>
        </p:nvSpPr>
        <p:spPr>
          <a:xfrm>
            <a:off x="1446663" y="4348764"/>
            <a:ext cx="1815152" cy="192433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3" name="onda periodic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9852" y="32949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8585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538"/>
    </mc:Choice>
    <mc:Fallback xmlns="">
      <p:transition spd="slow" advTm="345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6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4" grpId="0"/>
      <p:bldP spid="12" grpId="0" animBg="1"/>
    </p:bldLst>
  </p:timing>
  <p:extLst mod="1">
    <p:ext uri="{E180D4A7-C9FB-4DFB-919C-405C955672EB}">
      <p14:showEvtLst xmlns:p14="http://schemas.microsoft.com/office/powerpoint/2010/main">
        <p14:playEvt time="1" objId="3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45"/>
          <a:stretch/>
        </p:blipFill>
        <p:spPr>
          <a:xfrm>
            <a:off x="8155675" y="0"/>
            <a:ext cx="4036325" cy="6858000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80" y="489074"/>
            <a:ext cx="7760612" cy="4760593"/>
          </a:xfrm>
          <a:prstGeom prst="rect">
            <a:avLst/>
          </a:prstGeom>
        </p:spPr>
      </p:pic>
      <p:cxnSp>
        <p:nvCxnSpPr>
          <p:cNvPr id="13" name="Conexão reta unidirecional 12"/>
          <p:cNvCxnSpPr/>
          <p:nvPr/>
        </p:nvCxnSpPr>
        <p:spPr>
          <a:xfrm>
            <a:off x="5308979" y="2140905"/>
            <a:ext cx="0" cy="95534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xão reta unidirecional 14"/>
          <p:cNvCxnSpPr/>
          <p:nvPr/>
        </p:nvCxnSpPr>
        <p:spPr>
          <a:xfrm flipH="1">
            <a:off x="1269243" y="2111808"/>
            <a:ext cx="2033517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ixaDeTexto 15"/>
          <p:cNvSpPr txBox="1"/>
          <p:nvPr/>
        </p:nvSpPr>
        <p:spPr>
          <a:xfrm>
            <a:off x="2060813" y="1729727"/>
            <a:ext cx="450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smtClean="0">
                <a:solidFill>
                  <a:schemeClr val="accent1">
                    <a:lumMod val="75000"/>
                  </a:schemeClr>
                </a:solidFill>
              </a:rPr>
              <a:t>T</a:t>
            </a:r>
            <a:endParaRPr lang="pt-PT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5336275" y="2500039"/>
            <a:ext cx="423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smtClean="0">
                <a:solidFill>
                  <a:schemeClr val="accent1">
                    <a:lumMod val="75000"/>
                  </a:schemeClr>
                </a:solidFill>
              </a:rPr>
              <a:t>A</a:t>
            </a:r>
            <a:endParaRPr lang="pt-PT" b="1" dirty="0">
              <a:solidFill>
                <a:schemeClr val="accent1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aixaDeTexto 17"/>
              <p:cNvSpPr txBox="1"/>
              <p:nvPr/>
            </p:nvSpPr>
            <p:spPr>
              <a:xfrm>
                <a:off x="1285692" y="5413603"/>
                <a:ext cx="1509297" cy="6613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pt-PT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P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P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pt-PT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den>
                      </m:f>
                    </m:oMath>
                  </m:oMathPara>
                </a14:m>
                <a:endParaRPr lang="pt-PT" dirty="0"/>
              </a:p>
            </p:txBody>
          </p:sp>
        </mc:Choice>
        <mc:Fallback xmlns="">
          <p:sp>
            <p:nvSpPr>
              <p:cNvPr id="18" name="CaixaDeTexto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5692" y="5413603"/>
                <a:ext cx="1509297" cy="661335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Conexão em ângulos retos 24"/>
          <p:cNvCxnSpPr/>
          <p:nvPr/>
        </p:nvCxnSpPr>
        <p:spPr>
          <a:xfrm>
            <a:off x="2511189" y="5950424"/>
            <a:ext cx="696035" cy="197311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aixaDeTexto 25"/>
          <p:cNvSpPr txBox="1"/>
          <p:nvPr/>
        </p:nvSpPr>
        <p:spPr>
          <a:xfrm>
            <a:off x="3302760" y="5454613"/>
            <a:ext cx="24565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Frequência: representa quantas oscilações uma onda dá a cada segundo. </a:t>
            </a:r>
            <a:endParaRPr lang="pt-PT" dirty="0"/>
          </a:p>
        </p:txBody>
      </p:sp>
      <p:pic>
        <p:nvPicPr>
          <p:cNvPr id="29" name="Imagem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05904" y="5867295"/>
            <a:ext cx="780356" cy="2804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2" name="CaixaDeTexto 31"/>
              <p:cNvSpPr txBox="1"/>
              <p:nvPr/>
            </p:nvSpPr>
            <p:spPr>
              <a:xfrm>
                <a:off x="6774896" y="5455855"/>
                <a:ext cx="1091820" cy="6347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pt-PT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pt-P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P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pt-PT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lang="pt-PT" dirty="0"/>
              </a:p>
            </p:txBody>
          </p:sp>
        </mc:Choice>
        <mc:Fallback xmlns="">
          <p:sp>
            <p:nvSpPr>
              <p:cNvPr id="32" name="CaixaDeTexto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4896" y="5455855"/>
                <a:ext cx="1091820" cy="634789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4" name="Conexão em ângulos retos 33"/>
          <p:cNvCxnSpPr/>
          <p:nvPr/>
        </p:nvCxnSpPr>
        <p:spPr>
          <a:xfrm rot="5400000" flipH="1" flipV="1">
            <a:off x="5214447" y="1381019"/>
            <a:ext cx="770312" cy="581248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CaixaDeTexto 34"/>
          <p:cNvSpPr txBox="1"/>
          <p:nvPr/>
        </p:nvSpPr>
        <p:spPr>
          <a:xfrm>
            <a:off x="3959672" y="531285"/>
            <a:ext cx="41999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Amplitude: é </a:t>
            </a:r>
            <a:r>
              <a:rPr lang="pt-PT" dirty="0"/>
              <a:t>a posição máxima/mínima relativamente à posição de equilíbrio.</a:t>
            </a:r>
          </a:p>
        </p:txBody>
      </p:sp>
      <p:cxnSp>
        <p:nvCxnSpPr>
          <p:cNvPr id="37" name="Conexão reta unidirecional 36"/>
          <p:cNvCxnSpPr/>
          <p:nvPr/>
        </p:nvCxnSpPr>
        <p:spPr>
          <a:xfrm>
            <a:off x="6291617" y="3096248"/>
            <a:ext cx="0" cy="97078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CaixaDeTexto 37"/>
          <p:cNvSpPr txBox="1"/>
          <p:nvPr/>
        </p:nvSpPr>
        <p:spPr>
          <a:xfrm>
            <a:off x="6291617" y="3396974"/>
            <a:ext cx="199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smtClean="0">
                <a:solidFill>
                  <a:schemeClr val="accent1">
                    <a:lumMod val="75000"/>
                  </a:schemeClr>
                </a:solidFill>
              </a:rPr>
              <a:t>A</a:t>
            </a:r>
            <a:endParaRPr lang="pt-PT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9" name="CaixaDeTexto 38"/>
          <p:cNvSpPr txBox="1"/>
          <p:nvPr/>
        </p:nvSpPr>
        <p:spPr>
          <a:xfrm>
            <a:off x="6026761" y="4059982"/>
            <a:ext cx="7152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 smtClean="0"/>
              <a:t>VALE</a:t>
            </a:r>
            <a:endParaRPr lang="pt-PT" sz="1400" dirty="0"/>
          </a:p>
        </p:txBody>
      </p:sp>
      <p:sp>
        <p:nvSpPr>
          <p:cNvPr id="40" name="CaixaDeTexto 39"/>
          <p:cNvSpPr txBox="1"/>
          <p:nvPr/>
        </p:nvSpPr>
        <p:spPr>
          <a:xfrm>
            <a:off x="3024198" y="1831509"/>
            <a:ext cx="8174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 smtClean="0"/>
              <a:t>CRISTA</a:t>
            </a:r>
            <a:endParaRPr lang="pt-PT" sz="1400" dirty="0"/>
          </a:p>
        </p:txBody>
      </p:sp>
      <p:pic>
        <p:nvPicPr>
          <p:cNvPr id="3" name="grafico slide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267180" y="32949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9247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00"/>
    </mc:Choice>
    <mc:Fallback xmlns="">
      <p:transition spd="slow" advTm="2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" grpId="0"/>
      <p:bldP spid="17" grpId="0"/>
      <p:bldP spid="18" grpId="0"/>
      <p:bldP spid="26" grpId="0"/>
      <p:bldP spid="32" grpId="0"/>
      <p:bldP spid="35" grpId="0"/>
      <p:bldP spid="38" grpId="0"/>
      <p:bldP spid="39" grpId="0"/>
      <p:bldP spid="40" grpId="0"/>
    </p:bldLst>
  </p:timing>
  <p:extLst mod="1">
    <p:ext uri="{E180D4A7-C9FB-4DFB-919C-405C955672EB}">
      <p14:showEvtLst xmlns:p14="http://schemas.microsoft.com/office/powerpoint/2010/main">
        <p14:playEvt time="10116" objId="3"/>
        <p14:stopEvt time="34477" objId="3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45"/>
          <a:stretch/>
        </p:blipFill>
        <p:spPr>
          <a:xfrm>
            <a:off x="8175008" y="0"/>
            <a:ext cx="4036325" cy="6858000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547347" y="646703"/>
            <a:ext cx="719093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pt-PT" sz="32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Sinais harmónicos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ixaDeTexto 5"/>
              <p:cNvSpPr txBox="1"/>
              <p:nvPr/>
            </p:nvSpPr>
            <p:spPr>
              <a:xfrm>
                <a:off x="1269243" y="1378424"/>
                <a:ext cx="851620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PT" sz="2000" dirty="0" smtClean="0"/>
                  <a:t>São descritos por funções sinusoidais, por exemplo: </a:t>
                </a:r>
                <a14:m>
                  <m:oMath xmlns:m="http://schemas.openxmlformats.org/officeDocument/2006/math">
                    <m:r>
                      <a:rPr lang="pt-PT" sz="2000" b="0" i="0" smtClean="0">
                        <a:latin typeface="Cambria Math" panose="02040503050406030204" pitchFamily="18" charset="0"/>
                      </a:rPr>
                      <m:t>    </m:t>
                    </m:r>
                    <m:r>
                      <a:rPr lang="pt-PT" sz="20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𝑦</m:t>
                    </m:r>
                    <m:d>
                      <m:dPr>
                        <m:ctrlPr>
                          <a:rPr lang="pt-PT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PT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pt-PT" sz="20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pt-PT" sz="20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𝐴</m:t>
                    </m:r>
                    <m:func>
                      <m:funcPr>
                        <m:ctrlPr>
                          <a:rPr lang="pt-PT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pt-PT" sz="2000" b="0" i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pt-PT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pt-PT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  <m:r>
                          <a:rPr lang="pt-PT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  <m:r>
                          <a:rPr lang="pt-PT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endParaRPr lang="pt-PT" sz="2000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" name="CaixaDeTexto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9243" y="1378424"/>
                <a:ext cx="8516202" cy="400110"/>
              </a:xfrm>
              <a:prstGeom prst="rect">
                <a:avLst/>
              </a:prstGeom>
              <a:blipFill rotWithShape="0">
                <a:blip r:embed="rId7"/>
                <a:stretch>
                  <a:fillRect l="-716" t="-7576" b="-25758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aixaDeTexto 2"/>
          <p:cNvSpPr txBox="1"/>
          <p:nvPr/>
        </p:nvSpPr>
        <p:spPr>
          <a:xfrm>
            <a:off x="2374711" y="2240570"/>
            <a:ext cx="53635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pt-PT" dirty="0" smtClean="0"/>
              <a:t>𝑦: grandeza que varia em cada ponto do meio.</a:t>
            </a:r>
          </a:p>
          <a:p>
            <a:endParaRPr lang="pt-PT" dirty="0"/>
          </a:p>
        </p:txBody>
      </p:sp>
      <p:sp>
        <p:nvSpPr>
          <p:cNvPr id="4" name="CaixaDeTexto 3"/>
          <p:cNvSpPr txBox="1"/>
          <p:nvPr/>
        </p:nvSpPr>
        <p:spPr>
          <a:xfrm>
            <a:off x="2374711" y="2609902"/>
            <a:ext cx="5800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pt-PT" dirty="0" smtClean="0"/>
              <a:t>𝐴: amplitude de oscilação .</a:t>
            </a:r>
            <a:endParaRPr lang="pt-P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ixaDeTexto 6"/>
              <p:cNvSpPr txBox="1"/>
              <p:nvPr/>
            </p:nvSpPr>
            <p:spPr>
              <a:xfrm>
                <a:off x="2374711" y="2986195"/>
                <a:ext cx="541816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v"/>
                </a:pPr>
                <a:r>
                  <a:rPr lang="pt-PT" dirty="0" smtClean="0"/>
                  <a:t>𝜔: frequência angular, expressa </a:t>
                </a:r>
                <a:r>
                  <a:rPr lang="pt-PT" dirty="0"/>
                  <a:t>em rad/s </a:t>
                </a:r>
                <a:r>
                  <a:rPr lang="pt-PT" dirty="0" smtClean="0"/>
                  <a:t>(</a:t>
                </a:r>
                <a14:m>
                  <m:oMath xmlns:m="http://schemas.openxmlformats.org/officeDocument/2006/math">
                    <m:r>
                      <a:rPr lang="pt-PT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r>
                      <a:rPr lang="pt-PT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</m:t>
                    </m:r>
                    <m:r>
                      <a:rPr lang="pt-P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pt-P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r>
                      <a:rPr lang="pt-P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pt-PT" dirty="0"/>
              </a:p>
            </p:txBody>
          </p:sp>
        </mc:Choice>
        <mc:Fallback xmlns="">
          <p:sp>
            <p:nvSpPr>
              <p:cNvPr id="7" name="CaixaDeTexto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4711" y="2986195"/>
                <a:ext cx="5418160" cy="369332"/>
              </a:xfrm>
              <a:prstGeom prst="rect">
                <a:avLst/>
              </a:prstGeom>
              <a:blipFill rotWithShape="0">
                <a:blip r:embed="rId8"/>
                <a:stretch>
                  <a:fillRect l="-788" t="-13333" b="-26667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Imagem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144" y="3468396"/>
            <a:ext cx="5714704" cy="3389604"/>
          </a:xfrm>
          <a:prstGeom prst="rect">
            <a:avLst/>
          </a:prstGeom>
        </p:spPr>
      </p:pic>
      <p:cxnSp>
        <p:nvCxnSpPr>
          <p:cNvPr id="10" name="Conexão reta unidirecional 9"/>
          <p:cNvCxnSpPr/>
          <p:nvPr/>
        </p:nvCxnSpPr>
        <p:spPr>
          <a:xfrm>
            <a:off x="6045958" y="4749421"/>
            <a:ext cx="0" cy="368489"/>
          </a:xfrm>
          <a:prstGeom prst="straightConnector1">
            <a:avLst/>
          </a:prstGeom>
          <a:ln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m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18080" y="5050254"/>
            <a:ext cx="164606" cy="530398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6087734" y="4933244"/>
            <a:ext cx="394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>
                <a:solidFill>
                  <a:srgbClr val="C00000"/>
                </a:solidFill>
              </a:rPr>
              <a:t>A</a:t>
            </a:r>
            <a:endParaRPr lang="pt-PT" dirty="0">
              <a:solidFill>
                <a:srgbClr val="C00000"/>
              </a:solidFill>
            </a:endParaRPr>
          </a:p>
        </p:txBody>
      </p:sp>
      <p:cxnSp>
        <p:nvCxnSpPr>
          <p:cNvPr id="15" name="Conexão reta unidirecional 14"/>
          <p:cNvCxnSpPr/>
          <p:nvPr/>
        </p:nvCxnSpPr>
        <p:spPr>
          <a:xfrm>
            <a:off x="3098042" y="4749421"/>
            <a:ext cx="736979" cy="0"/>
          </a:xfrm>
          <a:prstGeom prst="straightConnector1">
            <a:avLst/>
          </a:prstGeom>
          <a:ln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ixaDeTexto 15"/>
          <p:cNvSpPr txBox="1"/>
          <p:nvPr/>
        </p:nvSpPr>
        <p:spPr>
          <a:xfrm>
            <a:off x="3296351" y="4392097"/>
            <a:ext cx="559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>
                <a:solidFill>
                  <a:srgbClr val="C00000"/>
                </a:solidFill>
              </a:rPr>
              <a:t>T</a:t>
            </a:r>
            <a:endParaRPr lang="pt-PT" dirty="0">
              <a:solidFill>
                <a:srgbClr val="C00000"/>
              </a:solidFill>
            </a:endParaRPr>
          </a:p>
        </p:txBody>
      </p:sp>
      <p:pic>
        <p:nvPicPr>
          <p:cNvPr id="9" name="sinais harmonicos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04895" y="304059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7041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69"/>
    </mc:Choice>
    <mc:Fallback xmlns="">
      <p:transition spd="slow" advTm="151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" showWhenStopped="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/>
      <p:bldP spid="6" grpId="0"/>
      <p:bldP spid="3" grpId="0"/>
      <p:bldP spid="7" grpId="0"/>
      <p:bldP spid="16" grpId="0"/>
    </p:bldLst>
  </p:timing>
  <p:extLst mod="1">
    <p:ext uri="{E180D4A7-C9FB-4DFB-919C-405C955672EB}">
      <p14:showEvtLst xmlns:p14="http://schemas.microsoft.com/office/powerpoint/2010/main">
        <p14:playEvt time="2" objId="9"/>
        <p14:stopEvt time="12444" objId="9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5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7.1|11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9.9|3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8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3|7.7|11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.4|2.4|3.9|3.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3.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9.5|4.2|4.2|5.4|1.2|4|6.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3.8|1.9|2.5|1.9|0.8|1.7|2.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6.3|5.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6.9|1.6|12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3.1|7.9|3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3.9|2.3|10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.5|6.7|14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9.4|3.7|5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.2|4.1|2.3|0.7|0.9|1.3|1.1|0.9|0.8|5.8|2.3|2.2|5.4|0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3.7|2.3|2.2|3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5.7|0.7|0.6|1.3|0.7"/>
</p:tagLst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706</TotalTime>
  <Words>606</Words>
  <Application>Microsoft Office PowerPoint</Application>
  <PresentationFormat>Ecrã Panorâmico</PresentationFormat>
  <Paragraphs>111</Paragraphs>
  <Slides>20</Slides>
  <Notes>16</Notes>
  <HiddenSlides>0</HiddenSlides>
  <MMClips>20</MMClips>
  <ScaleCrop>false</ScaleCrop>
  <HeadingPairs>
    <vt:vector size="8" baseType="variant">
      <vt:variant>
        <vt:lpstr>Tipos de letra usados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20</vt:i4>
      </vt:variant>
      <vt:variant>
        <vt:lpstr>Apresentações personalizadas</vt:lpstr>
      </vt:variant>
      <vt:variant>
        <vt:i4>1</vt:i4>
      </vt:variant>
    </vt:vector>
  </HeadingPairs>
  <TitlesOfParts>
    <vt:vector size="29" baseType="lpstr">
      <vt:lpstr>AR DARLING</vt:lpstr>
      <vt:lpstr>Arial</vt:lpstr>
      <vt:lpstr>Calibri</vt:lpstr>
      <vt:lpstr>Calibri Light</vt:lpstr>
      <vt:lpstr>Cambria Math</vt:lpstr>
      <vt:lpstr>Showcard Gothic</vt:lpstr>
      <vt:lpstr>Wingdings</vt:lpstr>
      <vt:lpstr>Tema do Office</vt:lpstr>
      <vt:lpstr>SINAIS E ONDAS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personalizada 1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Inês Carneiro</dc:creator>
  <cp:lastModifiedBy>Inês Carneiro</cp:lastModifiedBy>
  <cp:revision>81</cp:revision>
  <dcterms:created xsi:type="dcterms:W3CDTF">2017-03-16T22:21:15Z</dcterms:created>
  <dcterms:modified xsi:type="dcterms:W3CDTF">2017-04-25T20:37:30Z</dcterms:modified>
</cp:coreProperties>
</file>