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Secção Predefinida" id="{AFFB8AD2-5B86-4ACA-B03E-F25675F426E0}">
          <p14:sldIdLst>
            <p14:sldId id="256"/>
            <p14:sldId id="257"/>
            <p14:sldId id="258"/>
            <p14:sldId id="259"/>
            <p14:sldId id="260"/>
            <p14:sldId id="261"/>
            <p14:sldId id="263"/>
            <p14:sldId id="262"/>
            <p14:sldId id="264"/>
            <p14:sldId id="265"/>
            <p14:sldId id="266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71" d="100"/>
          <a:sy n="71" d="100"/>
        </p:scale>
        <p:origin x="-49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3C72E-557D-485B-AFD6-CB8A134BEC17}" type="datetimeFigureOut">
              <a:rPr lang="pt-PT" smtClean="0"/>
              <a:t>28-04-2017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A920B-914E-404F-8DF5-92F8A8865BCC}" type="slidenum">
              <a:rPr lang="pt-PT" smtClean="0"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A920B-914E-404F-8DF5-92F8A8865BCC}" type="slidenum">
              <a:rPr lang="pt-PT" smtClean="0"/>
              <a:t>1</a:t>
            </a:fld>
            <a:endParaRPr lang="pt-P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A920B-914E-404F-8DF5-92F8A8865BCC}" type="slidenum">
              <a:rPr lang="pt-PT" smtClean="0"/>
              <a:t>10</a:t>
            </a:fld>
            <a:endParaRPr lang="pt-P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A920B-914E-404F-8DF5-92F8A8865BCC}" type="slidenum">
              <a:rPr lang="pt-PT" smtClean="0"/>
              <a:t>11</a:t>
            </a:fld>
            <a:endParaRPr lang="pt-P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A920B-914E-404F-8DF5-92F8A8865BCC}" type="slidenum">
              <a:rPr lang="pt-PT" smtClean="0"/>
              <a:t>12</a:t>
            </a:fld>
            <a:endParaRPr lang="pt-P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A920B-914E-404F-8DF5-92F8A8865BCC}" type="slidenum">
              <a:rPr lang="pt-PT" smtClean="0"/>
              <a:t>13</a:t>
            </a:fld>
            <a:endParaRPr lang="pt-P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A920B-914E-404F-8DF5-92F8A8865BCC}" type="slidenum">
              <a:rPr lang="pt-PT" smtClean="0"/>
              <a:t>2</a:t>
            </a:fld>
            <a:endParaRPr lang="pt-P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A920B-914E-404F-8DF5-92F8A8865BCC}" type="slidenum">
              <a:rPr lang="pt-PT" smtClean="0"/>
              <a:t>3</a:t>
            </a:fld>
            <a:endParaRPr lang="pt-P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A920B-914E-404F-8DF5-92F8A8865BCC}" type="slidenum">
              <a:rPr lang="pt-PT" smtClean="0"/>
              <a:t>4</a:t>
            </a:fld>
            <a:endParaRPr lang="pt-P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A920B-914E-404F-8DF5-92F8A8865BCC}" type="slidenum">
              <a:rPr lang="pt-PT" smtClean="0"/>
              <a:t>5</a:t>
            </a:fld>
            <a:endParaRPr lang="pt-P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A920B-914E-404F-8DF5-92F8A8865BCC}" type="slidenum">
              <a:rPr lang="pt-PT" smtClean="0"/>
              <a:t>6</a:t>
            </a:fld>
            <a:endParaRPr lang="pt-P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A920B-914E-404F-8DF5-92F8A8865BCC}" type="slidenum">
              <a:rPr lang="pt-PT" smtClean="0"/>
              <a:t>7</a:t>
            </a:fld>
            <a:endParaRPr lang="pt-P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A920B-914E-404F-8DF5-92F8A8865BCC}" type="slidenum">
              <a:rPr lang="pt-PT" smtClean="0"/>
              <a:t>8</a:t>
            </a:fld>
            <a:endParaRPr lang="pt-P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A920B-914E-404F-8DF5-92F8A8865BCC}" type="slidenum">
              <a:rPr lang="pt-PT" smtClean="0"/>
              <a:t>9</a:t>
            </a:fld>
            <a:endParaRPr 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67F12-5ACD-41BA-8721-22500640F6AF}" type="datetimeFigureOut">
              <a:rPr lang="pt-PT" smtClean="0"/>
              <a:pPr/>
              <a:t>28-04-2017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7C5A-F27F-4D33-92B6-5340FBC24023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146294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67F12-5ACD-41BA-8721-22500640F6AF}" type="datetimeFigureOut">
              <a:rPr lang="pt-PT" smtClean="0"/>
              <a:pPr/>
              <a:t>28-04-2017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7C5A-F27F-4D33-92B6-5340FBC24023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817845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67F12-5ACD-41BA-8721-22500640F6AF}" type="datetimeFigureOut">
              <a:rPr lang="pt-PT" smtClean="0"/>
              <a:pPr/>
              <a:t>28-04-2017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7C5A-F27F-4D33-92B6-5340FBC24023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505202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67F12-5ACD-41BA-8721-22500640F6AF}" type="datetimeFigureOut">
              <a:rPr lang="pt-PT" smtClean="0"/>
              <a:pPr/>
              <a:t>28-04-2017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7C5A-F27F-4D33-92B6-5340FBC24023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321590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67F12-5ACD-41BA-8721-22500640F6AF}" type="datetimeFigureOut">
              <a:rPr lang="pt-PT" smtClean="0"/>
              <a:pPr/>
              <a:t>28-04-2017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7C5A-F27F-4D33-92B6-5340FBC24023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015229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67F12-5ACD-41BA-8721-22500640F6AF}" type="datetimeFigureOut">
              <a:rPr lang="pt-PT" smtClean="0"/>
              <a:pPr/>
              <a:t>28-04-2017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7C5A-F27F-4D33-92B6-5340FBC24023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703910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67F12-5ACD-41BA-8721-22500640F6AF}" type="datetimeFigureOut">
              <a:rPr lang="pt-PT" smtClean="0"/>
              <a:pPr/>
              <a:t>28-04-2017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7C5A-F27F-4D33-92B6-5340FBC24023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258105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67F12-5ACD-41BA-8721-22500640F6AF}" type="datetimeFigureOut">
              <a:rPr lang="pt-PT" smtClean="0"/>
              <a:pPr/>
              <a:t>28-04-2017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7C5A-F27F-4D33-92B6-5340FBC24023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092753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67F12-5ACD-41BA-8721-22500640F6AF}" type="datetimeFigureOut">
              <a:rPr lang="pt-PT" smtClean="0"/>
              <a:pPr/>
              <a:t>28-04-2017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7C5A-F27F-4D33-92B6-5340FBC24023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900599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67F12-5ACD-41BA-8721-22500640F6AF}" type="datetimeFigureOut">
              <a:rPr lang="pt-PT" smtClean="0"/>
              <a:pPr/>
              <a:t>28-04-2017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7C5A-F27F-4D33-92B6-5340FBC24023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961284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67F12-5ACD-41BA-8721-22500640F6AF}" type="datetimeFigureOut">
              <a:rPr lang="pt-PT" smtClean="0"/>
              <a:pPr/>
              <a:t>28-04-2017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7C5A-F27F-4D33-92B6-5340FBC24023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860307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67F12-5ACD-41BA-8721-22500640F6AF}" type="datetimeFigureOut">
              <a:rPr lang="pt-PT" smtClean="0"/>
              <a:pPr/>
              <a:t>28-04-2017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57C5A-F27F-4D33-92B6-5340FBC24023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226191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gif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Relationship Id="rId9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643943"/>
            <a:ext cx="9144000" cy="1088735"/>
          </a:xfrm>
        </p:spPr>
        <p:txBody>
          <a:bodyPr/>
          <a:lstStyle/>
          <a:p>
            <a:r>
              <a:rPr lang="pt-PT" dirty="0" smtClean="0"/>
              <a:t>Sistema Cardiovascular </a:t>
            </a:r>
            <a:endParaRPr lang="pt-PT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8969" y="2597487"/>
            <a:ext cx="3055244" cy="325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71511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pt-PT" dirty="0" smtClean="0"/>
              <a:t>Grande e pequena circulação </a:t>
            </a:r>
            <a:endParaRPr lang="pt-PT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46975" y="2521084"/>
            <a:ext cx="4156458" cy="233425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795493" y="2125015"/>
            <a:ext cx="52803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 grande circulação inicia-se com a contração do ventrículo esquerdo até á aurícula direita. A pequena circulação inicia-se com a contração do ventrículo direito até  aurícula esquerda, dando-se a </a:t>
            </a:r>
            <a:r>
              <a:rPr lang="pt-PT" b="1" dirty="0" smtClean="0"/>
              <a:t>HEMATOSE PULMONAR</a:t>
            </a:r>
            <a:r>
              <a:rPr lang="pt-PT" dirty="0" smtClean="0"/>
              <a:t>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xmlns="" val="1362321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Cuidados a ter com o sistema cardiovascular    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pt-PT" dirty="0" smtClean="0"/>
              <a:t>  </a:t>
            </a:r>
            <a:r>
              <a:rPr lang="pt-PT" sz="2000" dirty="0" smtClean="0"/>
              <a:t>Fazer uma alimentação equilibrada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PT" sz="2000" dirty="0" smtClean="0"/>
              <a:t>   Praticar exercício físico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PT" sz="2000" dirty="0" smtClean="0"/>
              <a:t>   Controlar infeções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PT" sz="2000" dirty="0"/>
              <a:t> </a:t>
            </a:r>
            <a:r>
              <a:rPr lang="pt-PT" sz="2000" dirty="0" smtClean="0"/>
              <a:t>  Não fumar nem beber bebidas com álcool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PT" sz="2000" dirty="0"/>
              <a:t> </a:t>
            </a:r>
            <a:r>
              <a:rPr lang="pt-PT" sz="2000" dirty="0" smtClean="0"/>
              <a:t>  Medir as tensões </a:t>
            </a:r>
            <a:endParaRPr lang="pt-PT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pt-PT" sz="2000" dirty="0" smtClean="0"/>
              <a:t>   Controlar o peso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PT" sz="2000" dirty="0"/>
              <a:t> </a:t>
            </a:r>
            <a:r>
              <a:rPr lang="pt-PT" sz="2000" dirty="0" smtClean="0"/>
              <a:t>  Não usar vestuário apertado </a:t>
            </a:r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6558" y="1344097"/>
            <a:ext cx="2115248" cy="211524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11232" y="1788336"/>
            <a:ext cx="1905000" cy="1905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87175" y="1488548"/>
            <a:ext cx="1323249" cy="1970797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74300" y="3975013"/>
            <a:ext cx="3472382" cy="25908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9580" y="3141645"/>
            <a:ext cx="2145163" cy="2239239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9580" y="5486737"/>
            <a:ext cx="1754609" cy="108826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0515" y="4963672"/>
            <a:ext cx="2898076" cy="161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2006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Doenças cardiovasculares 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838200" y="1997086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pt-PT" dirty="0" smtClean="0"/>
              <a:t> </a:t>
            </a:r>
            <a:r>
              <a:rPr lang="pt-PT" sz="2000" dirty="0" smtClean="0"/>
              <a:t>AVC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PT" sz="2000" dirty="0" smtClean="0"/>
              <a:t>  Anemia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PT" sz="2000" dirty="0"/>
              <a:t> </a:t>
            </a:r>
            <a:r>
              <a:rPr lang="pt-PT" sz="2000" dirty="0" smtClean="0"/>
              <a:t> Leucemia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PT" sz="2000" dirty="0"/>
              <a:t> </a:t>
            </a:r>
            <a:r>
              <a:rPr lang="pt-PT" sz="2000" dirty="0" smtClean="0"/>
              <a:t> </a:t>
            </a:r>
            <a:r>
              <a:rPr lang="pt-PT" sz="2000" dirty="0" err="1" smtClean="0"/>
              <a:t>Hipercolesterolemia</a:t>
            </a:r>
            <a:endParaRPr lang="pt-PT" sz="20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pt-PT" sz="2000" dirty="0"/>
              <a:t> </a:t>
            </a:r>
            <a:r>
              <a:rPr lang="pt-PT" sz="2000" dirty="0" smtClean="0"/>
              <a:t> Aterosclerose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PT" sz="2000" dirty="0"/>
              <a:t> </a:t>
            </a:r>
            <a:r>
              <a:rPr lang="pt-PT" sz="2000" dirty="0" smtClean="0"/>
              <a:t> Enfarte de miocárdio       </a:t>
            </a:r>
            <a:endParaRPr lang="pt-PT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18367" y="977330"/>
            <a:ext cx="2544308" cy="142671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2635" y="1409487"/>
            <a:ext cx="2486394" cy="198911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03645" y="3240203"/>
            <a:ext cx="2759030" cy="1865104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5495" y="3937582"/>
            <a:ext cx="1819275" cy="135255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2194" y="1871316"/>
            <a:ext cx="2226004" cy="152728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7635" y="3933517"/>
            <a:ext cx="19050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7884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2580" y="5100033"/>
            <a:ext cx="9994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Trabalho realizado por: Mafalda Pinto </a:t>
            </a:r>
          </a:p>
          <a:p>
            <a:r>
              <a:rPr lang="pt-PT" dirty="0" smtClean="0"/>
              <a:t>Nº: 16</a:t>
            </a:r>
          </a:p>
          <a:p>
            <a:r>
              <a:rPr lang="pt-PT" dirty="0" smtClean="0"/>
              <a:t>Tª:6º K </a:t>
            </a:r>
            <a:endParaRPr lang="pt-PT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7814" y="270457"/>
            <a:ext cx="8023538" cy="493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1059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smtClean="0"/>
              <a:t>Como é constituído o sistema cardiovascular?</a:t>
            </a:r>
            <a:endParaRPr lang="pt-PT" b="1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2000" dirty="0" smtClean="0"/>
              <a:t>O sistema cardiovascular ou circulatório é constituído pelo </a:t>
            </a:r>
            <a:r>
              <a:rPr lang="pt-PT" sz="2000" b="1" dirty="0" smtClean="0"/>
              <a:t>coração</a:t>
            </a:r>
            <a:r>
              <a:rPr lang="pt-PT" sz="2000" dirty="0" smtClean="0"/>
              <a:t>, por uma imensa rede de </a:t>
            </a:r>
            <a:r>
              <a:rPr lang="pt-PT" sz="2000" b="1" dirty="0" smtClean="0"/>
              <a:t>vasos</a:t>
            </a:r>
            <a:r>
              <a:rPr lang="pt-PT" sz="2000" dirty="0" smtClean="0"/>
              <a:t> </a:t>
            </a:r>
            <a:r>
              <a:rPr lang="pt-PT" sz="2000" b="1" dirty="0" smtClean="0"/>
              <a:t>sanguíneos</a:t>
            </a:r>
            <a:r>
              <a:rPr lang="pt-PT" sz="2000" dirty="0" smtClean="0"/>
              <a:t> e pelo </a:t>
            </a:r>
            <a:r>
              <a:rPr lang="pt-PT" sz="2000" b="1" dirty="0" smtClean="0"/>
              <a:t>sangue</a:t>
            </a:r>
            <a:r>
              <a:rPr lang="pt-PT" sz="2000" dirty="0" smtClean="0"/>
              <a:t>.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1000" y="2657341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154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smtClean="0"/>
              <a:t>O coração</a:t>
            </a:r>
            <a:endParaRPr lang="pt-PT" b="1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2000" dirty="0" smtClean="0"/>
              <a:t>O coração é um órgão muscular que funciona com se fosse uma “ bomba “. O coração situa-se na cavidade torácica entre os dois pulmões, levemente inclinado para a esquerda. </a:t>
            </a:r>
          </a:p>
          <a:p>
            <a:pPr marL="0" indent="0">
              <a:buNone/>
            </a:pPr>
            <a:r>
              <a:rPr lang="pt-PT" sz="2000" dirty="0" smtClean="0"/>
              <a:t>O interior do coração está dividido em quatro cavidades: as </a:t>
            </a:r>
            <a:r>
              <a:rPr lang="pt-PT" sz="2000" b="1" dirty="0" smtClean="0"/>
              <a:t>aurículas</a:t>
            </a:r>
            <a:r>
              <a:rPr lang="pt-PT" sz="2000" dirty="0" smtClean="0"/>
              <a:t>, e duas inferiores, os </a:t>
            </a:r>
            <a:r>
              <a:rPr lang="pt-PT" sz="2000" b="1" dirty="0" smtClean="0"/>
              <a:t>ventrículos</a:t>
            </a:r>
            <a:r>
              <a:rPr lang="pt-PT" sz="2000" dirty="0" smtClean="0"/>
              <a:t>.</a:t>
            </a:r>
            <a:r>
              <a:rPr lang="pt-PT" sz="2000" dirty="0"/>
              <a:t> </a:t>
            </a:r>
            <a:r>
              <a:rPr lang="pt-PT" sz="2000" dirty="0" smtClean="0"/>
              <a:t>As cavidades do lado esquerdo estão separadas das cavidades do lado direito, ou seja, as aurículas não comunicam entre si, acontecendo o mesmo com os ventrículos.</a:t>
            </a:r>
            <a:endParaRPr lang="pt-PT" sz="2000" dirty="0"/>
          </a:p>
          <a:p>
            <a:pPr marL="0" indent="0">
              <a:buNone/>
            </a:pPr>
            <a:endParaRPr lang="pt-PT" sz="2000" dirty="0" smtClean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0333" y="3689797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6087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3515" y="313609"/>
            <a:ext cx="10515600" cy="1325563"/>
          </a:xfrm>
        </p:spPr>
        <p:txBody>
          <a:bodyPr/>
          <a:lstStyle/>
          <a:p>
            <a:r>
              <a:rPr lang="pt-PT" b="1" dirty="0" smtClean="0"/>
              <a:t>O coração </a:t>
            </a:r>
            <a:endParaRPr lang="pt-PT" b="1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2000" dirty="0" smtClean="0"/>
              <a:t>No lado esquerdo do coração, circula sangue rico em oxigénio, de cor vermelho-vivo, designado por </a:t>
            </a:r>
            <a:r>
              <a:rPr lang="pt-PT" sz="2000" b="1" dirty="0" smtClean="0"/>
              <a:t>sangue arterial</a:t>
            </a:r>
            <a:r>
              <a:rPr lang="pt-PT" sz="2000" dirty="0" smtClean="0"/>
              <a:t>.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2000" dirty="0" smtClean="0"/>
              <a:t>No lado direito, circula sangue rico em dióxido de carbono, de cor vermelho-escuro, denominado </a:t>
            </a:r>
            <a:r>
              <a:rPr lang="pt-PT" sz="2000" b="1" dirty="0" smtClean="0"/>
              <a:t>sangue venoso</a:t>
            </a:r>
            <a:r>
              <a:rPr lang="pt-PT" sz="2000" dirty="0" smtClean="0"/>
              <a:t>.</a:t>
            </a:r>
            <a:endParaRPr lang="pt-PT" sz="20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4715" y="3219718"/>
            <a:ext cx="5100034" cy="261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5610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smtClean="0"/>
              <a:t>Os vasos sanguíneos </a:t>
            </a:r>
            <a:endParaRPr lang="pt-PT" b="1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912253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2000" dirty="0" smtClean="0"/>
              <a:t>O sistema circulatório é composto por uma grande rede de vasos sanguíneos de que fazem parte as </a:t>
            </a:r>
            <a:r>
              <a:rPr lang="pt-PT" sz="2000" b="1" dirty="0" smtClean="0"/>
              <a:t>artérias</a:t>
            </a:r>
            <a:r>
              <a:rPr lang="pt-PT" sz="2000" dirty="0" smtClean="0"/>
              <a:t>, as </a:t>
            </a:r>
            <a:r>
              <a:rPr lang="pt-PT" sz="2000" b="1" dirty="0" smtClean="0"/>
              <a:t>veias</a:t>
            </a:r>
            <a:r>
              <a:rPr lang="pt-PT" sz="2000" dirty="0"/>
              <a:t> </a:t>
            </a:r>
            <a:r>
              <a:rPr lang="pt-PT" sz="2000" dirty="0" smtClean="0"/>
              <a:t>e os </a:t>
            </a:r>
            <a:r>
              <a:rPr lang="pt-PT" sz="2000" b="1" dirty="0" smtClean="0"/>
              <a:t>capilares</a:t>
            </a:r>
            <a:r>
              <a:rPr lang="pt-PT" sz="2000" dirty="0" smtClean="0"/>
              <a:t>. </a:t>
            </a:r>
            <a:endParaRPr lang="pt-PT" sz="2000" dirty="0"/>
          </a:p>
        </p:txBody>
      </p:sp>
      <p:sp>
        <p:nvSpPr>
          <p:cNvPr id="5" name="Seta para a direita 4"/>
          <p:cNvSpPr/>
          <p:nvPr/>
        </p:nvSpPr>
        <p:spPr>
          <a:xfrm>
            <a:off x="3349579" y="3195939"/>
            <a:ext cx="656822" cy="450760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" name="CaixaDeTexto 5"/>
          <p:cNvSpPr txBox="1"/>
          <p:nvPr/>
        </p:nvSpPr>
        <p:spPr>
          <a:xfrm>
            <a:off x="4006401" y="2769536"/>
            <a:ext cx="2163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As </a:t>
            </a:r>
            <a:r>
              <a:rPr lang="pt-PT" b="1" dirty="0" smtClean="0"/>
              <a:t>artérias</a:t>
            </a:r>
            <a:r>
              <a:rPr lang="pt-PT" dirty="0" smtClean="0"/>
              <a:t> são vasos sanguíneos, de paredes espessas e elásticas, que levam o sangue a todos os órgãos.</a:t>
            </a:r>
            <a:endParaRPr lang="pt-PT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753" y="4415660"/>
            <a:ext cx="2292440" cy="1790833"/>
          </a:xfrm>
          <a:prstGeom prst="rect">
            <a:avLst/>
          </a:prstGeom>
        </p:spPr>
      </p:pic>
      <p:sp>
        <p:nvSpPr>
          <p:cNvPr id="8" name="Seta para a direita 7"/>
          <p:cNvSpPr/>
          <p:nvPr/>
        </p:nvSpPr>
        <p:spPr>
          <a:xfrm>
            <a:off x="3240109" y="4998387"/>
            <a:ext cx="748046" cy="476519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9" name="CaixaDeTexto 8"/>
          <p:cNvSpPr txBox="1"/>
          <p:nvPr/>
        </p:nvSpPr>
        <p:spPr>
          <a:xfrm>
            <a:off x="4185634" y="4829577"/>
            <a:ext cx="27303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As </a:t>
            </a:r>
            <a:r>
              <a:rPr lang="pt-PT" b="1" dirty="0" smtClean="0"/>
              <a:t>veias </a:t>
            </a:r>
            <a:r>
              <a:rPr lang="pt-PT" dirty="0" smtClean="0"/>
              <a:t>são vasos sanguíneos, de paredes espessas e elásticas que saem do coração e levam o sangue a todos os órgãos.</a:t>
            </a:r>
            <a:endParaRPr lang="pt-PT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2261" y="2944888"/>
            <a:ext cx="2333625" cy="2053499"/>
          </a:xfrm>
          <a:prstGeom prst="rect">
            <a:avLst/>
          </a:prstGeom>
        </p:spPr>
      </p:pic>
      <p:sp>
        <p:nvSpPr>
          <p:cNvPr id="11" name="Seta para a direita 10"/>
          <p:cNvSpPr/>
          <p:nvPr/>
        </p:nvSpPr>
        <p:spPr>
          <a:xfrm>
            <a:off x="9800823" y="3646699"/>
            <a:ext cx="579549" cy="354595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0289146" y="2183032"/>
            <a:ext cx="17214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Os </a:t>
            </a:r>
            <a:r>
              <a:rPr lang="pt-PT" b="1" dirty="0" smtClean="0"/>
              <a:t>capilares</a:t>
            </a:r>
            <a:r>
              <a:rPr lang="pt-PT" dirty="0" smtClean="0"/>
              <a:t> são vasos microscópicos, de paredes muito finas, que fazem a comunicação entre as ramificações mais finas das artérias e das veias. Permitem a troca de substancias entre o sangue e as células.</a:t>
            </a:r>
            <a:endParaRPr lang="pt-PT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9748" y="2472744"/>
            <a:ext cx="1171575" cy="178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693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smtClean="0"/>
              <a:t>Como é constituído o sangue?</a:t>
            </a:r>
            <a:endParaRPr lang="pt-PT" b="1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Glóbulos vermelhos </a:t>
            </a:r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</a:rPr>
              <a:t>Glóbulos brancos </a:t>
            </a:r>
            <a:endParaRPr lang="pt-P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39788" y="2505075"/>
            <a:ext cx="4556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Células com a forma de um disco achatado no centro, sem núcleo. São as células mais numerosas do sangue.</a:t>
            </a:r>
            <a:endParaRPr lang="pt-PT" dirty="0"/>
          </a:p>
        </p:txBody>
      </p:sp>
      <p:sp>
        <p:nvSpPr>
          <p:cNvPr id="10" name="CaixaDeTexto 9"/>
          <p:cNvSpPr txBox="1"/>
          <p:nvPr/>
        </p:nvSpPr>
        <p:spPr>
          <a:xfrm>
            <a:off x="5997575" y="2665927"/>
            <a:ext cx="4434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Células com núcleo, maiores que os glóbulos vermelhos mas menos numerosas. </a:t>
            </a:r>
            <a:endParaRPr lang="pt-PT" dirty="0"/>
          </a:p>
        </p:txBody>
      </p:sp>
      <p:pic>
        <p:nvPicPr>
          <p:cNvPr id="11" name="Marcador de Posição de Conteúdo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8018" y="3583448"/>
            <a:ext cx="5231383" cy="2335025"/>
          </a:xfrm>
        </p:spPr>
      </p:pic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xmlns="" val="1107983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Como é constituído o sangue ? 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 smtClean="0">
                <a:solidFill>
                  <a:srgbClr val="FFFF00"/>
                </a:solidFill>
              </a:rPr>
              <a:t>Plasma : </a:t>
            </a:r>
            <a:r>
              <a:rPr lang="pt-PT" sz="1800" dirty="0" smtClean="0"/>
              <a:t>Líquido transparente e amarelado constituído essencialmente por água com substancias orgânicas e minerais dissolvidos. Ocupa mais de metade de volume do sangue.</a:t>
            </a:r>
            <a:endParaRPr lang="pt-PT" dirty="0">
              <a:solidFill>
                <a:srgbClr val="FFFF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21298" y="3007954"/>
            <a:ext cx="38100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0784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smtClean="0"/>
              <a:t>Como é constituído o sangue? </a:t>
            </a:r>
            <a:endParaRPr lang="pt-PT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 dirty="0" smtClean="0"/>
              <a:t>Fragmentos de células sem núcleo. São os elementos mais pequenos do sangue. Chamadas de plaquetas </a:t>
            </a:r>
            <a:endParaRPr lang="pt-PT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8361" y="4774037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2076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Quais são as funções do sangue? 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2000" dirty="0" smtClean="0"/>
              <a:t>O sangue desempenha no organismo funções de:</a:t>
            </a:r>
          </a:p>
          <a:p>
            <a:r>
              <a:rPr lang="pt-PT" sz="2000" dirty="0" smtClean="0"/>
              <a:t>Transporte;</a:t>
            </a:r>
          </a:p>
          <a:p>
            <a:r>
              <a:rPr lang="pt-PT" sz="2000" dirty="0" smtClean="0"/>
              <a:t>Defesa ;</a:t>
            </a:r>
          </a:p>
          <a:p>
            <a:r>
              <a:rPr lang="pt-PT" sz="2000" dirty="0" smtClean="0"/>
              <a:t>Regulação </a:t>
            </a:r>
          </a:p>
          <a:p>
            <a:pPr marL="0" indent="0">
              <a:buNone/>
            </a:pPr>
            <a:r>
              <a:rPr lang="pt-PT" sz="2000" dirty="0"/>
              <a:t> </a:t>
            </a:r>
            <a:r>
              <a:rPr lang="pt-PT" sz="2000" dirty="0" smtClean="0"/>
              <a:t> O plasma tem a função de transportar os nutrientes, os glóbulos vermelhos têm a função de transportar o oxigénio, os glóbulos brancos têm a função de defender os organismos dos microrganismos invasores e as plaquetas sanguíneas intervêm na </a:t>
            </a:r>
            <a:r>
              <a:rPr lang="pt-PT" sz="2000" dirty="0" err="1" smtClean="0"/>
              <a:t>cuagolação</a:t>
            </a:r>
            <a:r>
              <a:rPr lang="pt-PT" sz="2000" dirty="0" smtClean="0"/>
              <a:t> do sangue. </a:t>
            </a:r>
          </a:p>
          <a:p>
            <a:endParaRPr lang="pt-PT" sz="20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5322" y="4400416"/>
            <a:ext cx="4471921" cy="230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6529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551</Words>
  <Application>Microsoft Office PowerPoint</Application>
  <PresentationFormat>Personalizados</PresentationFormat>
  <Paragraphs>62</Paragraphs>
  <Slides>13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13</vt:i4>
      </vt:variant>
    </vt:vector>
  </HeadingPairs>
  <TitlesOfParts>
    <vt:vector size="14" baseType="lpstr">
      <vt:lpstr>Tema do Office</vt:lpstr>
      <vt:lpstr>Sistema Cardiovascular </vt:lpstr>
      <vt:lpstr>Como é constituído o sistema cardiovascular?</vt:lpstr>
      <vt:lpstr>O coração</vt:lpstr>
      <vt:lpstr>O coração </vt:lpstr>
      <vt:lpstr>Os vasos sanguíneos </vt:lpstr>
      <vt:lpstr>Como é constituído o sangue?</vt:lpstr>
      <vt:lpstr>Como é constituído o sangue ? </vt:lpstr>
      <vt:lpstr>Como é constituído o sangue? </vt:lpstr>
      <vt:lpstr>Quais são as funções do sangue? </vt:lpstr>
      <vt:lpstr>Grande e pequena circulação </vt:lpstr>
      <vt:lpstr>Cuidados a ter com o sistema cardiovascular    </vt:lpstr>
      <vt:lpstr>Doenças cardiovasculares </vt:lpstr>
      <vt:lpstr>Diapositivo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Sistema Cardiovascular</dc:title>
  <dc:creator>Sandra</dc:creator>
  <cp:lastModifiedBy>marta</cp:lastModifiedBy>
  <cp:revision>34</cp:revision>
  <dcterms:created xsi:type="dcterms:W3CDTF">2017-02-12T15:46:57Z</dcterms:created>
  <dcterms:modified xsi:type="dcterms:W3CDTF">2017-04-28T17:56:07Z</dcterms:modified>
</cp:coreProperties>
</file>