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66" autoAdjust="0"/>
    <p:restoredTop sz="50080"/>
  </p:normalViewPr>
  <p:slideViewPr>
    <p:cSldViewPr snapToGrid="0">
      <p:cViewPr varScale="1">
        <p:scale>
          <a:sx n="50" d="100"/>
          <a:sy n="50" d="100"/>
        </p:scale>
        <p:origin x="1616" y="168"/>
      </p:cViewPr>
      <p:guideLst/>
    </p:cSldViewPr>
  </p:slideViewPr>
  <p:outlineViewPr>
    <p:cViewPr>
      <p:scale>
        <a:sx n="33" d="100"/>
        <a:sy n="33" d="100"/>
      </p:scale>
      <p:origin x="0" y="-3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9A84-0F9A-4582-8590-35F51187CE50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5279E-F7B7-41B1-9E3E-6C747DEFC21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942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279E-F7B7-41B1-9E3E-6C747DEFC21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591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83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989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942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09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112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831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857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08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517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010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06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576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156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347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128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96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399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7D39279-FEB6-42F6-8548-1998148BCBDA}" type="datetimeFigureOut">
              <a:rPr lang="pt-PT" smtClean="0"/>
              <a:t>27/04/18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EB0DBA2-F6D4-43CD-BA86-0DA94C538F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7028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r.sapo.pt/noticia/64536/vidoeiros_carvalhos_e_castanheiros_as_arvores_bombeiras_que_podem_travar_fog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4700"/>
            <a:ext cx="10515600" cy="772732"/>
          </a:xfrm>
        </p:spPr>
        <p:txBody>
          <a:bodyPr>
            <a:normAutofit fontScale="90000"/>
          </a:bodyPr>
          <a:lstStyle/>
          <a:p>
            <a:pPr lvl="0"/>
            <a:r>
              <a:rPr lang="pt-PT" sz="4400" dirty="0" smtClean="0">
                <a:solidFill>
                  <a:srgbClr val="FFFFFF"/>
                </a:solidFill>
              </a:rPr>
              <a:t/>
            </a:r>
            <a:br>
              <a:rPr lang="pt-PT" sz="4400" dirty="0" smtClean="0">
                <a:solidFill>
                  <a:srgbClr val="FFFFFF"/>
                </a:solidFill>
              </a:rPr>
            </a:br>
            <a:r>
              <a:rPr lang="pt-PT" sz="4400" dirty="0">
                <a:solidFill>
                  <a:srgbClr val="FFFFFF"/>
                </a:solidFill>
              </a:rPr>
              <a:t/>
            </a:r>
            <a:br>
              <a:rPr lang="pt-PT" sz="4400" dirty="0">
                <a:solidFill>
                  <a:srgbClr val="FFFFFF"/>
                </a:solidFill>
              </a:rPr>
            </a:br>
            <a:r>
              <a:rPr lang="pt-PT" sz="4400" dirty="0">
                <a:solidFill>
                  <a:srgbClr val="FFFFFF"/>
                </a:solidFill>
              </a:rPr>
              <a:t>	</a:t>
            </a:r>
            <a:r>
              <a:rPr lang="pt-PT" sz="4400" dirty="0" smtClean="0">
                <a:solidFill>
                  <a:srgbClr val="FFFFFF"/>
                </a:solidFill>
              </a:rPr>
              <a:t>As </a:t>
            </a:r>
            <a:r>
              <a:rPr lang="pt-PT" sz="4400" dirty="0">
                <a:solidFill>
                  <a:srgbClr val="FFFFFF"/>
                </a:solidFill>
              </a:rPr>
              <a:t>Influência das Plantas na nossas Vidas</a:t>
            </a:r>
            <a:r>
              <a:rPr lang="pt-PT" dirty="0">
                <a:solidFill>
                  <a:srgbClr val="FFFFFF"/>
                </a:solidFill>
              </a:rPr>
              <a:t/>
            </a:r>
            <a:br>
              <a:rPr lang="pt-PT" dirty="0">
                <a:solidFill>
                  <a:srgbClr val="FFFFFF"/>
                </a:solidFill>
              </a:rPr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20000" y="1825625"/>
            <a:ext cx="3967155" cy="4351338"/>
          </a:xfrm>
        </p:spPr>
        <p:txBody>
          <a:bodyPr/>
          <a:lstStyle/>
          <a:p>
            <a:pPr marL="0" lvl="0" indent="0">
              <a:buNone/>
            </a:pPr>
            <a:r>
              <a:rPr lang="pt-PT" sz="2700" dirty="0">
                <a:solidFill>
                  <a:srgbClr val="FFFFFF"/>
                </a:solidFill>
              </a:rPr>
              <a:t>As plantas </a:t>
            </a:r>
            <a:r>
              <a:rPr lang="pt-PT" sz="2700" dirty="0" smtClean="0">
                <a:solidFill>
                  <a:srgbClr val="FFFFFF"/>
                </a:solidFill>
              </a:rPr>
              <a:t>dão-nos  </a:t>
            </a:r>
            <a:r>
              <a:rPr lang="pt-PT" sz="2700" dirty="0">
                <a:solidFill>
                  <a:srgbClr val="FFFFFF"/>
                </a:solidFill>
              </a:rPr>
              <a:t>benefícios como por </a:t>
            </a:r>
            <a:r>
              <a:rPr lang="pt-PT" sz="2700" dirty="0" smtClean="0">
                <a:solidFill>
                  <a:srgbClr val="FFFFFF"/>
                </a:solidFill>
              </a:rPr>
              <a:t>exemplo,</a:t>
            </a:r>
            <a:r>
              <a:rPr lang="pt-PT" sz="2700" baseline="0" dirty="0" smtClean="0">
                <a:solidFill>
                  <a:srgbClr val="FFFFFF"/>
                </a:solidFill>
              </a:rPr>
              <a:t> </a:t>
            </a:r>
            <a:r>
              <a:rPr lang="pt-PT" sz="2700" dirty="0" smtClean="0">
                <a:solidFill>
                  <a:srgbClr val="FFFFFF"/>
                </a:solidFill>
              </a:rPr>
              <a:t>consomem </a:t>
            </a:r>
            <a:r>
              <a:rPr lang="pt-PT" sz="2700" dirty="0">
                <a:solidFill>
                  <a:srgbClr val="FFFFFF"/>
                </a:solidFill>
              </a:rPr>
              <a:t>dióxido de carbono e libertam  oxigénio, essencial na nossa </a:t>
            </a:r>
            <a:r>
              <a:rPr lang="pt-PT" sz="2700" dirty="0" smtClean="0">
                <a:solidFill>
                  <a:srgbClr val="FFFFFF"/>
                </a:solidFill>
              </a:rPr>
              <a:t>vida e produzem alimentos</a:t>
            </a:r>
            <a:r>
              <a:rPr lang="pt-PT" sz="2700" dirty="0">
                <a:solidFill>
                  <a:srgbClr val="FFFFFF"/>
                </a:solidFill>
              </a:rPr>
              <a:t>, como </a:t>
            </a:r>
            <a:r>
              <a:rPr lang="pt-PT" sz="2700" dirty="0" smtClean="0">
                <a:solidFill>
                  <a:srgbClr val="FFFFFF"/>
                </a:solidFill>
              </a:rPr>
              <a:t>legumes e frutos, os morangos</a:t>
            </a:r>
            <a:r>
              <a:rPr lang="pt-PT" sz="2700" dirty="0">
                <a:solidFill>
                  <a:srgbClr val="FFFFFF"/>
                </a:solidFill>
              </a:rPr>
              <a:t>, </a:t>
            </a:r>
            <a:r>
              <a:rPr lang="pt-PT" sz="2700" dirty="0" smtClean="0">
                <a:solidFill>
                  <a:srgbClr val="FFFFFF"/>
                </a:solidFill>
              </a:rPr>
              <a:t>laranjas, mirtilos...</a:t>
            </a:r>
            <a:endParaRPr lang="pt-PT" sz="2700" dirty="0">
              <a:solidFill>
                <a:srgbClr val="FFFFFF"/>
              </a:solidFill>
            </a:endParaRPr>
          </a:p>
          <a:p>
            <a:endParaRPr lang="pt-PT" dirty="0"/>
          </a:p>
        </p:txBody>
      </p:sp>
      <p:pic>
        <p:nvPicPr>
          <p:cNvPr id="4" name="Picture 4" descr="Imagem relacionad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06989" y="1131999"/>
            <a:ext cx="2869295" cy="28692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Resultado de imagem para plantas de fruto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87051" y="4092787"/>
            <a:ext cx="3563892" cy="26707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317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31066"/>
            <a:ext cx="10515600" cy="772732"/>
          </a:xfrm>
        </p:spPr>
        <p:txBody>
          <a:bodyPr>
            <a:normAutofit fontScale="90000"/>
          </a:bodyPr>
          <a:lstStyle/>
          <a:p>
            <a:pPr lvl="0"/>
            <a:r>
              <a:rPr lang="pt-PT" sz="4400" dirty="0" smtClean="0">
                <a:solidFill>
                  <a:srgbClr val="FFFFFF"/>
                </a:solidFill>
              </a:rPr>
              <a:t>		</a:t>
            </a:r>
            <a:br>
              <a:rPr lang="pt-PT" sz="4400" dirty="0" smtClean="0">
                <a:solidFill>
                  <a:srgbClr val="FFFFFF"/>
                </a:solidFill>
              </a:rPr>
            </a:br>
            <a:r>
              <a:rPr lang="pt-PT" sz="4400" dirty="0">
                <a:solidFill>
                  <a:srgbClr val="FFFFFF"/>
                </a:solidFill>
              </a:rPr>
              <a:t>	</a:t>
            </a:r>
            <a:r>
              <a:rPr lang="pt-PT" sz="4400" dirty="0" smtClean="0">
                <a:solidFill>
                  <a:srgbClr val="FFFFFF"/>
                </a:solidFill>
              </a:rPr>
              <a:t>	Fotossíntese </a:t>
            </a:r>
            <a:r>
              <a:rPr lang="pt-PT" sz="4400" dirty="0">
                <a:solidFill>
                  <a:srgbClr val="FFFFFF"/>
                </a:solidFill>
              </a:rPr>
              <a:t>das Plantas</a:t>
            </a:r>
            <a:r>
              <a:rPr lang="pt-PT" dirty="0">
                <a:solidFill>
                  <a:srgbClr val="FFFFFF"/>
                </a:solidFill>
              </a:rPr>
              <a:t/>
            </a:r>
            <a:br>
              <a:rPr lang="pt-PT" dirty="0">
                <a:solidFill>
                  <a:srgbClr val="FFFFFF"/>
                </a:solidFill>
              </a:rPr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20000" y="1825625"/>
            <a:ext cx="4211854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PT" sz="2700" dirty="0">
                <a:solidFill>
                  <a:srgbClr val="FFFFFF"/>
                </a:solidFill>
              </a:rPr>
              <a:t>A Fotossíntese é um </a:t>
            </a:r>
            <a:r>
              <a:rPr lang="pt-PT" sz="2700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processo realizado pelas plantas para produção de seu </a:t>
            </a:r>
            <a:r>
              <a:rPr lang="pt-PT" sz="2700" dirty="0">
                <a:solidFill>
                  <a:srgbClr val="FFFFFF"/>
                </a:solidFill>
                <a:cs typeface="Calibri" pitchFamily="34"/>
              </a:rPr>
              <a:t>próprio</a:t>
            </a:r>
            <a:r>
              <a:rPr lang="pt-PT" sz="2700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 </a:t>
            </a:r>
            <a:r>
              <a:rPr lang="pt-PT" sz="2700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alimento e libertação de oxigénio para o meio. </a:t>
            </a:r>
            <a:r>
              <a:rPr lang="pt-PT" sz="2700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De forma simples, podemos entender que a planta retira </a:t>
            </a:r>
            <a:r>
              <a:rPr lang="pt-PT" sz="2700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o dióxido </a:t>
            </a:r>
            <a:r>
              <a:rPr lang="pt-PT" sz="2700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de carbono </a:t>
            </a:r>
            <a:r>
              <a:rPr lang="pt-PT" sz="2700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da</a:t>
            </a:r>
            <a:r>
              <a:rPr lang="pt-PT" sz="2700" baseline="0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 atmosfera</a:t>
            </a:r>
            <a:r>
              <a:rPr lang="pt-PT" sz="2700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 </a:t>
            </a:r>
            <a:r>
              <a:rPr lang="pt-PT" sz="2700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e energia do Sol. </a:t>
            </a:r>
            <a:endParaRPr lang="pt-PT" sz="2700" dirty="0" smtClean="0">
              <a:solidFill>
                <a:srgbClr val="FFFFFF"/>
              </a:solidFill>
              <a:latin typeface="Calibri" pitchFamily="34"/>
              <a:cs typeface="Calibri" pitchFamily="34"/>
            </a:endParaRPr>
          </a:p>
          <a:p>
            <a:pPr marL="0" lvl="0" indent="0">
              <a:buNone/>
            </a:pPr>
            <a:r>
              <a:rPr lang="pt-PT" sz="2700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A </a:t>
            </a:r>
            <a:r>
              <a:rPr lang="pt-PT" sz="2700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fotossíntese ocorre durante </a:t>
            </a:r>
            <a:r>
              <a:rPr lang="pt-PT" sz="2700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a exposição </a:t>
            </a:r>
            <a:r>
              <a:rPr lang="pt-PT" sz="2700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solar.</a:t>
            </a:r>
          </a:p>
          <a:p>
            <a:endParaRPr lang="pt-PT" dirty="0"/>
          </a:p>
        </p:txBody>
      </p:sp>
      <p:pic>
        <p:nvPicPr>
          <p:cNvPr id="4" name="Picture 2" descr="Resultado de imagem para fotossintes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9861" y="1993051"/>
            <a:ext cx="4749852" cy="37380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11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56824"/>
            <a:ext cx="10515600" cy="798490"/>
          </a:xfrm>
        </p:spPr>
        <p:txBody>
          <a:bodyPr>
            <a:normAutofit fontScale="90000"/>
          </a:bodyPr>
          <a:lstStyle/>
          <a:p>
            <a:pPr lvl="0"/>
            <a:r>
              <a:rPr lang="pt-PT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/>
            </a:r>
            <a:br>
              <a:rPr lang="pt-PT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</a:br>
            <a:r>
              <a:rPr lang="pt-PT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		</a:t>
            </a:r>
            <a:r>
              <a:rPr lang="pt-PT" sz="4400" dirty="0" smtClean="0">
                <a:solidFill>
                  <a:srgbClr val="FFFFFF"/>
                </a:solidFill>
                <a:latin typeface="Calibri" pitchFamily="34"/>
                <a:cs typeface="Calibri" pitchFamily="34"/>
              </a:rPr>
              <a:t>A </a:t>
            </a:r>
            <a:r>
              <a:rPr lang="pt-PT" sz="4400" dirty="0">
                <a:solidFill>
                  <a:srgbClr val="FFFFFF"/>
                </a:solidFill>
                <a:cs typeface="Calibri" pitchFamily="34"/>
              </a:rPr>
              <a:t>Transpiração</a:t>
            </a:r>
            <a:r>
              <a:rPr lang="pt-PT" sz="4400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 das Plantas</a:t>
            </a:r>
            <a:br>
              <a:rPr lang="pt-PT" sz="4400" dirty="0">
                <a:solidFill>
                  <a:srgbClr val="FFFFFF"/>
                </a:solidFill>
                <a:latin typeface="Calibri" pitchFamily="34"/>
                <a:cs typeface="Calibri" pitchFamily="34"/>
              </a:rPr>
            </a:br>
            <a:endParaRPr lang="pt-PT" sz="4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20000" y="1825625"/>
            <a:ext cx="4031549" cy="44979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sz="2700" dirty="0">
                <a:solidFill>
                  <a:srgbClr val="FFFFFF"/>
                </a:solidFill>
              </a:rPr>
              <a:t>A transpiração é o processo pelo qual a planta </a:t>
            </a:r>
            <a:r>
              <a:rPr lang="pt-PT" sz="2700" dirty="0" smtClean="0">
                <a:solidFill>
                  <a:srgbClr val="FFFFFF"/>
                </a:solidFill>
              </a:rPr>
              <a:t>liberta </a:t>
            </a:r>
            <a:r>
              <a:rPr lang="pt-PT" sz="2700" dirty="0">
                <a:solidFill>
                  <a:srgbClr val="FFFFFF"/>
                </a:solidFill>
              </a:rPr>
              <a:t>água </a:t>
            </a:r>
            <a:r>
              <a:rPr lang="pt-PT" sz="2700" dirty="0" smtClean="0">
                <a:solidFill>
                  <a:srgbClr val="FFFFFF"/>
                </a:solidFill>
              </a:rPr>
              <a:t>para a atmosfera, </a:t>
            </a:r>
            <a:r>
              <a:rPr lang="pt-PT" sz="2700" dirty="0">
                <a:solidFill>
                  <a:srgbClr val="FFFFFF"/>
                </a:solidFill>
              </a:rPr>
              <a:t>sendo </a:t>
            </a:r>
            <a:r>
              <a:rPr lang="pt-PT" sz="2700" dirty="0" smtClean="0">
                <a:solidFill>
                  <a:srgbClr val="FFFFFF"/>
                </a:solidFill>
              </a:rPr>
              <a:t>fundamental</a:t>
            </a:r>
            <a:r>
              <a:rPr lang="pt-PT" sz="2700" dirty="0">
                <a:solidFill>
                  <a:srgbClr val="FFFFFF"/>
                </a:solidFill>
              </a:rPr>
              <a:t>, pois </a:t>
            </a:r>
            <a:r>
              <a:rPr lang="pt-PT" sz="2700" dirty="0" smtClean="0">
                <a:solidFill>
                  <a:srgbClr val="FFFFFF"/>
                </a:solidFill>
              </a:rPr>
              <a:t>a </a:t>
            </a:r>
            <a:r>
              <a:rPr lang="pt-PT" sz="2700" dirty="0">
                <a:solidFill>
                  <a:srgbClr val="FFFFFF"/>
                </a:solidFill>
              </a:rPr>
              <a:t>transpiração </a:t>
            </a:r>
            <a:r>
              <a:rPr lang="pt-PT" sz="2700" dirty="0" smtClean="0">
                <a:solidFill>
                  <a:srgbClr val="FFFFFF"/>
                </a:solidFill>
              </a:rPr>
              <a:t>permite que </a:t>
            </a:r>
            <a:r>
              <a:rPr lang="pt-PT" sz="2700" dirty="0">
                <a:solidFill>
                  <a:srgbClr val="FFFFFF"/>
                </a:solidFill>
              </a:rPr>
              <a:t>a seiva bruta </a:t>
            </a:r>
            <a:r>
              <a:rPr lang="pt-PT" sz="2700" dirty="0" smtClean="0">
                <a:solidFill>
                  <a:srgbClr val="FFFFFF"/>
                </a:solidFill>
              </a:rPr>
              <a:t>seja </a:t>
            </a:r>
            <a:r>
              <a:rPr lang="pt-PT" sz="2700" dirty="0">
                <a:solidFill>
                  <a:srgbClr val="FFFFFF"/>
                </a:solidFill>
              </a:rPr>
              <a:t>levada </a:t>
            </a:r>
            <a:r>
              <a:rPr lang="pt-PT" sz="2700" dirty="0" smtClean="0">
                <a:solidFill>
                  <a:srgbClr val="FFFFFF"/>
                </a:solidFill>
              </a:rPr>
              <a:t>até às folhas,</a:t>
            </a:r>
            <a:r>
              <a:rPr lang="pt-PT" sz="2700" baseline="0" dirty="0" smtClean="0">
                <a:solidFill>
                  <a:srgbClr val="FFFFFF"/>
                </a:solidFill>
              </a:rPr>
              <a:t> </a:t>
            </a:r>
            <a:r>
              <a:rPr lang="pt-PT" sz="2700" dirty="0" smtClean="0">
                <a:solidFill>
                  <a:srgbClr val="FFFFFF"/>
                </a:solidFill>
              </a:rPr>
              <a:t>através </a:t>
            </a:r>
            <a:r>
              <a:rPr lang="pt-PT" sz="2700" dirty="0">
                <a:solidFill>
                  <a:srgbClr val="FFFFFF"/>
                </a:solidFill>
              </a:rPr>
              <a:t>do caule. </a:t>
            </a:r>
            <a:endParaRPr lang="pt-PT" sz="2700" dirty="0" smtClean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pt-PT" sz="2700" dirty="0" smtClean="0">
                <a:solidFill>
                  <a:srgbClr val="FFFFFF"/>
                </a:solidFill>
              </a:rPr>
              <a:t>A </a:t>
            </a:r>
            <a:r>
              <a:rPr lang="pt-PT" sz="2700" dirty="0">
                <a:solidFill>
                  <a:srgbClr val="FFFFFF"/>
                </a:solidFill>
              </a:rPr>
              <a:t>transpiração ocorre durante o </a:t>
            </a:r>
            <a:r>
              <a:rPr lang="pt-PT" sz="2700" dirty="0" smtClean="0">
                <a:solidFill>
                  <a:srgbClr val="FFFFFF"/>
                </a:solidFill>
              </a:rPr>
              <a:t>dia.</a:t>
            </a:r>
            <a:endParaRPr lang="pt-PT" sz="2700" dirty="0">
              <a:solidFill>
                <a:srgbClr val="FFFFFF"/>
              </a:solidFill>
            </a:endParaRPr>
          </a:p>
          <a:p>
            <a:endParaRPr lang="pt-PT" dirty="0"/>
          </a:p>
        </p:txBody>
      </p:sp>
      <p:pic>
        <p:nvPicPr>
          <p:cNvPr id="4" name="Picture 2" descr="https://68.media.tumblr.com/142adc0eda441779a397cc20bda469c6/tumblr_o221k2iQrm1ur9d0mo1_12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53071" y="1716494"/>
            <a:ext cx="4213340" cy="42133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271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43944"/>
            <a:ext cx="10515600" cy="708338"/>
          </a:xfrm>
        </p:spPr>
        <p:txBody>
          <a:bodyPr>
            <a:noAutofit/>
          </a:bodyPr>
          <a:lstStyle/>
          <a:p>
            <a:pPr lvl="0"/>
            <a:r>
              <a:rPr lang="pt-PT" sz="4000" dirty="0" smtClean="0">
                <a:solidFill>
                  <a:srgbClr val="FFFFFF"/>
                </a:solidFill>
              </a:rPr>
              <a:t/>
            </a:r>
            <a:br>
              <a:rPr lang="pt-PT" sz="4000" dirty="0" smtClean="0">
                <a:solidFill>
                  <a:srgbClr val="FFFFFF"/>
                </a:solidFill>
              </a:rPr>
            </a:br>
            <a:r>
              <a:rPr lang="pt-PT" sz="4000" dirty="0">
                <a:solidFill>
                  <a:srgbClr val="FFFFFF"/>
                </a:solidFill>
              </a:rPr>
              <a:t>	</a:t>
            </a:r>
            <a:r>
              <a:rPr lang="pt-PT" sz="4000" dirty="0" smtClean="0">
                <a:solidFill>
                  <a:srgbClr val="FFFFFF"/>
                </a:solidFill>
              </a:rPr>
              <a:t>	A </a:t>
            </a:r>
            <a:r>
              <a:rPr lang="pt-PT" sz="4000" dirty="0">
                <a:solidFill>
                  <a:srgbClr val="FFFFFF"/>
                </a:solidFill>
              </a:rPr>
              <a:t>respiração das plantas</a:t>
            </a:r>
            <a:br>
              <a:rPr lang="pt-PT" sz="4000" dirty="0">
                <a:solidFill>
                  <a:srgbClr val="FFFFFF"/>
                </a:solidFill>
              </a:rPr>
            </a:b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20000" y="1777285"/>
            <a:ext cx="6143685" cy="4559120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700" dirty="0">
                <a:solidFill>
                  <a:srgbClr val="FFFFFF"/>
                </a:solidFill>
              </a:rPr>
              <a:t>O oxigénio é necessário para a respiração </a:t>
            </a:r>
            <a:r>
              <a:rPr lang="pt-PT" sz="2700" dirty="0" smtClean="0">
                <a:solidFill>
                  <a:srgbClr val="FFFFFF"/>
                </a:solidFill>
              </a:rPr>
              <a:t>celular</a:t>
            </a:r>
            <a:r>
              <a:rPr lang="pt-PT" sz="2700" baseline="0" dirty="0" smtClean="0">
                <a:solidFill>
                  <a:srgbClr val="FFFFFF"/>
                </a:solidFill>
              </a:rPr>
              <a:t> de todos os seres vivos. </a:t>
            </a:r>
            <a:r>
              <a:rPr lang="pt-PT" sz="2700" dirty="0" smtClean="0">
                <a:solidFill>
                  <a:srgbClr val="FFFFFF"/>
                </a:solidFill>
              </a:rPr>
              <a:t>Com </a:t>
            </a:r>
            <a:r>
              <a:rPr lang="pt-PT" sz="2700" dirty="0">
                <a:solidFill>
                  <a:srgbClr val="FFFFFF"/>
                </a:solidFill>
              </a:rPr>
              <a:t>a grande diversidade de organismos multicelulares, entre animais e plantas, existe uma grande variedade de aparelhos </a:t>
            </a:r>
            <a:r>
              <a:rPr lang="pt-PT" sz="2700" dirty="0" smtClean="0">
                <a:solidFill>
                  <a:srgbClr val="FFFFFF"/>
                </a:solidFill>
              </a:rPr>
              <a:t>respiratórios.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700" dirty="0" smtClean="0">
                <a:solidFill>
                  <a:srgbClr val="FFFFFF"/>
                </a:solidFill>
              </a:rPr>
              <a:t>As plantas como</a:t>
            </a:r>
            <a:r>
              <a:rPr lang="pt-PT" sz="2700" baseline="0" dirty="0" smtClean="0">
                <a:solidFill>
                  <a:srgbClr val="FFFFFF"/>
                </a:solidFill>
              </a:rPr>
              <a:t>  seres vivos multicelulares, realizam a respiração celular nas suas células.</a:t>
            </a:r>
            <a:endParaRPr lang="pt-PT" sz="2700" dirty="0">
              <a:solidFill>
                <a:srgbClr val="FFFFFF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506" y="1959601"/>
            <a:ext cx="4105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701" y="365125"/>
            <a:ext cx="10684099" cy="1325563"/>
          </a:xfrm>
        </p:spPr>
        <p:txBody>
          <a:bodyPr>
            <a:normAutofit/>
          </a:bodyPr>
          <a:lstStyle/>
          <a:p>
            <a:r>
              <a:rPr lang="pt-PT" sz="4000" dirty="0"/>
              <a:t>O que podemos fazer para ajudar a proteger as florestas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6214" y="1825625"/>
            <a:ext cx="792386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700" dirty="0" smtClean="0"/>
              <a:t>-Não </a:t>
            </a:r>
            <a:r>
              <a:rPr lang="pt-PT" sz="2700" dirty="0"/>
              <a:t>deixar lixo nas florestas (principalmente vidros, porque são bons criadores de fogo</a:t>
            </a:r>
            <a:r>
              <a:rPr lang="pt-PT" sz="2700" dirty="0" smtClean="0"/>
              <a:t>).</a:t>
            </a:r>
          </a:p>
          <a:p>
            <a:pPr marL="0" indent="0">
              <a:buNone/>
            </a:pPr>
            <a:r>
              <a:rPr lang="pt-PT" sz="2700" dirty="0" smtClean="0"/>
              <a:t>-Limpar </a:t>
            </a:r>
            <a:r>
              <a:rPr lang="pt-PT" sz="2700" dirty="0"/>
              <a:t>sempre as florestas de excessos de folhas ramos, etc. que espalhem o fogo</a:t>
            </a:r>
            <a:r>
              <a:rPr lang="pt-PT" sz="2700" dirty="0" smtClean="0"/>
              <a:t>.</a:t>
            </a:r>
          </a:p>
          <a:p>
            <a:pPr marL="0" indent="0">
              <a:buNone/>
            </a:pPr>
            <a:r>
              <a:rPr lang="pt-PT" sz="2700" dirty="0" smtClean="0"/>
              <a:t>-Abrir </a:t>
            </a:r>
            <a:r>
              <a:rPr lang="pt-PT" sz="2700" dirty="0"/>
              <a:t>caminhos que facilitem o acesso dos bombeiros ao centro da floresta</a:t>
            </a:r>
            <a:r>
              <a:rPr lang="pt-PT" sz="2700" dirty="0" smtClean="0"/>
              <a:t>.</a:t>
            </a:r>
          </a:p>
          <a:p>
            <a:pPr marL="0" indent="0">
              <a:buNone/>
            </a:pPr>
            <a:r>
              <a:rPr lang="pt-PT" sz="2700" dirty="0" smtClean="0"/>
              <a:t>-Não </a:t>
            </a:r>
            <a:r>
              <a:rPr lang="pt-PT" sz="2700" dirty="0"/>
              <a:t>fazer fogueiras na floresta</a:t>
            </a:r>
            <a:r>
              <a:rPr lang="pt-PT" sz="2700" dirty="0" smtClean="0"/>
              <a:t>.</a:t>
            </a:r>
          </a:p>
          <a:p>
            <a:pPr marL="0" indent="0">
              <a:buNone/>
            </a:pPr>
            <a:r>
              <a:rPr lang="pt-PT" sz="2700" dirty="0" smtClean="0"/>
              <a:t>-Não </a:t>
            </a:r>
            <a:r>
              <a:rPr lang="pt-PT" sz="2700" dirty="0"/>
              <a:t>atirar pontas de cigarro acesas para a floresta (e verificar se estão devidamente </a:t>
            </a:r>
            <a:r>
              <a:rPr lang="pt-PT" sz="2700"/>
              <a:t>apagadas</a:t>
            </a:r>
            <a:r>
              <a:rPr lang="pt-PT" sz="2700" smtClean="0"/>
              <a:t>).</a:t>
            </a:r>
            <a:endParaRPr lang="pt-PT" sz="2700" dirty="0" smtClean="0"/>
          </a:p>
          <a:p>
            <a:pPr marL="0" indent="0">
              <a:buNone/>
            </a:pPr>
            <a:r>
              <a:rPr lang="pt-PT" sz="2700" dirty="0" smtClean="0"/>
              <a:t>-Vigiar </a:t>
            </a:r>
            <a:r>
              <a:rPr lang="pt-PT" sz="2700" dirty="0"/>
              <a:t>as florestas, sobretudo no Verão.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1690688"/>
            <a:ext cx="39719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pt-PT" dirty="0" smtClean="0"/>
              <a:t>		</a:t>
            </a:r>
            <a:r>
              <a:rPr lang="pt-PT" sz="4000" dirty="0" smtClean="0"/>
              <a:t>Incêndios em Portugal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20000" y="1493949"/>
            <a:ext cx="8011121" cy="4683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700" b="1" dirty="0" smtClean="0"/>
              <a:t>2017 </a:t>
            </a:r>
            <a:r>
              <a:rPr lang="pt-PT" sz="2700" b="1" dirty="0"/>
              <a:t>foi o ano em que </a:t>
            </a:r>
            <a:r>
              <a:rPr lang="pt-PT" sz="2700" b="1" dirty="0" smtClean="0"/>
              <a:t>mais floresta ardeu, </a:t>
            </a:r>
            <a:r>
              <a:rPr lang="pt-PT" sz="2700" b="1" dirty="0"/>
              <a:t>nos últimos dez </a:t>
            </a:r>
            <a:r>
              <a:rPr lang="pt-PT" sz="2700" b="1" dirty="0" smtClean="0"/>
              <a:t>anos.</a:t>
            </a:r>
          </a:p>
          <a:p>
            <a:pPr marL="0" indent="0">
              <a:buNone/>
            </a:pPr>
            <a:endParaRPr lang="pt-PT" sz="2700" b="1" dirty="0"/>
          </a:p>
          <a:p>
            <a:pPr marL="0" indent="0">
              <a:buNone/>
            </a:pPr>
            <a:r>
              <a:rPr lang="pt-PT" sz="2700" dirty="0" smtClean="0"/>
              <a:t>Arderam </a:t>
            </a:r>
            <a:r>
              <a:rPr lang="pt-PT" sz="2700" dirty="0"/>
              <a:t>em Portugal mais de 440 mil hectares de floresta e povoamentos — o que corresponde a quatro vezes mais do que a média registada nos dez anos anteriores</a:t>
            </a:r>
            <a:r>
              <a:rPr lang="pt-PT" sz="2700" dirty="0" smtClean="0"/>
              <a:t>.</a:t>
            </a:r>
          </a:p>
          <a:p>
            <a:pPr marL="0" indent="0">
              <a:buNone/>
            </a:pPr>
            <a:endParaRPr lang="pt-PT" sz="2700" dirty="0"/>
          </a:p>
          <a:p>
            <a:pPr marL="0" indent="0">
              <a:buNone/>
            </a:pPr>
            <a:r>
              <a:rPr lang="pt-PT" sz="2700" dirty="0" smtClean="0"/>
              <a:t>Por isso é </a:t>
            </a:r>
            <a:r>
              <a:rPr lang="pt-PT" sz="2700" dirty="0"/>
              <a:t>importante </a:t>
            </a:r>
            <a:r>
              <a:rPr lang="pt-PT" sz="2700" dirty="0" smtClean="0"/>
              <a:t>plantar árvores como </a:t>
            </a:r>
            <a:r>
              <a:rPr lang="pt-PT" sz="2700" dirty="0"/>
              <a:t>os </a:t>
            </a:r>
            <a:r>
              <a:rPr lang="pt-PT" sz="2700" dirty="0" smtClean="0"/>
              <a:t>carvalhos, vidoeiros </a:t>
            </a:r>
            <a:r>
              <a:rPr lang="pt-PT" sz="2700" dirty="0"/>
              <a:t>e </a:t>
            </a:r>
            <a:r>
              <a:rPr lang="pt-PT" sz="2700" dirty="0" smtClean="0"/>
              <a:t>castanheiros que </a:t>
            </a:r>
            <a:r>
              <a:rPr lang="pt-PT" sz="2700" dirty="0"/>
              <a:t>são espécies que não só resistem ao fogo como também contribuem para travar o avanço das </a:t>
            </a:r>
            <a:r>
              <a:rPr lang="pt-PT" sz="2700" dirty="0" smtClean="0"/>
              <a:t>chamas.</a:t>
            </a:r>
            <a:endParaRPr lang="pt-PT" sz="2700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121" y="1330381"/>
            <a:ext cx="2828925" cy="1609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895" y="44338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7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		</a:t>
            </a:r>
            <a:r>
              <a:rPr lang="pt-PT" sz="4000" dirty="0" smtClean="0"/>
              <a:t>Bibliografia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20000" y="1481070"/>
            <a:ext cx="10233800" cy="4695893"/>
          </a:xfrm>
        </p:spPr>
        <p:txBody>
          <a:bodyPr/>
          <a:lstStyle/>
          <a:p>
            <a:r>
              <a:rPr lang="pt-PT" sz="2500" dirty="0">
                <a:hlinkClick r:id="rId2"/>
              </a:rPr>
              <a:t>Manual Ciência Naturais 6º - 100% Vida – Volume 2</a:t>
            </a:r>
          </a:p>
          <a:p>
            <a:r>
              <a:rPr lang="pt-PT" sz="2500" dirty="0">
                <a:hlinkClick r:id="rId2"/>
              </a:rPr>
              <a:t>https://www.publico.pt/2017/11/10/sociedade/noticia/2017-foi-o-ano-em-que-mais-ardeu-nos-ultimos-dez-anos--quatro-vezes-mais-que-o-habitual-1792180</a:t>
            </a:r>
          </a:p>
          <a:p>
            <a:r>
              <a:rPr lang="pt-PT" sz="2500" dirty="0">
                <a:hlinkClick r:id="rId2"/>
              </a:rPr>
              <a:t>http://rr.sapo.pt/noticia/64536/vidoeiros_carvalhos_e_castanheiros_as_arvores_bombeiras_que_podem_travar_fogos</a:t>
            </a:r>
            <a:endParaRPr lang="pt-PT" sz="2500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Rodapé 5"/>
          <p:cNvSpPr>
            <a:spLocks noGrp="1"/>
          </p:cNvSpPr>
          <p:nvPr>
            <p:ph type="ftr" sz="quarter" idx="11"/>
          </p:nvPr>
        </p:nvSpPr>
        <p:spPr>
          <a:xfrm rot="943113">
            <a:off x="7474201" y="5299123"/>
            <a:ext cx="3590327" cy="897691"/>
          </a:xfrm>
        </p:spPr>
        <p:txBody>
          <a:bodyPr/>
          <a:lstStyle/>
          <a:p>
            <a:r>
              <a:rPr lang="pt-PT" sz="1400" b="1" dirty="0" smtClean="0"/>
              <a:t>6º A Diogo Duarte e Rafael Oliveira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8106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382</TotalTime>
  <Words>333</Words>
  <Application>Microsoft Macintosh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Arial</vt:lpstr>
      <vt:lpstr>Profundidade</vt:lpstr>
      <vt:lpstr>PowerPoint Presentation</vt:lpstr>
      <vt:lpstr>   As Influência das Plantas na nossas Vidas </vt:lpstr>
      <vt:lpstr>     Fotossíntese das Plantas </vt:lpstr>
      <vt:lpstr>   A Transpiração das Plantas </vt:lpstr>
      <vt:lpstr>   A respiração das plantas </vt:lpstr>
      <vt:lpstr>O que podemos fazer para ajudar a proteger as florestas</vt:lpstr>
      <vt:lpstr>  Incêndios em Portugal</vt:lpstr>
      <vt:lpstr>  Bibliografia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Duarte</dc:creator>
  <cp:lastModifiedBy>Microsoft Office User</cp:lastModifiedBy>
  <cp:revision>16</cp:revision>
  <dcterms:created xsi:type="dcterms:W3CDTF">2018-04-15T08:41:54Z</dcterms:created>
  <dcterms:modified xsi:type="dcterms:W3CDTF">2018-04-27T14:18:54Z</dcterms:modified>
</cp:coreProperties>
</file>