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62" r:id="rId5"/>
    <p:sldId id="259" r:id="rId6"/>
    <p:sldId id="263" r:id="rId7"/>
    <p:sldId id="266" r:id="rId8"/>
    <p:sldId id="264" r:id="rId9"/>
    <p:sldId id="265" r:id="rId10"/>
    <p:sldId id="267" r:id="rId11"/>
    <p:sldId id="274" r:id="rId12"/>
    <p:sldId id="268" r:id="rId13"/>
    <p:sldId id="275" r:id="rId14"/>
    <p:sldId id="269" r:id="rId15"/>
    <p:sldId id="276" r:id="rId16"/>
    <p:sldId id="270" r:id="rId17"/>
    <p:sldId id="277" r:id="rId18"/>
    <p:sldId id="278" r:id="rId19"/>
    <p:sldId id="271" r:id="rId20"/>
    <p:sldId id="279" r:id="rId21"/>
    <p:sldId id="272" r:id="rId22"/>
    <p:sldId id="280" r:id="rId23"/>
    <p:sldId id="273" r:id="rId24"/>
    <p:sldId id="260" r:id="rId25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154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36BBF-B81E-4047-A4AC-45D16D844682}" type="datetimeFigureOut">
              <a:rPr lang="pt-PT" smtClean="0"/>
              <a:pPr/>
              <a:t>29-04-2018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EE9C7-3C96-4D5A-9372-8627E0F9ACF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88770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i="0" dirty="0" smtClean="0">
              <a:solidFill>
                <a:srgbClr val="FF0000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EE9C7-3C96-4D5A-9372-8627E0F9ACF4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EE9C7-3C96-4D5A-9372-8627E0F9ACF4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5D26-8865-4979-8F79-9DE164D0DC89}" type="datetimeFigureOut">
              <a:rPr lang="pt-PT" smtClean="0"/>
              <a:pPr/>
              <a:t>29-04-2018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E063-6FAF-4FF2-AD9C-F4CD12C6EFE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5D26-8865-4979-8F79-9DE164D0DC89}" type="datetimeFigureOut">
              <a:rPr lang="pt-PT" smtClean="0"/>
              <a:pPr/>
              <a:t>29-04-2018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E063-6FAF-4FF2-AD9C-F4CD12C6EFE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5D26-8865-4979-8F79-9DE164D0DC89}" type="datetimeFigureOut">
              <a:rPr lang="pt-PT" smtClean="0"/>
              <a:pPr/>
              <a:t>29-04-2018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E063-6FAF-4FF2-AD9C-F4CD12C6EFE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5D26-8865-4979-8F79-9DE164D0DC89}" type="datetimeFigureOut">
              <a:rPr lang="pt-PT" smtClean="0"/>
              <a:pPr/>
              <a:t>29-04-2018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E063-6FAF-4FF2-AD9C-F4CD12C6EFE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5D26-8865-4979-8F79-9DE164D0DC89}" type="datetimeFigureOut">
              <a:rPr lang="pt-PT" smtClean="0"/>
              <a:pPr/>
              <a:t>29-04-2018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E063-6FAF-4FF2-AD9C-F4CD12C6EFE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5D26-8865-4979-8F79-9DE164D0DC89}" type="datetimeFigureOut">
              <a:rPr lang="pt-PT" smtClean="0"/>
              <a:pPr/>
              <a:t>29-04-2018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E063-6FAF-4FF2-AD9C-F4CD12C6EFE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5D26-8865-4979-8F79-9DE164D0DC89}" type="datetimeFigureOut">
              <a:rPr lang="pt-PT" smtClean="0"/>
              <a:pPr/>
              <a:t>29-04-2018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E063-6FAF-4FF2-AD9C-F4CD12C6EFE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5D26-8865-4979-8F79-9DE164D0DC89}" type="datetimeFigureOut">
              <a:rPr lang="pt-PT" smtClean="0"/>
              <a:pPr/>
              <a:t>29-04-2018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E063-6FAF-4FF2-AD9C-F4CD12C6EFE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5D26-8865-4979-8F79-9DE164D0DC89}" type="datetimeFigureOut">
              <a:rPr lang="pt-PT" smtClean="0"/>
              <a:pPr/>
              <a:t>29-04-2018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E063-6FAF-4FF2-AD9C-F4CD12C6EFE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5D26-8865-4979-8F79-9DE164D0DC89}" type="datetimeFigureOut">
              <a:rPr lang="pt-PT" smtClean="0"/>
              <a:pPr/>
              <a:t>29-04-2018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E063-6FAF-4FF2-AD9C-F4CD12C6EFE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5D26-8865-4979-8F79-9DE164D0DC89}" type="datetimeFigureOut">
              <a:rPr lang="pt-PT" smtClean="0"/>
              <a:pPr/>
              <a:t>29-04-2018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E063-6FAF-4FF2-AD9C-F4CD12C6EFE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D5D26-8865-4979-8F79-9DE164D0DC89}" type="datetimeFigureOut">
              <a:rPr lang="pt-PT" smtClean="0"/>
              <a:pPr/>
              <a:t>29-04-2018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AE063-6FAF-4FF2-AD9C-F4CD12C6EFE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14282" y="2428868"/>
            <a:ext cx="86439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8000" dirty="0" smtClean="0">
                <a:latin typeface="Monotype Corsiva" pitchFamily="66" charset="0"/>
                <a:cs typeface="Aparajita" pitchFamily="34" charset="0"/>
              </a:rPr>
              <a:t>A pele</a:t>
            </a:r>
            <a:endParaRPr lang="pt-PT" sz="8000" dirty="0">
              <a:latin typeface="Monotype Corsiva" pitchFamily="66" charset="0"/>
              <a:cs typeface="Aparajita" pitchFamily="34" charset="0"/>
            </a:endParaRPr>
          </a:p>
        </p:txBody>
      </p:sp>
      <p:sp>
        <p:nvSpPr>
          <p:cNvPr id="8194" name="AutoShape 2" descr="Resultado de imagem para fotos da pele huma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8195" name="Picture 3" descr="C:\Users\Vitor Pina\Desktop\pe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-285776"/>
            <a:ext cx="9144001" cy="7143776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</p:pic>
      <p:sp>
        <p:nvSpPr>
          <p:cNvPr id="6" name="CaixaDeTexto 5"/>
          <p:cNvSpPr txBox="1"/>
          <p:nvPr/>
        </p:nvSpPr>
        <p:spPr>
          <a:xfrm>
            <a:off x="1942044" y="1597870"/>
            <a:ext cx="489654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         </a:t>
            </a:r>
            <a:r>
              <a:rPr lang="pt-PT" sz="8800" b="1" dirty="0" smtClean="0">
                <a:latin typeface="Microsoft PhagsPa" panose="020B0502040204020203" pitchFamily="34" charset="0"/>
              </a:rPr>
              <a:t>A PELE</a:t>
            </a:r>
          </a:p>
          <a:p>
            <a:endParaRPr lang="pt-PT" sz="2000" b="1" dirty="0" smtClean="0">
              <a:latin typeface="Arial Black" panose="020B0A04020102020204" pitchFamily="34" charset="0"/>
            </a:endParaRPr>
          </a:p>
          <a:p>
            <a:endParaRPr lang="pt-PT" sz="2000" b="1" dirty="0">
              <a:latin typeface="Arial Black" panose="020B0A04020102020204" pitchFamily="34" charset="0"/>
            </a:endParaRPr>
          </a:p>
          <a:p>
            <a:r>
              <a:rPr lang="pt-PT" sz="2000" b="1" dirty="0" smtClean="0">
                <a:latin typeface="Arial Black" panose="020B0A04020102020204" pitchFamily="34" charset="0"/>
              </a:rPr>
              <a:t>Beatriz Martins J. G. Pina</a:t>
            </a:r>
          </a:p>
          <a:p>
            <a:endParaRPr lang="pt-PT" sz="2000" b="1" dirty="0" smtClean="0">
              <a:latin typeface="Arial Black" panose="020B0A04020102020204" pitchFamily="34" charset="0"/>
            </a:endParaRPr>
          </a:p>
          <a:p>
            <a:r>
              <a:rPr lang="pt-PT" sz="2000" b="1" dirty="0" smtClean="0">
                <a:latin typeface="Arial Black" panose="020B0A04020102020204" pitchFamily="34" charset="0"/>
              </a:rPr>
              <a:t>                </a:t>
            </a:r>
            <a:r>
              <a:rPr lang="pt-P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4ºA – E.B.1/J.I. da Pícua</a:t>
            </a:r>
            <a:endParaRPr lang="pt-P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001056" cy="1143000"/>
          </a:xfrm>
        </p:spPr>
        <p:txBody>
          <a:bodyPr>
            <a:noAutofit/>
          </a:bodyPr>
          <a:lstStyle/>
          <a:p>
            <a:r>
              <a:rPr lang="pt-PT" sz="5400" b="1" dirty="0" smtClean="0">
                <a:latin typeface="Monotype Corsiva" pitchFamily="66" charset="0"/>
              </a:rPr>
              <a:t>PROBLEMAS DE           PELE MAIS COMUNS</a:t>
            </a:r>
            <a:endParaRPr lang="pt-PT" sz="5400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pt-PT" b="1" i="1" dirty="0" err="1" smtClean="0">
                <a:latin typeface="Monotype Corsiva" pitchFamily="66" charset="0"/>
              </a:rPr>
              <a:t>Assaduras</a:t>
            </a:r>
            <a:r>
              <a:rPr lang="pt-PT" b="1" i="1" dirty="0" smtClean="0">
                <a:latin typeface="Monotype Corsiva" pitchFamily="66" charset="0"/>
              </a:rPr>
              <a:t>    </a:t>
            </a:r>
          </a:p>
          <a:p>
            <a:pPr marL="514350" indent="-514350">
              <a:buNone/>
            </a:pPr>
            <a:endParaRPr lang="pt-PT" b="1" i="1" dirty="0" smtClean="0">
              <a:latin typeface="Monotype Corsiva" pitchFamily="66" charset="0"/>
            </a:endParaRPr>
          </a:p>
          <a:p>
            <a:pPr>
              <a:buNone/>
            </a:pPr>
            <a:endParaRPr lang="pt-PT" b="1" i="1" dirty="0" smtClean="0">
              <a:latin typeface="Monotype Corsiva" pitchFamily="66" charset="0"/>
            </a:endParaRPr>
          </a:p>
          <a:p>
            <a:pPr>
              <a:buNone/>
            </a:pPr>
            <a:endParaRPr lang="pt-PT" dirty="0"/>
          </a:p>
        </p:txBody>
      </p:sp>
      <p:pic>
        <p:nvPicPr>
          <p:cNvPr id="1028" name="Picture 4" descr="C:\Users\Vitor Pina\Desktop\assadur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557463"/>
            <a:ext cx="5072098" cy="3086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5400" b="1" dirty="0" smtClean="0">
                <a:latin typeface="Monotype Corsiva" pitchFamily="66" charset="0"/>
              </a:rPr>
              <a:t>PROBLEMAS DE PELE MAIS COMUNS</a:t>
            </a:r>
            <a:endParaRPr lang="pt-PT" sz="5400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PT" i="1" dirty="0" smtClean="0">
                <a:latin typeface="Monotype Corsiva" pitchFamily="66" charset="0"/>
              </a:rPr>
              <a:t>As </a:t>
            </a:r>
            <a:r>
              <a:rPr lang="pt-PT" i="1" u="sng" dirty="0" smtClean="0">
                <a:latin typeface="Monotype Corsiva" pitchFamily="66" charset="0"/>
              </a:rPr>
              <a:t>assaduras</a:t>
            </a:r>
            <a:r>
              <a:rPr lang="pt-PT" i="1" dirty="0" smtClean="0">
                <a:latin typeface="Monotype Corsiva" pitchFamily="66" charset="0"/>
              </a:rPr>
              <a:t> são problemas de pele comuns nos bebés e idosos acamados, devido ao uso de fraldas e do contato da pele com a urina e as fezes. Os seus sintomas normalmente são: pele vermelha, quente, dorida e com </a:t>
            </a:r>
            <a:r>
              <a:rPr lang="pt-PT" i="1" dirty="0" err="1" smtClean="0">
                <a:latin typeface="Monotype Corsiva" pitchFamily="66" charset="0"/>
              </a:rPr>
              <a:t>bolhinhas</a:t>
            </a:r>
            <a:r>
              <a:rPr lang="pt-PT" i="1" dirty="0" smtClean="0">
                <a:latin typeface="Monotype Corsiva" pitchFamily="66" charset="0"/>
              </a:rPr>
              <a:t>.</a:t>
            </a:r>
          </a:p>
          <a:p>
            <a:pPr>
              <a:buNone/>
            </a:pPr>
            <a:endParaRPr lang="pt-PT" i="1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pt-PT" b="1" i="1" dirty="0" smtClean="0">
                <a:latin typeface="Monotype Corsiva" pitchFamily="66" charset="0"/>
              </a:rPr>
              <a:t>O que fazer</a:t>
            </a:r>
            <a:r>
              <a:rPr lang="pt-PT" i="1" dirty="0" smtClean="0">
                <a:latin typeface="Monotype Corsiva" pitchFamily="66" charset="0"/>
              </a:rPr>
              <a:t>: Utilizar pomadas que formam uma camada </a:t>
            </a:r>
            <a:r>
              <a:rPr lang="pt-PT" i="1" dirty="0" err="1" smtClean="0">
                <a:latin typeface="Monotype Corsiva" pitchFamily="66" charset="0"/>
              </a:rPr>
              <a:t>protetora</a:t>
            </a:r>
            <a:r>
              <a:rPr lang="pt-PT" i="1" dirty="0" smtClean="0">
                <a:latin typeface="Monotype Corsiva" pitchFamily="66" charset="0"/>
              </a:rPr>
              <a:t> na pele e estimulam a cicatrização. </a:t>
            </a:r>
          </a:p>
          <a:p>
            <a:pPr>
              <a:buNone/>
            </a:pPr>
            <a:r>
              <a:rPr lang="pt-PT" i="1" dirty="0" smtClean="0">
                <a:latin typeface="Monotype Corsiva" pitchFamily="66" charset="0"/>
              </a:rPr>
              <a:t>Ao trocar a fralda, é importante limpar toda a pomada que ainda estiver na pele e reaplicar o produto novamente. 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5400" b="1" dirty="0" smtClean="0">
                <a:latin typeface="Monotype Corsiva" pitchFamily="66" charset="0"/>
              </a:rPr>
              <a:t>PROBLEMAS DE PELE MAIS COMUNS</a:t>
            </a:r>
            <a:endParaRPr lang="pt-PT" sz="5400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PT" b="1" dirty="0" smtClean="0">
                <a:latin typeface="Monotype Corsiva" pitchFamily="66" charset="0"/>
              </a:rPr>
              <a:t>2. Sarna</a:t>
            </a:r>
          </a:p>
          <a:p>
            <a:pPr>
              <a:buNone/>
            </a:pPr>
            <a:endParaRPr lang="pt-PT" b="1" dirty="0" smtClean="0">
              <a:latin typeface="Monotype Corsiva" pitchFamily="66" charset="0"/>
            </a:endParaRPr>
          </a:p>
          <a:p>
            <a:endParaRPr lang="pt-PT" dirty="0"/>
          </a:p>
        </p:txBody>
      </p:sp>
      <p:pic>
        <p:nvPicPr>
          <p:cNvPr id="2051" name="Picture 3" descr="C:\Users\Vitor Pina\Desktop\sarn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286000"/>
            <a:ext cx="4071966" cy="2714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5400" b="1" dirty="0" smtClean="0">
                <a:latin typeface="Monotype Corsiva" pitchFamily="66" charset="0"/>
              </a:rPr>
              <a:t>PROBLEMAS DE PELE MAIS COMUNS</a:t>
            </a:r>
            <a:endParaRPr lang="pt-PT" sz="54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PT" dirty="0" smtClean="0">
                <a:latin typeface="Monotype Corsiva" pitchFamily="66" charset="0"/>
              </a:rPr>
              <a:t>     A </a:t>
            </a:r>
            <a:r>
              <a:rPr lang="pt-PT" u="sng" dirty="0" smtClean="0">
                <a:latin typeface="Monotype Corsiva" pitchFamily="66" charset="0"/>
              </a:rPr>
              <a:t>sarna</a:t>
            </a:r>
            <a:r>
              <a:rPr lang="pt-PT" dirty="0" smtClean="0">
                <a:latin typeface="Monotype Corsiva" pitchFamily="66" charset="0"/>
              </a:rPr>
              <a:t>, também chamada de escabiose, é caracterizada pelo aparecimento de manchas vermelhas na pele e comichão. Esta aumenta, principalmente, à noite.</a:t>
            </a:r>
          </a:p>
          <a:p>
            <a:endParaRPr lang="pt-PT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pt-PT" b="1" dirty="0" smtClean="0">
                <a:latin typeface="Monotype Corsiva" pitchFamily="66" charset="0"/>
              </a:rPr>
              <a:t>O que fazer:</a:t>
            </a:r>
            <a:r>
              <a:rPr lang="pt-PT" dirty="0" smtClean="0">
                <a:latin typeface="Monotype Corsiva" pitchFamily="66" charset="0"/>
              </a:rPr>
              <a:t> Deve-se aplicar pomadas ou cremes  próprios em todo o corpo e fazer uma lavagem diária de qualquer roupa que se use, sem esquecer a roupa da cama e as toalhas do banho.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5400" b="1" dirty="0" smtClean="0">
                <a:latin typeface="Monotype Corsiva" pitchFamily="66" charset="0"/>
              </a:rPr>
              <a:t>PROBLEMAS DE PELE MAIS COMUNS</a:t>
            </a:r>
            <a:endParaRPr lang="pt-PT" sz="5400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PT" b="1" dirty="0" smtClean="0">
                <a:latin typeface="Monotype Corsiva" pitchFamily="66" charset="0"/>
              </a:rPr>
              <a:t>3. Queimadura</a:t>
            </a:r>
          </a:p>
          <a:p>
            <a:pPr>
              <a:buNone/>
            </a:pPr>
            <a:endParaRPr lang="pt-PT" dirty="0"/>
          </a:p>
        </p:txBody>
      </p:sp>
      <p:pic>
        <p:nvPicPr>
          <p:cNvPr id="3076" name="Picture 4" descr="C:\Users\Vitor Pina\Desktop\queimadu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652713"/>
            <a:ext cx="5643602" cy="29194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5400" b="1" dirty="0" smtClean="0">
                <a:latin typeface="Monotype Corsiva" pitchFamily="66" charset="0"/>
              </a:rPr>
              <a:t>PROBLEMAS DE PELE MAIS COMUNS</a:t>
            </a:r>
            <a:endParaRPr lang="pt-PT" sz="54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302108"/>
          </a:xfrm>
        </p:spPr>
        <p:txBody>
          <a:bodyPr/>
          <a:lstStyle/>
          <a:p>
            <a:pPr>
              <a:buNone/>
            </a:pPr>
            <a:r>
              <a:rPr lang="pt-PT" dirty="0" smtClean="0">
                <a:latin typeface="Monotype Corsiva" pitchFamily="66" charset="0"/>
              </a:rPr>
              <a:t>    Há  </a:t>
            </a:r>
            <a:r>
              <a:rPr lang="pt-PT" u="sng" dirty="0" smtClean="0">
                <a:latin typeface="Monotype Corsiva" pitchFamily="66" charset="0"/>
              </a:rPr>
              <a:t>queimaduras</a:t>
            </a:r>
            <a:r>
              <a:rPr lang="pt-PT" dirty="0" smtClean="0">
                <a:latin typeface="Monotype Corsiva" pitchFamily="66" charset="0"/>
              </a:rPr>
              <a:t> que podem ser tratadas com pomadas e estas mostrarem-se eficientes para cicatrizar a pele e evitar cicatrizes nos casos de queimaduras de 1º grau (</a:t>
            </a:r>
            <a:r>
              <a:rPr lang="pt-PT" dirty="0" err="1" smtClean="0">
                <a:latin typeface="Monotype Corsiva" pitchFamily="66" charset="0"/>
              </a:rPr>
              <a:t>ex</a:t>
            </a:r>
            <a:r>
              <a:rPr lang="pt-PT" dirty="0" smtClean="0">
                <a:latin typeface="Monotype Corsiva" pitchFamily="66" charset="0"/>
              </a:rPr>
              <a:t>º: as que são causadas pelo sol ,por água ou objetos quentes, desde que não cause a formação de bolhas).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5400" b="1" dirty="0" smtClean="0">
                <a:latin typeface="Monotype Corsiva" pitchFamily="66" charset="0"/>
              </a:rPr>
              <a:t>PROBLEMAS DE PELE MAIS COMUNS</a:t>
            </a:r>
            <a:endParaRPr lang="pt-PT" sz="5400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PT" b="1" dirty="0" smtClean="0">
                <a:latin typeface="Monotype Corsiva" pitchFamily="66" charset="0"/>
              </a:rPr>
              <a:t>4. Manchas na pele</a:t>
            </a:r>
          </a:p>
          <a:p>
            <a:endParaRPr lang="pt-PT" dirty="0" smtClean="0">
              <a:latin typeface="Monotype Corsiva" pitchFamily="66" charset="0"/>
            </a:endParaRPr>
          </a:p>
          <a:p>
            <a:endParaRPr lang="pt-PT" dirty="0" smtClean="0">
              <a:latin typeface="Monotype Corsiva" pitchFamily="66" charset="0"/>
            </a:endParaRPr>
          </a:p>
        </p:txBody>
      </p:sp>
      <p:pic>
        <p:nvPicPr>
          <p:cNvPr id="4100" name="Picture 4" descr="C:\Users\Vitor Pina\Desktop\manch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590800"/>
            <a:ext cx="6786609" cy="312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>
                <a:latin typeface="Monotype Corsiva" pitchFamily="66" charset="0"/>
              </a:rPr>
              <a:t>PROBLEMAS DE PELE MAIS COMUNS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PT" dirty="0" smtClean="0">
                <a:latin typeface="Monotype Corsiva" pitchFamily="66" charset="0"/>
              </a:rPr>
              <a:t>    </a:t>
            </a:r>
            <a:r>
              <a:rPr lang="pt-PT" u="sng" dirty="0" smtClean="0">
                <a:latin typeface="Monotype Corsiva" pitchFamily="66" charset="0"/>
              </a:rPr>
              <a:t>Manchas</a:t>
            </a:r>
            <a:r>
              <a:rPr lang="pt-PT" dirty="0" smtClean="0">
                <a:latin typeface="Monotype Corsiva" pitchFamily="66" charset="0"/>
              </a:rPr>
              <a:t> de pele normalmente são causadas pela idade, excesso de sol, uso de produtos químicos, cicatrizes de doenças ou queimaduras, sendo normalmente de difícil tratamento.</a:t>
            </a:r>
          </a:p>
          <a:p>
            <a:endParaRPr lang="pt-PT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pt-PT" b="1" dirty="0" smtClean="0">
                <a:latin typeface="Monotype Corsiva" pitchFamily="66" charset="0"/>
              </a:rPr>
              <a:t>O que fazer:</a:t>
            </a:r>
            <a:r>
              <a:rPr lang="pt-PT" dirty="0" smtClean="0">
                <a:latin typeface="Monotype Corsiva" pitchFamily="66" charset="0"/>
              </a:rPr>
              <a:t> Aplicar pomadas próprias para esta situação.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>
                <a:latin typeface="Monotype Corsiva" pitchFamily="66" charset="0"/>
              </a:rPr>
              <a:t>PROBLEMAS DE PELE MAIS COMUNS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PT" b="1" dirty="0" smtClean="0">
                <a:latin typeface="Monotype Corsiva" pitchFamily="66" charset="0"/>
              </a:rPr>
              <a:t>5. Micose</a:t>
            </a:r>
          </a:p>
          <a:p>
            <a:pPr>
              <a:buNone/>
            </a:pPr>
            <a:endParaRPr lang="pt-PT" b="1" dirty="0" smtClean="0">
              <a:latin typeface="Monotype Corsiva" pitchFamily="66" charset="0"/>
            </a:endParaRPr>
          </a:p>
        </p:txBody>
      </p:sp>
      <p:pic>
        <p:nvPicPr>
          <p:cNvPr id="5123" name="Picture 3" descr="C:\Users\Vitor Pina\Desktop\micos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547938"/>
            <a:ext cx="6715172" cy="3095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Autofit/>
          </a:bodyPr>
          <a:lstStyle/>
          <a:p>
            <a:r>
              <a:rPr lang="pt-PT" sz="5400" b="1" dirty="0" smtClean="0">
                <a:latin typeface="Monotype Corsiva" pitchFamily="66" charset="0"/>
              </a:rPr>
              <a:t>PROBLEMAS DE PELE MAIS COMUNS</a:t>
            </a:r>
            <a:endParaRPr lang="pt-PT" sz="54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/>
          </a:bodyPr>
          <a:lstStyle/>
          <a:p>
            <a:pPr>
              <a:buNone/>
            </a:pPr>
            <a:endParaRPr lang="pt-PT" b="1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pt-PT" dirty="0" smtClean="0">
                <a:latin typeface="Monotype Corsiva" pitchFamily="66" charset="0"/>
              </a:rPr>
              <a:t>     A </a:t>
            </a:r>
            <a:r>
              <a:rPr lang="pt-PT" u="sng" dirty="0" smtClean="0">
                <a:latin typeface="Monotype Corsiva" pitchFamily="66" charset="0"/>
              </a:rPr>
              <a:t>micose</a:t>
            </a:r>
            <a:r>
              <a:rPr lang="pt-PT" dirty="0" smtClean="0">
                <a:latin typeface="Monotype Corsiva" pitchFamily="66" charset="0"/>
              </a:rPr>
              <a:t> é uma doença causada por fungos que podem </a:t>
            </a:r>
            <a:r>
              <a:rPr lang="pt-PT" dirty="0" err="1" smtClean="0">
                <a:latin typeface="Monotype Corsiva" pitchFamily="66" charset="0"/>
              </a:rPr>
              <a:t>afetar</a:t>
            </a:r>
            <a:r>
              <a:rPr lang="pt-PT" dirty="0" smtClean="0">
                <a:latin typeface="Monotype Corsiva" pitchFamily="66" charset="0"/>
              </a:rPr>
              <a:t> a pele, as unhas ou o couro cabeludo, causando comichão e manchas.</a:t>
            </a:r>
          </a:p>
          <a:p>
            <a:pPr>
              <a:buNone/>
            </a:pPr>
            <a:endParaRPr lang="pt-PT" b="1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pt-PT" b="1" dirty="0" smtClean="0">
                <a:latin typeface="Monotype Corsiva" pitchFamily="66" charset="0"/>
              </a:rPr>
              <a:t>O que fazer:</a:t>
            </a:r>
            <a:r>
              <a:rPr lang="pt-PT" dirty="0" smtClean="0">
                <a:latin typeface="Monotype Corsiva" pitchFamily="66" charset="0"/>
              </a:rPr>
              <a:t> Aplicar pomadas adequadas a este tipo de situação.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85720" y="357166"/>
            <a:ext cx="850112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pt-PT" sz="3200" dirty="0" smtClean="0">
              <a:latin typeface="Monotype Corsiva" pitchFamily="66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PT" sz="3200" dirty="0" smtClean="0">
              <a:latin typeface="Monotype Corsiva" pitchFamily="66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PT" sz="2800" dirty="0" smtClean="0">
              <a:latin typeface="Monotype Corsiva" pitchFamily="66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2800" dirty="0" smtClean="0">
                <a:latin typeface="Monotype Corsiva" pitchFamily="66" charset="0"/>
                <a:cs typeface="Arial" pitchFamily="34" charset="0"/>
              </a:rPr>
              <a:t>A </a:t>
            </a:r>
            <a:r>
              <a:rPr lang="pt-PT" sz="2800" b="1" dirty="0" smtClean="0">
                <a:latin typeface="Monotype Corsiva" pitchFamily="66" charset="0"/>
                <a:cs typeface="Arial" pitchFamily="34" charset="0"/>
              </a:rPr>
              <a:t>pele</a:t>
            </a:r>
            <a:r>
              <a:rPr lang="pt-PT" sz="2800" dirty="0" smtClean="0">
                <a:latin typeface="Monotype Corsiva" pitchFamily="66" charset="0"/>
                <a:cs typeface="Arial" pitchFamily="34" charset="0"/>
              </a:rPr>
              <a:t> é o órgão que envolve o corpo estando em contacto com o meio externo.    </a:t>
            </a:r>
          </a:p>
          <a:p>
            <a:pPr>
              <a:lnSpc>
                <a:spcPct val="150000"/>
              </a:lnSpc>
            </a:pPr>
            <a:r>
              <a:rPr lang="pt-PT" sz="2800" dirty="0" smtClean="0">
                <a:latin typeface="Monotype Corsiva" pitchFamily="66" charset="0"/>
                <a:cs typeface="Arial" pitchFamily="34" charset="0"/>
              </a:rPr>
              <a:t>Corresponde a cerca de </a:t>
            </a:r>
            <a:r>
              <a:rPr lang="pt-PT" sz="2800" b="1" dirty="0" smtClean="0">
                <a:latin typeface="Monotype Corsiva" pitchFamily="66" charset="0"/>
                <a:cs typeface="Arial" pitchFamily="34" charset="0"/>
              </a:rPr>
              <a:t>16% do</a:t>
            </a:r>
            <a:r>
              <a:rPr lang="pt-PT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2800" b="1" dirty="0" smtClean="0">
                <a:latin typeface="Monotype Corsiva" pitchFamily="66" charset="0"/>
                <a:cs typeface="Arial" pitchFamily="34" charset="0"/>
              </a:rPr>
              <a:t>peso do nosso corpo</a:t>
            </a:r>
            <a:r>
              <a:rPr lang="pt-PT" sz="2800" dirty="0" smtClean="0">
                <a:latin typeface="Monotype Corsiva" pitchFamily="66" charset="0"/>
                <a:cs typeface="Arial" pitchFamily="34" charset="0"/>
              </a:rPr>
              <a:t>, sendo o </a:t>
            </a:r>
            <a:r>
              <a:rPr lang="pt-PT" sz="2800" b="1" dirty="0" smtClean="0">
                <a:latin typeface="Monotype Corsiva" pitchFamily="66" charset="0"/>
                <a:cs typeface="Arial" pitchFamily="34" charset="0"/>
              </a:rPr>
              <a:t>maior  órgão do corpo humano.</a:t>
            </a:r>
            <a:endParaRPr lang="pt-PT" sz="2800" b="1" dirty="0"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57158" y="4286257"/>
            <a:ext cx="664373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pt-PT" sz="3200" b="1" dirty="0" smtClean="0">
              <a:latin typeface="Monotype Corsiva" pitchFamily="66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3200" b="1" dirty="0" smtClean="0">
                <a:latin typeface="Monotype Corsiva" pitchFamily="66" charset="0"/>
                <a:cs typeface="Arial" pitchFamily="34" charset="0"/>
              </a:rPr>
              <a:t>A pele é um órgão muito importante:  </a:t>
            </a:r>
            <a:endParaRPr lang="pt-PT" sz="3200" b="1" dirty="0"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928926" y="5572140"/>
            <a:ext cx="56435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sz="3200" i="1" dirty="0" smtClean="0">
              <a:latin typeface="Monotype Corsiva" pitchFamily="66" charset="0"/>
              <a:cs typeface="Arial" pitchFamily="34" charset="0"/>
            </a:endParaRPr>
          </a:p>
          <a:p>
            <a:r>
              <a:rPr lang="pt-PT" sz="3200" i="1" dirty="0" smtClean="0">
                <a:latin typeface="Monotype Corsiva" pitchFamily="66" charset="0"/>
                <a:cs typeface="Arial" pitchFamily="34" charset="0"/>
              </a:rPr>
              <a:t>Sem ela era impossível sobreviver </a:t>
            </a:r>
            <a:endParaRPr lang="pt-PT" sz="3200" i="1" dirty="0"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7169" name="Picture 1" descr="C:\Users\Vitor Pina\Desktop\a-flor-da-pele-a-chave-para-saude-do-nosso-corp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357166"/>
            <a:ext cx="5786478" cy="171451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>
                <a:latin typeface="Monotype Corsiva" pitchFamily="66" charset="0"/>
              </a:rPr>
              <a:t>PROBLEMAS DE PELE MAIS COMUNS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PT" b="1" dirty="0" smtClean="0">
                <a:latin typeface="Monotype Corsiva" pitchFamily="66" charset="0"/>
              </a:rPr>
              <a:t>6. </a:t>
            </a:r>
            <a:r>
              <a:rPr lang="pt-PT" b="1" dirty="0" err="1" smtClean="0">
                <a:latin typeface="Monotype Corsiva" pitchFamily="66" charset="0"/>
              </a:rPr>
              <a:t>Dermatite</a:t>
            </a:r>
            <a:r>
              <a:rPr lang="pt-PT" b="1" dirty="0" smtClean="0">
                <a:latin typeface="Monotype Corsiva" pitchFamily="66" charset="0"/>
              </a:rPr>
              <a:t> atópica</a:t>
            </a:r>
          </a:p>
          <a:p>
            <a:endParaRPr lang="pt-PT" dirty="0"/>
          </a:p>
        </p:txBody>
      </p:sp>
      <p:pic>
        <p:nvPicPr>
          <p:cNvPr id="6146" name="Picture 2" descr="C:\Users\Vitor Pina\Desktop\dermatite atopic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9" y="2505074"/>
            <a:ext cx="5643602" cy="31385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5400" b="1" dirty="0" smtClean="0">
                <a:latin typeface="Monotype Corsiva" pitchFamily="66" charset="0"/>
              </a:rPr>
              <a:t>PROBLEMAS DE PELE MAIS COMUNS</a:t>
            </a:r>
            <a:endParaRPr lang="pt-PT" sz="54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/>
          </a:bodyPr>
          <a:lstStyle/>
          <a:p>
            <a:pPr>
              <a:buNone/>
            </a:pPr>
            <a:endParaRPr lang="pt-PT" b="1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pt-PT" dirty="0" smtClean="0">
                <a:latin typeface="Monotype Corsiva" pitchFamily="66" charset="0"/>
              </a:rPr>
              <a:t>    A </a:t>
            </a:r>
            <a:r>
              <a:rPr lang="pt-PT" u="sng" dirty="0" err="1" smtClean="0">
                <a:latin typeface="Monotype Corsiva" pitchFamily="66" charset="0"/>
              </a:rPr>
              <a:t>dermatite</a:t>
            </a:r>
            <a:r>
              <a:rPr lang="pt-PT" u="sng" dirty="0" smtClean="0">
                <a:latin typeface="Monotype Corsiva" pitchFamily="66" charset="0"/>
              </a:rPr>
              <a:t> atópica </a:t>
            </a:r>
            <a:r>
              <a:rPr lang="pt-PT" dirty="0" smtClean="0">
                <a:latin typeface="Monotype Corsiva" pitchFamily="66" charset="0"/>
              </a:rPr>
              <a:t>é uma inflamação da pele que pode surgir em qualquer idade, causando sintomas como inchaço, vermelhidão, comichão e descamação.</a:t>
            </a:r>
          </a:p>
          <a:p>
            <a:pPr>
              <a:buNone/>
            </a:pPr>
            <a:endParaRPr lang="pt-PT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pt-PT" b="1" dirty="0" smtClean="0">
                <a:latin typeface="Monotype Corsiva" pitchFamily="66" charset="0"/>
              </a:rPr>
              <a:t>O que fazer:</a:t>
            </a:r>
            <a:r>
              <a:rPr lang="pt-PT" dirty="0" smtClean="0">
                <a:latin typeface="Monotype Corsiva" pitchFamily="66" charset="0"/>
              </a:rPr>
              <a:t> Esta doença não tem cura, mas pode ser controlada com o uso de pomadas e cremes que estimulam a cicatrização. 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>
                <a:latin typeface="Monotype Corsiva" pitchFamily="66" charset="0"/>
              </a:rPr>
              <a:t>PROBLEMAS DE PELE MAIS COMUNS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PT" b="1" dirty="0" smtClean="0">
                <a:latin typeface="Monotype Corsiva" pitchFamily="66" charset="0"/>
              </a:rPr>
              <a:t>7. </a:t>
            </a:r>
            <a:r>
              <a:rPr lang="pt-PT" b="1" dirty="0" err="1" smtClean="0">
                <a:latin typeface="Monotype Corsiva" pitchFamily="66" charset="0"/>
              </a:rPr>
              <a:t>Psoríase</a:t>
            </a:r>
            <a:endParaRPr lang="pt-PT" b="1" dirty="0" smtClean="0">
              <a:latin typeface="Monotype Corsiva" pitchFamily="66" charset="0"/>
            </a:endParaRPr>
          </a:p>
        </p:txBody>
      </p:sp>
      <p:pic>
        <p:nvPicPr>
          <p:cNvPr id="7171" name="Picture 3" descr="C:\Users\Vitor Pina\Desktop\psoria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557463"/>
            <a:ext cx="6000791" cy="2800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5400" b="1" dirty="0" smtClean="0">
                <a:latin typeface="Monotype Corsiva" pitchFamily="66" charset="0"/>
              </a:rPr>
              <a:t>PROBLEMAS DE PELE MAIS COMUNS</a:t>
            </a:r>
            <a:endParaRPr lang="pt-PT" sz="5400" dirty="0">
              <a:latin typeface="Monotype Corsiva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7213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t-PT" dirty="0" smtClean="0">
                <a:latin typeface="Monotype Corsiva" pitchFamily="66" charset="0"/>
              </a:rPr>
              <a:t>A </a:t>
            </a:r>
            <a:r>
              <a:rPr lang="pt-PT" u="sng" dirty="0" err="1" smtClean="0">
                <a:latin typeface="Monotype Corsiva" pitchFamily="66" charset="0"/>
              </a:rPr>
              <a:t>psoríase</a:t>
            </a:r>
            <a:r>
              <a:rPr lang="pt-PT" dirty="0" smtClean="0">
                <a:latin typeface="Monotype Corsiva" pitchFamily="66" charset="0"/>
              </a:rPr>
              <a:t> provoca o aparecimento de feridas, comichão, descamação e, nos casos mais graves, surgem placas avermelhadas na pele.</a:t>
            </a:r>
          </a:p>
          <a:p>
            <a:pPr>
              <a:buNone/>
            </a:pPr>
            <a:endParaRPr lang="pt-PT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pt-PT" dirty="0" smtClean="0">
                <a:latin typeface="Monotype Corsiva" pitchFamily="66" charset="0"/>
              </a:rPr>
              <a:t> Esta doença não tem uma causa específica e não há cura, apenas controle dos sintomas.</a:t>
            </a:r>
          </a:p>
          <a:p>
            <a:pPr>
              <a:buNone/>
            </a:pPr>
            <a:endParaRPr lang="pt-PT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pt-PT" b="1" dirty="0" smtClean="0">
                <a:latin typeface="Monotype Corsiva" pitchFamily="66" charset="0"/>
              </a:rPr>
              <a:t>O que fazer:</a:t>
            </a:r>
            <a:r>
              <a:rPr lang="pt-PT" dirty="0" smtClean="0">
                <a:latin typeface="Monotype Corsiva" pitchFamily="66" charset="0"/>
              </a:rPr>
              <a:t> O tratamento da </a:t>
            </a:r>
            <a:r>
              <a:rPr lang="pt-PT" dirty="0" err="1" smtClean="0">
                <a:latin typeface="Monotype Corsiva" pitchFamily="66" charset="0"/>
              </a:rPr>
              <a:t>psoríase</a:t>
            </a:r>
            <a:r>
              <a:rPr lang="pt-PT" dirty="0" smtClean="0">
                <a:latin typeface="Monotype Corsiva" pitchFamily="66" charset="0"/>
              </a:rPr>
              <a:t> inclui o uso de cremes hidratantes e pomadas anti-inflamatórias, que também diminuem a comichão, e estimulam a cicatrização.</a:t>
            </a:r>
          </a:p>
          <a:p>
            <a:pPr>
              <a:buNone/>
            </a:pPr>
            <a:endParaRPr lang="pt-PT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pt-PT" dirty="0" smtClean="0">
                <a:latin typeface="Monotype Corsiva" pitchFamily="66" charset="0"/>
              </a:rPr>
              <a:t>É importante lembrar que qualquer problema de pele deve ser tratado com a orientação do dermatologista, pois os produtos podem provocar efeitos colaterais, alergias ou causar manchas quando são usados de forma errada.</a:t>
            </a:r>
          </a:p>
          <a:p>
            <a:endParaRPr lang="pt-PT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14282" y="2071678"/>
            <a:ext cx="86439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8000" smtClean="0"/>
              <a:t>        </a:t>
            </a:r>
            <a:r>
              <a:rPr lang="pt-PT" sz="8000" b="1" smtClean="0">
                <a:latin typeface="Monotype Corsiva" pitchFamily="66" charset="0"/>
              </a:rPr>
              <a:t>Obrigada.</a:t>
            </a:r>
            <a:endParaRPr lang="pt-PT" sz="8000" b="1" dirty="0" smtClean="0">
              <a:latin typeface="Monotype Corsiva" pitchFamily="66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286248" y="5072074"/>
            <a:ext cx="442912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3600" dirty="0" smtClean="0"/>
              <a:t>  </a:t>
            </a:r>
            <a:r>
              <a:rPr lang="pt-PT" sz="3200" dirty="0" smtClean="0">
                <a:latin typeface="Monotype Corsiva" pitchFamily="66" charset="0"/>
              </a:rPr>
              <a:t>Espero que tenham </a:t>
            </a:r>
            <a:r>
              <a:rPr lang="pt-PT" sz="3200" smtClean="0">
                <a:latin typeface="Monotype Corsiva" pitchFamily="66" charset="0"/>
              </a:rPr>
              <a:t>gostado.</a:t>
            </a:r>
          </a:p>
          <a:p>
            <a:pPr algn="r"/>
            <a:endParaRPr lang="pt-PT" sz="32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928794" y="285728"/>
            <a:ext cx="50006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6000" b="1" dirty="0" smtClean="0">
                <a:latin typeface="Monotype Corsiva" pitchFamily="66" charset="0"/>
                <a:cs typeface="Arial" pitchFamily="34" charset="0"/>
              </a:rPr>
              <a:t>Funções da pele</a:t>
            </a:r>
            <a:endParaRPr lang="pt-PT" sz="6000" b="1" dirty="0"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57158" y="1500174"/>
            <a:ext cx="6215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PT" sz="3200" dirty="0" smtClean="0">
                <a:latin typeface="Monotype Corsiva" pitchFamily="66" charset="0"/>
                <a:cs typeface="Arial" pitchFamily="34" charset="0"/>
              </a:rPr>
              <a:t>Defesa contra ameaças externas;</a:t>
            </a:r>
            <a:endParaRPr lang="pt-PT" sz="3200" dirty="0"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57158" y="2285992"/>
            <a:ext cx="86439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PT" sz="3200" dirty="0" smtClean="0">
                <a:latin typeface="Monotype Corsiva" pitchFamily="66" charset="0"/>
                <a:cs typeface="Arial" pitchFamily="34" charset="0"/>
              </a:rPr>
              <a:t>Revestimento e </a:t>
            </a:r>
            <a:r>
              <a:rPr lang="pt-PT" sz="3200" dirty="0" err="1" smtClean="0">
                <a:latin typeface="Monotype Corsiva" pitchFamily="66" charset="0"/>
                <a:cs typeface="Arial" pitchFamily="34" charset="0"/>
              </a:rPr>
              <a:t>proteção</a:t>
            </a:r>
            <a:r>
              <a:rPr lang="pt-PT" sz="3200" dirty="0" smtClean="0">
                <a:latin typeface="Monotype Corsiva" pitchFamily="66" charset="0"/>
                <a:cs typeface="Arial" pitchFamily="34" charset="0"/>
              </a:rPr>
              <a:t> do esqueleto, dos órgãos internos e dos músculos;  </a:t>
            </a:r>
            <a:endParaRPr lang="pt-PT" sz="3200" dirty="0"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85720" y="3571876"/>
            <a:ext cx="6357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PT" sz="3200" dirty="0" smtClean="0">
                <a:latin typeface="Monotype Corsiva" pitchFamily="66" charset="0"/>
                <a:cs typeface="Arial" pitchFamily="34" charset="0"/>
              </a:rPr>
              <a:t>Regulação da temperatura do corpo; </a:t>
            </a:r>
            <a:endParaRPr lang="pt-PT" sz="3200" dirty="0"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57158" y="4429132"/>
            <a:ext cx="6715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t-PT" sz="3200" dirty="0" smtClean="0">
                <a:latin typeface="Monotype Corsiva" pitchFamily="66" charset="0"/>
                <a:cs typeface="Arial" pitchFamily="34" charset="0"/>
              </a:rPr>
              <a:t>Excreção de suor através dos poros;  </a:t>
            </a:r>
            <a:endParaRPr lang="pt-PT" sz="3200" dirty="0"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85720" y="5214950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3200" dirty="0" smtClean="0">
                <a:latin typeface="Monotype Corsiva" pitchFamily="66" charset="0"/>
                <a:cs typeface="Arial" pitchFamily="34" charset="0"/>
              </a:rPr>
              <a:t>Captação de sensações através do </a:t>
            </a:r>
            <a:r>
              <a:rPr lang="pt-PT" sz="3200" dirty="0" err="1" smtClean="0">
                <a:latin typeface="Monotype Corsiva" pitchFamily="66" charset="0"/>
                <a:cs typeface="Arial" pitchFamily="34" charset="0"/>
              </a:rPr>
              <a:t>tato</a:t>
            </a:r>
            <a:r>
              <a:rPr lang="pt-PT" sz="3200" dirty="0" smtClean="0">
                <a:latin typeface="Monotype Corsiva" pitchFamily="66" charset="0"/>
                <a:cs typeface="Arial" pitchFamily="34" charset="0"/>
              </a:rPr>
              <a:t> </a:t>
            </a:r>
          </a:p>
          <a:p>
            <a:r>
              <a:rPr lang="pt-PT" sz="2800" dirty="0" smtClean="0">
                <a:latin typeface="Monotype Corsiva" pitchFamily="66" charset="0"/>
                <a:cs typeface="Arial" pitchFamily="34" charset="0"/>
              </a:rPr>
              <a:t>(</a:t>
            </a:r>
            <a:r>
              <a:rPr lang="pt-PT" sz="2800" dirty="0">
                <a:latin typeface="Monotype Corsiva" pitchFamily="66" charset="0"/>
                <a:cs typeface="Arial" pitchFamily="34" charset="0"/>
              </a:rPr>
              <a:t>calor, frio, pressão, </a:t>
            </a:r>
            <a:r>
              <a:rPr lang="pt-PT" sz="2800" dirty="0" smtClean="0">
                <a:latin typeface="Monotype Corsiva" pitchFamily="66" charset="0"/>
                <a:cs typeface="Arial" pitchFamily="34" charset="0"/>
              </a:rPr>
              <a:t>dor) .     </a:t>
            </a:r>
            <a:endParaRPr lang="pt-PT" sz="2800" dirty="0"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5121" name="Picture 1" descr="C:\Users\Vitor Pina\Desktop\meteorologi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000108"/>
            <a:ext cx="2428891" cy="1214446"/>
          </a:xfrm>
          <a:prstGeom prst="rect">
            <a:avLst/>
          </a:prstGeom>
          <a:noFill/>
        </p:spPr>
      </p:pic>
      <p:pic>
        <p:nvPicPr>
          <p:cNvPr id="5122" name="Picture 2" descr="C:\Users\Vitor Pina\Desktop\fisiologia-humana-9-temperatura-corporal-1-6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3214686"/>
            <a:ext cx="2286016" cy="1000132"/>
          </a:xfrm>
          <a:prstGeom prst="rect">
            <a:avLst/>
          </a:prstGeom>
          <a:noFill/>
        </p:spPr>
      </p:pic>
      <p:pic>
        <p:nvPicPr>
          <p:cNvPr id="5123" name="Picture 3" descr="C:\Users\Vitor Pina\Desktop\revestimento a pel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9" y="2811504"/>
            <a:ext cx="2714644" cy="974686"/>
          </a:xfrm>
          <a:prstGeom prst="rect">
            <a:avLst/>
          </a:prstGeom>
          <a:noFill/>
        </p:spPr>
      </p:pic>
      <p:pic>
        <p:nvPicPr>
          <p:cNvPr id="5124" name="Picture 4" descr="C:\Users\Vitor Pina\Desktop\suor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84" y="4404405"/>
            <a:ext cx="1714512" cy="953420"/>
          </a:xfrm>
          <a:prstGeom prst="rect">
            <a:avLst/>
          </a:prstGeom>
          <a:noFill/>
        </p:spPr>
      </p:pic>
      <p:pic>
        <p:nvPicPr>
          <p:cNvPr id="5125" name="Picture 5" descr="C:\Users\Vitor Pina\Desktop\tato sensacoe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72198" y="5286388"/>
            <a:ext cx="2357454" cy="1571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643042" y="142852"/>
            <a:ext cx="628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6000" b="1" dirty="0" smtClean="0">
                <a:latin typeface="Monotype Corsiva" pitchFamily="66" charset="0"/>
                <a:cs typeface="Arial" pitchFamily="34" charset="0"/>
              </a:rPr>
              <a:t>Camadas  da  pele</a:t>
            </a:r>
            <a:endParaRPr lang="pt-PT" sz="6000" b="1" dirty="0"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57158" y="1571612"/>
            <a:ext cx="4857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>
                <a:latin typeface="Monotype Corsiva" pitchFamily="66" charset="0"/>
                <a:cs typeface="Arial" pitchFamily="34" charset="0"/>
              </a:rPr>
              <a:t>As camadas da pele:</a:t>
            </a:r>
            <a:endParaRPr lang="pt-PT" sz="3200" b="1" dirty="0"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00034" y="2285992"/>
            <a:ext cx="20002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3000" dirty="0" smtClean="0">
                <a:latin typeface="Monotype Corsiva" pitchFamily="66" charset="0"/>
                <a:cs typeface="Arial" pitchFamily="34" charset="0"/>
              </a:rPr>
              <a:t>Epiderme</a:t>
            </a:r>
            <a:endParaRPr lang="pt-PT" sz="3000" dirty="0"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71472" y="2857496"/>
            <a:ext cx="18573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3000" dirty="0" smtClean="0">
                <a:latin typeface="Monotype Corsiva" pitchFamily="66" charset="0"/>
                <a:cs typeface="Arial" pitchFamily="34" charset="0"/>
              </a:rPr>
              <a:t>Derme</a:t>
            </a:r>
            <a:endParaRPr lang="pt-PT" sz="3000" dirty="0"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214422"/>
            <a:ext cx="3458765" cy="3105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2" name="Grupo 11"/>
          <p:cNvGrpSpPr/>
          <p:nvPr/>
        </p:nvGrpSpPr>
        <p:grpSpPr>
          <a:xfrm>
            <a:off x="7500958" y="1857364"/>
            <a:ext cx="1428728" cy="477054"/>
            <a:chOff x="7715272" y="2786058"/>
            <a:chExt cx="1428728" cy="477054"/>
          </a:xfrm>
        </p:grpSpPr>
        <p:sp>
          <p:nvSpPr>
            <p:cNvPr id="9" name="Chaveta à direita 8"/>
            <p:cNvSpPr/>
            <p:nvPr/>
          </p:nvSpPr>
          <p:spPr>
            <a:xfrm>
              <a:off x="7715272" y="2857496"/>
              <a:ext cx="71438" cy="35719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7786678" y="2786058"/>
              <a:ext cx="135732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2500" dirty="0" smtClean="0">
                  <a:latin typeface="Monotype Corsiva" pitchFamily="66" charset="0"/>
                  <a:cs typeface="Arial" pitchFamily="34" charset="0"/>
                </a:rPr>
                <a:t>Epiderme</a:t>
              </a:r>
              <a:endParaRPr lang="pt-PT" sz="2500" dirty="0">
                <a:latin typeface="Monotype Corsiva" pitchFamily="66" charset="0"/>
                <a:cs typeface="Arial" pitchFamily="34" charset="0"/>
              </a:endParaRPr>
            </a:p>
          </p:txBody>
        </p:sp>
      </p:grpSp>
      <p:grpSp>
        <p:nvGrpSpPr>
          <p:cNvPr id="17" name="Grupo 16"/>
          <p:cNvGrpSpPr/>
          <p:nvPr/>
        </p:nvGrpSpPr>
        <p:grpSpPr>
          <a:xfrm>
            <a:off x="7472822" y="2428868"/>
            <a:ext cx="1528334" cy="1285884"/>
            <a:chOff x="7472822" y="3143248"/>
            <a:chExt cx="1528334" cy="1285884"/>
          </a:xfrm>
        </p:grpSpPr>
        <p:sp>
          <p:nvSpPr>
            <p:cNvPr id="14" name="Chaveta à direita 13"/>
            <p:cNvSpPr/>
            <p:nvPr/>
          </p:nvSpPr>
          <p:spPr>
            <a:xfrm>
              <a:off x="7472822" y="3143248"/>
              <a:ext cx="142876" cy="1285884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7643834" y="3600394"/>
              <a:ext cx="135732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2500" dirty="0" smtClean="0">
                  <a:latin typeface="Monotype Corsiva" pitchFamily="66" charset="0"/>
                  <a:cs typeface="Arial" pitchFamily="34" charset="0"/>
                </a:rPr>
                <a:t>Derme</a:t>
              </a:r>
              <a:endParaRPr lang="pt-PT" sz="2500" dirty="0">
                <a:latin typeface="Monotype Corsiva" pitchFamily="66" charset="0"/>
                <a:cs typeface="Arial" pitchFamily="34" charset="0"/>
              </a:endParaRPr>
            </a:p>
          </p:txBody>
        </p:sp>
      </p:grpSp>
      <p:sp>
        <p:nvSpPr>
          <p:cNvPr id="18" name="CaixaDeTexto 17"/>
          <p:cNvSpPr txBox="1"/>
          <p:nvPr/>
        </p:nvSpPr>
        <p:spPr>
          <a:xfrm>
            <a:off x="357158" y="4714884"/>
            <a:ext cx="85725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PT" sz="3200" b="1" dirty="0" smtClean="0">
                <a:solidFill>
                  <a:srgbClr val="FF0000"/>
                </a:solidFill>
                <a:latin typeface="Monotype Corsiva" pitchFamily="66" charset="0"/>
                <a:cs typeface="Arial" pitchFamily="34" charset="0"/>
              </a:rPr>
              <a:t>Epiderme</a:t>
            </a:r>
            <a:r>
              <a:rPr lang="pt-PT" sz="2400" dirty="0" smtClean="0">
                <a:latin typeface="Monotype Corsiva" pitchFamily="66" charset="0"/>
                <a:cs typeface="Arial" pitchFamily="34" charset="0"/>
              </a:rPr>
              <a:t>  –  </a:t>
            </a:r>
            <a:r>
              <a:rPr lang="pt-PT" sz="3000" dirty="0" smtClean="0">
                <a:latin typeface="Monotype Corsiva" pitchFamily="66" charset="0"/>
                <a:cs typeface="Arial" pitchFamily="34" charset="0"/>
              </a:rPr>
              <a:t>é a camada mais externa e é mais fina</a:t>
            </a:r>
            <a:r>
              <a:rPr lang="pt-PT" sz="2400" dirty="0" smtClean="0">
                <a:latin typeface="Monotype Corsiva" pitchFamily="66" charset="0"/>
                <a:cs typeface="Arial" pitchFamily="34" charset="0"/>
              </a:rPr>
              <a:t>. </a:t>
            </a:r>
          </a:p>
          <a:p>
            <a:endParaRPr lang="pt-PT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357158" y="5572140"/>
            <a:ext cx="807249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PT" sz="3200" b="1" dirty="0" smtClean="0">
                <a:solidFill>
                  <a:srgbClr val="FF0000"/>
                </a:solidFill>
                <a:latin typeface="Monotype Corsiva" pitchFamily="66" charset="0"/>
                <a:cs typeface="Arial" pitchFamily="34" charset="0"/>
              </a:rPr>
              <a:t>Derme</a:t>
            </a:r>
            <a:r>
              <a:rPr lang="pt-PT" sz="3200" b="1" dirty="0" smtClean="0">
                <a:latin typeface="Monotype Corsiva" pitchFamily="66" charset="0"/>
                <a:cs typeface="Arial" pitchFamily="34" charset="0"/>
              </a:rPr>
              <a:t> </a:t>
            </a:r>
            <a:r>
              <a:rPr lang="pt-PT" sz="2400" dirty="0" smtClean="0">
                <a:latin typeface="Monotype Corsiva" pitchFamily="66" charset="0"/>
                <a:cs typeface="Arial" pitchFamily="34" charset="0"/>
              </a:rPr>
              <a:t>– </a:t>
            </a:r>
            <a:r>
              <a:rPr lang="pt-PT" sz="3000" dirty="0" smtClean="0">
                <a:latin typeface="Monotype Corsiva" pitchFamily="66" charset="0"/>
                <a:cs typeface="Arial" pitchFamily="34" charset="0"/>
              </a:rPr>
              <a:t>é a parte interior da pele e não se vê</a:t>
            </a:r>
            <a:r>
              <a:rPr lang="pt-PT" sz="3000" dirty="0" smtClean="0">
                <a:latin typeface="Monotype Corsiva" pitchFamily="66" charset="0"/>
              </a:rPr>
              <a:t>. 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8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752847"/>
            <a:ext cx="3458765" cy="3105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aixaDeTexto 3"/>
          <p:cNvSpPr txBox="1"/>
          <p:nvPr/>
        </p:nvSpPr>
        <p:spPr>
          <a:xfrm>
            <a:off x="214282" y="1071546"/>
            <a:ext cx="87154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PT" sz="3200" b="1" dirty="0" smtClean="0">
                <a:solidFill>
                  <a:srgbClr val="FF0000"/>
                </a:solidFill>
                <a:latin typeface="Monotype Corsiva" pitchFamily="66" charset="0"/>
                <a:cs typeface="Arial" pitchFamily="34" charset="0"/>
              </a:rPr>
              <a:t>Epiderme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pt-PT" sz="3000" dirty="0" smtClean="0">
                <a:latin typeface="Monotype Corsiva" pitchFamily="66" charset="0"/>
                <a:cs typeface="Arial" pitchFamily="34" charset="0"/>
              </a:rPr>
              <a:t>Nela encontramos um pigmento natural </a:t>
            </a:r>
            <a:r>
              <a:rPr lang="pt-PT" sz="3000" dirty="0">
                <a:latin typeface="Monotype Corsiva" pitchFamily="66" charset="0"/>
                <a:cs typeface="Arial" pitchFamily="34" charset="0"/>
              </a:rPr>
              <a:t>(melanina) que </a:t>
            </a:r>
            <a:r>
              <a:rPr lang="pt-PT" sz="3000" dirty="0" smtClean="0">
                <a:latin typeface="Monotype Corsiva" pitchFamily="66" charset="0"/>
                <a:cs typeface="Arial" pitchFamily="34" charset="0"/>
              </a:rPr>
              <a:t>dá cor à pele e protege-nos dos raios solares. </a:t>
            </a:r>
          </a:p>
          <a:p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642910" y="142852"/>
            <a:ext cx="76438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6000" b="1" dirty="0" smtClean="0">
                <a:latin typeface="Monotype Corsiva" pitchFamily="66" charset="0"/>
                <a:cs typeface="Arial" pitchFamily="34" charset="0"/>
              </a:rPr>
              <a:t>Camadas da pele</a:t>
            </a:r>
            <a:endParaRPr lang="pt-PT" sz="6000" b="1" dirty="0"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14282" y="2571744"/>
            <a:ext cx="878687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PT" sz="3200" b="1" dirty="0" smtClean="0">
                <a:solidFill>
                  <a:srgbClr val="FF0000"/>
                </a:solidFill>
                <a:latin typeface="Monotype Corsiva" pitchFamily="66" charset="0"/>
                <a:cs typeface="Arial" pitchFamily="34" charset="0"/>
              </a:rPr>
              <a:t>Derme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pt-PT" sz="3000" dirty="0" smtClean="0">
                <a:latin typeface="Monotype Corsiva" pitchFamily="66" charset="0"/>
                <a:cs typeface="Arial" pitchFamily="34" charset="0"/>
              </a:rPr>
              <a:t>Aqui encontram-se as terminações nervosas</a:t>
            </a:r>
            <a:r>
              <a:rPr lang="pt-P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2800" dirty="0" smtClean="0">
                <a:latin typeface="Monotype Corsiva" pitchFamily="66" charset="0"/>
                <a:cs typeface="Arial" pitchFamily="34" charset="0"/>
              </a:rPr>
              <a:t>(captam as sensações),</a:t>
            </a:r>
          </a:p>
          <a:p>
            <a:endParaRPr lang="pt-PT" dirty="0"/>
          </a:p>
        </p:txBody>
      </p:sp>
      <p:sp>
        <p:nvSpPr>
          <p:cNvPr id="7" name="CaixaDeTexto 6"/>
          <p:cNvSpPr txBox="1"/>
          <p:nvPr/>
        </p:nvSpPr>
        <p:spPr>
          <a:xfrm>
            <a:off x="1707620" y="3071810"/>
            <a:ext cx="37147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000" dirty="0" smtClean="0">
                <a:latin typeface="Monotype Corsiva" pitchFamily="66" charset="0"/>
                <a:cs typeface="Arial" pitchFamily="34" charset="0"/>
              </a:rPr>
              <a:t>as glândulas sudoríparas</a:t>
            </a:r>
            <a:endParaRPr lang="pt-PT" sz="3000" dirty="0"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286380" y="3071810"/>
            <a:ext cx="37147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000" dirty="0" smtClean="0">
                <a:latin typeface="Monotype Corsiva" pitchFamily="66" charset="0"/>
                <a:cs typeface="Arial" pitchFamily="34" charset="0"/>
              </a:rPr>
              <a:t>e os vasos sanguíneos.</a:t>
            </a:r>
            <a:endParaRPr lang="pt-PT" sz="3000" dirty="0">
              <a:latin typeface="Monotype Corsiva" pitchFamily="66" charset="0"/>
              <a:cs typeface="Arial" pitchFamily="34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4786314" y="5572140"/>
            <a:ext cx="4357686" cy="737534"/>
            <a:chOff x="4786314" y="5572140"/>
            <a:chExt cx="3906891" cy="737534"/>
          </a:xfrm>
        </p:grpSpPr>
        <p:sp>
          <p:nvSpPr>
            <p:cNvPr id="11" name="CaixaDeTexto 10"/>
            <p:cNvSpPr txBox="1"/>
            <p:nvPr/>
          </p:nvSpPr>
          <p:spPr>
            <a:xfrm>
              <a:off x="5929290" y="5786454"/>
              <a:ext cx="27639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2800" dirty="0" smtClean="0">
                  <a:latin typeface="Monotype Corsiva" pitchFamily="66" charset="0"/>
                  <a:cs typeface="Arial" pitchFamily="34" charset="0"/>
                </a:rPr>
                <a:t>Glândulas sudoríparas</a:t>
              </a:r>
              <a:endParaRPr lang="pt-PT" sz="2800" dirty="0">
                <a:latin typeface="Monotype Corsiva" pitchFamily="66" charset="0"/>
                <a:cs typeface="Arial" pitchFamily="34" charset="0"/>
              </a:endParaRPr>
            </a:p>
          </p:txBody>
        </p:sp>
        <p:cxnSp>
          <p:nvCxnSpPr>
            <p:cNvPr id="13" name="Conexão recta 12"/>
            <p:cNvCxnSpPr/>
            <p:nvPr/>
          </p:nvCxnSpPr>
          <p:spPr>
            <a:xfrm rot="10800000">
              <a:off x="4786314" y="5572140"/>
              <a:ext cx="1143008" cy="35719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upo 31"/>
          <p:cNvGrpSpPr/>
          <p:nvPr/>
        </p:nvGrpSpPr>
        <p:grpSpPr>
          <a:xfrm>
            <a:off x="0" y="6072206"/>
            <a:ext cx="3214678" cy="523220"/>
            <a:chOff x="0" y="6072206"/>
            <a:chExt cx="3214678" cy="523220"/>
          </a:xfrm>
        </p:grpSpPr>
        <p:sp>
          <p:nvSpPr>
            <p:cNvPr id="15" name="CaixaDeTexto 14"/>
            <p:cNvSpPr txBox="1"/>
            <p:nvPr/>
          </p:nvSpPr>
          <p:spPr>
            <a:xfrm>
              <a:off x="0" y="6072206"/>
              <a:ext cx="27860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2800" dirty="0" smtClean="0">
                  <a:latin typeface="Monotype Corsiva" pitchFamily="66" charset="0"/>
                  <a:cs typeface="Arial" pitchFamily="34" charset="0"/>
                </a:rPr>
                <a:t>Vasos sanguíneos</a:t>
              </a:r>
              <a:endParaRPr lang="pt-PT" sz="2800" dirty="0">
                <a:latin typeface="Monotype Corsiva" pitchFamily="66" charset="0"/>
                <a:cs typeface="Arial" pitchFamily="34" charset="0"/>
              </a:endParaRPr>
            </a:p>
          </p:txBody>
        </p:sp>
        <p:cxnSp>
          <p:nvCxnSpPr>
            <p:cNvPr id="17" name="Conexão recta 16"/>
            <p:cNvCxnSpPr/>
            <p:nvPr/>
          </p:nvCxnSpPr>
          <p:spPr>
            <a:xfrm flipV="1">
              <a:off x="2357422" y="6215082"/>
              <a:ext cx="857256" cy="714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upo 24"/>
          <p:cNvGrpSpPr/>
          <p:nvPr/>
        </p:nvGrpSpPr>
        <p:grpSpPr>
          <a:xfrm>
            <a:off x="4500562" y="3631172"/>
            <a:ext cx="1500198" cy="523220"/>
            <a:chOff x="4500562" y="3416858"/>
            <a:chExt cx="1500198" cy="523220"/>
          </a:xfrm>
        </p:grpSpPr>
        <p:sp>
          <p:nvSpPr>
            <p:cNvPr id="20" name="CaixaDeTexto 19"/>
            <p:cNvSpPr txBox="1"/>
            <p:nvPr/>
          </p:nvSpPr>
          <p:spPr>
            <a:xfrm>
              <a:off x="5072066" y="3416858"/>
              <a:ext cx="9286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2800" dirty="0" smtClean="0">
                  <a:latin typeface="Monotype Corsiva" pitchFamily="66" charset="0"/>
                  <a:cs typeface="Arial" pitchFamily="34" charset="0"/>
                </a:rPr>
                <a:t>pelo</a:t>
              </a:r>
              <a:endParaRPr lang="pt-PT" sz="2800" dirty="0">
                <a:latin typeface="Monotype Corsiva" pitchFamily="66" charset="0"/>
                <a:cs typeface="Arial" pitchFamily="34" charset="0"/>
              </a:endParaRPr>
            </a:p>
          </p:txBody>
        </p:sp>
        <p:cxnSp>
          <p:nvCxnSpPr>
            <p:cNvPr id="22" name="Conexão recta 21"/>
            <p:cNvCxnSpPr/>
            <p:nvPr/>
          </p:nvCxnSpPr>
          <p:spPr>
            <a:xfrm rot="10800000" flipV="1">
              <a:off x="4500562" y="3685104"/>
              <a:ext cx="642942" cy="24396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upo 28"/>
          <p:cNvGrpSpPr/>
          <p:nvPr/>
        </p:nvGrpSpPr>
        <p:grpSpPr>
          <a:xfrm>
            <a:off x="4429124" y="3929066"/>
            <a:ext cx="2000264" cy="601152"/>
            <a:chOff x="4286248" y="3643314"/>
            <a:chExt cx="2000264" cy="601152"/>
          </a:xfrm>
        </p:grpSpPr>
        <p:sp>
          <p:nvSpPr>
            <p:cNvPr id="24" name="CaixaDeTexto 23"/>
            <p:cNvSpPr txBox="1"/>
            <p:nvPr/>
          </p:nvSpPr>
          <p:spPr>
            <a:xfrm>
              <a:off x="5357818" y="3643314"/>
              <a:ext cx="9286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2800" dirty="0" smtClean="0">
                  <a:latin typeface="Monotype Corsiva" pitchFamily="66" charset="0"/>
                  <a:cs typeface="Arial" pitchFamily="34" charset="0"/>
                </a:rPr>
                <a:t>poro</a:t>
              </a:r>
              <a:endParaRPr lang="pt-PT" sz="2800" dirty="0">
                <a:latin typeface="Monotype Corsiva" pitchFamily="66" charset="0"/>
                <a:cs typeface="Arial" pitchFamily="34" charset="0"/>
              </a:endParaRPr>
            </a:p>
          </p:txBody>
        </p:sp>
        <p:cxnSp>
          <p:nvCxnSpPr>
            <p:cNvPr id="27" name="Conexão recta 26"/>
            <p:cNvCxnSpPr/>
            <p:nvPr/>
          </p:nvCxnSpPr>
          <p:spPr>
            <a:xfrm rot="10800000" flipV="1">
              <a:off x="4286248" y="3857628"/>
              <a:ext cx="1143008" cy="38683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CaixaDeTexto 29"/>
          <p:cNvSpPr txBox="1"/>
          <p:nvPr/>
        </p:nvSpPr>
        <p:spPr>
          <a:xfrm>
            <a:off x="357158" y="2000240"/>
            <a:ext cx="81439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000" dirty="0" smtClean="0">
                <a:latin typeface="Monotype Corsiva" pitchFamily="66" charset="0"/>
                <a:cs typeface="Arial" pitchFamily="34" charset="0"/>
              </a:rPr>
              <a:t>Nesta camada pode observar-se pelos e os poros</a:t>
            </a:r>
            <a:r>
              <a:rPr lang="pt-PT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pt-PT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6000" b="1" dirty="0" smtClean="0">
                <a:latin typeface="Monotype Corsiva" pitchFamily="66" charset="0"/>
              </a:rPr>
              <a:t>FOTOTIPO DA PELE</a:t>
            </a:r>
            <a:endParaRPr lang="pt-PT" sz="6000" b="1" dirty="0">
              <a:latin typeface="Monotype Corsiva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pt-PT" sz="3400" dirty="0" smtClean="0">
                <a:latin typeface="Monotype Corsiva" pitchFamily="66" charset="0"/>
              </a:rPr>
              <a:t>A pigmentação da pele depende da quantidade de </a:t>
            </a:r>
            <a:r>
              <a:rPr lang="pt-PT" sz="3400" b="1" dirty="0" smtClean="0">
                <a:latin typeface="Monotype Corsiva" pitchFamily="66" charset="0"/>
              </a:rPr>
              <a:t>melanina</a:t>
            </a:r>
            <a:r>
              <a:rPr lang="pt-PT" sz="3400" dirty="0" smtClean="0">
                <a:latin typeface="Monotype Corsiva" pitchFamily="66" charset="0"/>
              </a:rPr>
              <a:t>, que é o pigmento que dá cor à pele. </a:t>
            </a:r>
          </a:p>
          <a:p>
            <a:endParaRPr lang="pt-PT" sz="3400" dirty="0" smtClean="0">
              <a:latin typeface="Monotype Corsiva" pitchFamily="66" charset="0"/>
            </a:endParaRPr>
          </a:p>
          <a:p>
            <a:r>
              <a:rPr lang="pt-PT" sz="3400" dirty="0" smtClean="0">
                <a:latin typeface="Monotype Corsiva" pitchFamily="66" charset="0"/>
              </a:rPr>
              <a:t>Esta quantidade é determinada pela herança genética. </a:t>
            </a:r>
          </a:p>
          <a:p>
            <a:pPr>
              <a:buNone/>
            </a:pPr>
            <a:endParaRPr lang="pt-PT" sz="3400" dirty="0" smtClean="0">
              <a:latin typeface="Monotype Corsiva" pitchFamily="66" charset="0"/>
            </a:endParaRPr>
          </a:p>
          <a:p>
            <a:r>
              <a:rPr lang="pt-PT" sz="3400" dirty="0" smtClean="0">
                <a:latin typeface="Monotype Corsiva" pitchFamily="66" charset="0"/>
              </a:rPr>
              <a:t>Pessoas de pele bem clara possuem pouca melanina na pele enquanto pessoas de pele negra possuem grande quantidade do pigmento.</a:t>
            </a:r>
          </a:p>
          <a:p>
            <a:endParaRPr lang="pt-PT" sz="3400" dirty="0" smtClean="0">
              <a:latin typeface="Monotype Corsiva" pitchFamily="66" charset="0"/>
            </a:endParaRPr>
          </a:p>
          <a:p>
            <a:r>
              <a:rPr lang="pt-PT" sz="3400" dirty="0" smtClean="0">
                <a:latin typeface="Monotype Corsiva" pitchFamily="66" charset="0"/>
              </a:rPr>
              <a:t>Quanto mais melanina a pele possui, mais resistente ela é à radiação ultravioleta. </a:t>
            </a:r>
          </a:p>
          <a:p>
            <a:pPr>
              <a:buNone/>
            </a:pPr>
            <a:endParaRPr lang="pt-PT" sz="3400" dirty="0" smtClean="0">
              <a:latin typeface="Monotype Corsiva" pitchFamily="66" charset="0"/>
            </a:endParaRPr>
          </a:p>
          <a:p>
            <a:r>
              <a:rPr lang="pt-PT" sz="3400" dirty="0" smtClean="0">
                <a:latin typeface="Monotype Corsiva" pitchFamily="66" charset="0"/>
              </a:rPr>
              <a:t>Por esse motivo…</a:t>
            </a:r>
          </a:p>
          <a:p>
            <a:pPr marL="0" indent="0">
              <a:buNone/>
            </a:pPr>
            <a:r>
              <a:rPr lang="pt-PT" sz="3400" dirty="0" smtClean="0">
                <a:latin typeface="Monotype Corsiva" pitchFamily="66" charset="0"/>
              </a:rPr>
              <a:t>      Pessoas de pele muito clara queimam-se facilmente quando se expõem ao sol sem proteção.</a:t>
            </a:r>
          </a:p>
          <a:p>
            <a:pPr>
              <a:buNone/>
            </a:pPr>
            <a:r>
              <a:rPr lang="pt-PT" sz="3400" dirty="0" smtClean="0">
                <a:latin typeface="Monotype Corsiva" pitchFamily="66" charset="0"/>
              </a:rPr>
              <a:t>      Pessoas de pele muito escura podem expor-se ao sol por longos períodos sem se queimar.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6600" b="1" dirty="0" smtClean="0">
                <a:latin typeface="Monotype Corsiva" pitchFamily="66" charset="0"/>
              </a:rPr>
              <a:t>FOTOTIPO DA PELE</a:t>
            </a:r>
            <a:endParaRPr lang="pt-PT" sz="6600" b="1" dirty="0"/>
          </a:p>
        </p:txBody>
      </p:sp>
      <p:pic>
        <p:nvPicPr>
          <p:cNvPr id="1027" name="Picture 3" descr="C:\Users\Vitor Pina\Desktop\Fototipos-de-Pele-Dermatologista-Curitiba-Clínica-CMP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600200"/>
            <a:ext cx="6572296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6000" b="1" dirty="0" smtClean="0">
                <a:latin typeface="Monotype Corsiva" pitchFamily="66" charset="0"/>
              </a:rPr>
              <a:t>FOTOTIPO DA PELE</a:t>
            </a:r>
            <a:endParaRPr lang="pt-PT" sz="6000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 fontScale="25000" lnSpcReduction="20000"/>
          </a:bodyPr>
          <a:lstStyle/>
          <a:p>
            <a:endParaRPr lang="pt-PT" b="1" dirty="0" smtClean="0"/>
          </a:p>
          <a:p>
            <a:r>
              <a:rPr lang="pt-PT" sz="6400" b="1" dirty="0" err="1" smtClean="0">
                <a:latin typeface="Monotype Corsiva" pitchFamily="66" charset="0"/>
              </a:rPr>
              <a:t>Fototipo</a:t>
            </a:r>
            <a:r>
              <a:rPr lang="pt-PT" sz="6400" b="1" dirty="0" smtClean="0">
                <a:latin typeface="Monotype Corsiva" pitchFamily="66" charset="0"/>
              </a:rPr>
              <a:t> 1</a:t>
            </a:r>
          </a:p>
          <a:p>
            <a:pPr>
              <a:buNone/>
            </a:pPr>
            <a:r>
              <a:rPr lang="pt-PT" sz="6400" dirty="0" smtClean="0">
                <a:latin typeface="Monotype Corsiva" pitchFamily="66" charset="0"/>
              </a:rPr>
              <a:t>Muito sensível ao sol, é caracterizada pelo tom de pele muito branca. Pessoas com esse tipo de pele possuem sardas , queimam-se sempre ao sol e nunca se bronzeiam.</a:t>
            </a:r>
          </a:p>
          <a:p>
            <a:pPr>
              <a:buNone/>
            </a:pPr>
            <a:endParaRPr lang="pt-PT" sz="6400" dirty="0" smtClean="0">
              <a:latin typeface="Monotype Corsiva" pitchFamily="66" charset="0"/>
            </a:endParaRPr>
          </a:p>
          <a:p>
            <a:r>
              <a:rPr lang="pt-PT" sz="6400" b="1" dirty="0" err="1" smtClean="0">
                <a:latin typeface="Monotype Corsiva" pitchFamily="66" charset="0"/>
              </a:rPr>
              <a:t>Fototipo</a:t>
            </a:r>
            <a:r>
              <a:rPr lang="pt-PT" sz="6400" b="1" dirty="0" smtClean="0">
                <a:latin typeface="Monotype Corsiva" pitchFamily="66" charset="0"/>
              </a:rPr>
              <a:t> 2</a:t>
            </a:r>
            <a:endParaRPr lang="pt-PT" sz="6400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pt-PT" sz="6400" dirty="0" smtClean="0">
                <a:latin typeface="Monotype Corsiva" pitchFamily="66" charset="0"/>
              </a:rPr>
              <a:t>É sensível ao sol. Com tonalidade ligeiramente mais escura, as pessoas deste </a:t>
            </a:r>
            <a:r>
              <a:rPr lang="pt-PT" sz="6400" dirty="0" err="1" smtClean="0">
                <a:latin typeface="Monotype Corsiva" pitchFamily="66" charset="0"/>
              </a:rPr>
              <a:t>fototipo</a:t>
            </a:r>
            <a:r>
              <a:rPr lang="pt-PT" sz="6400" dirty="0" smtClean="0">
                <a:latin typeface="Monotype Corsiva" pitchFamily="66" charset="0"/>
              </a:rPr>
              <a:t> compartilham as mesmas características que pessoas com o </a:t>
            </a:r>
            <a:r>
              <a:rPr lang="pt-PT" sz="6400" dirty="0" err="1" smtClean="0">
                <a:latin typeface="Monotype Corsiva" pitchFamily="66" charset="0"/>
              </a:rPr>
              <a:t>fototipo</a:t>
            </a:r>
            <a:r>
              <a:rPr lang="pt-PT" sz="6400" dirty="0" smtClean="0">
                <a:latin typeface="Monotype Corsiva" pitchFamily="66" charset="0"/>
              </a:rPr>
              <a:t> 1, </a:t>
            </a:r>
            <a:r>
              <a:rPr lang="pt-PT" sz="6400" dirty="0" err="1" smtClean="0">
                <a:latin typeface="Monotype Corsiva" pitchFamily="66" charset="0"/>
              </a:rPr>
              <a:t>exceto</a:t>
            </a:r>
            <a:r>
              <a:rPr lang="pt-PT" sz="6400" dirty="0" smtClean="0">
                <a:latin typeface="Monotype Corsiva" pitchFamily="66" charset="0"/>
              </a:rPr>
              <a:t> a baixa capacidade de se bronzear.</a:t>
            </a:r>
          </a:p>
          <a:p>
            <a:pPr>
              <a:buNone/>
            </a:pPr>
            <a:endParaRPr lang="pt-PT" sz="6400" dirty="0" smtClean="0">
              <a:latin typeface="Monotype Corsiva" pitchFamily="66" charset="0"/>
            </a:endParaRPr>
          </a:p>
          <a:p>
            <a:r>
              <a:rPr lang="pt-PT" sz="6400" b="1" dirty="0" err="1" smtClean="0">
                <a:latin typeface="Monotype Corsiva" pitchFamily="66" charset="0"/>
              </a:rPr>
              <a:t>Fototipo</a:t>
            </a:r>
            <a:r>
              <a:rPr lang="pt-PT" sz="6400" b="1" dirty="0" smtClean="0">
                <a:latin typeface="Monotype Corsiva" pitchFamily="66" charset="0"/>
              </a:rPr>
              <a:t> 3</a:t>
            </a:r>
            <a:endParaRPr lang="pt-PT" sz="6400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pt-PT" sz="6400" dirty="0" smtClean="0">
                <a:latin typeface="Monotype Corsiva" pitchFamily="66" charset="0"/>
              </a:rPr>
              <a:t>Tem sensibilidade normal ao sol. Pessoas deste </a:t>
            </a:r>
            <a:r>
              <a:rPr lang="pt-PT" sz="6400" dirty="0" err="1" smtClean="0">
                <a:latin typeface="Monotype Corsiva" pitchFamily="66" charset="0"/>
              </a:rPr>
              <a:t>fototipo</a:t>
            </a:r>
            <a:r>
              <a:rPr lang="pt-PT" sz="6400" dirty="0" smtClean="0">
                <a:latin typeface="Monotype Corsiva" pitchFamily="66" charset="0"/>
              </a:rPr>
              <a:t> possuem a pele morena clara e capacidades moderadas para se bronzear e para queimaduras.</a:t>
            </a:r>
          </a:p>
          <a:p>
            <a:pPr>
              <a:buNone/>
            </a:pPr>
            <a:endParaRPr lang="pt-PT" sz="6400" dirty="0" smtClean="0">
              <a:latin typeface="Monotype Corsiva" pitchFamily="66" charset="0"/>
            </a:endParaRPr>
          </a:p>
          <a:p>
            <a:r>
              <a:rPr lang="pt-PT" sz="6400" b="1" dirty="0" err="1" smtClean="0">
                <a:latin typeface="Monotype Corsiva" pitchFamily="66" charset="0"/>
              </a:rPr>
              <a:t>Fototipo</a:t>
            </a:r>
            <a:r>
              <a:rPr lang="pt-PT" sz="6400" b="1" dirty="0" smtClean="0">
                <a:latin typeface="Monotype Corsiva" pitchFamily="66" charset="0"/>
              </a:rPr>
              <a:t> 4</a:t>
            </a:r>
            <a:endParaRPr lang="pt-PT" sz="6400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pt-PT" sz="6400" dirty="0" smtClean="0">
                <a:latin typeface="Monotype Corsiva" pitchFamily="66" charset="0"/>
              </a:rPr>
              <a:t>Também apresenta sensibilidade normal ao sol. As pessoas com esse tipo de pele têm pele morena moderada e tem menos hipóteses de se queimar ao sol e bronzeiam-se sempre.</a:t>
            </a:r>
          </a:p>
          <a:p>
            <a:pPr>
              <a:buNone/>
            </a:pPr>
            <a:endParaRPr lang="pt-PT" sz="6400" dirty="0" smtClean="0">
              <a:latin typeface="Monotype Corsiva" pitchFamily="66" charset="0"/>
            </a:endParaRPr>
          </a:p>
          <a:p>
            <a:r>
              <a:rPr lang="pt-PT" sz="6400" b="1" dirty="0" err="1" smtClean="0">
                <a:latin typeface="Monotype Corsiva" pitchFamily="66" charset="0"/>
              </a:rPr>
              <a:t>Fototipo</a:t>
            </a:r>
            <a:r>
              <a:rPr lang="pt-PT" sz="6400" b="1" dirty="0" smtClean="0">
                <a:latin typeface="Monotype Corsiva" pitchFamily="66" charset="0"/>
              </a:rPr>
              <a:t> 5</a:t>
            </a:r>
            <a:endParaRPr lang="pt-PT" sz="6400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pt-PT" sz="6400" dirty="0" smtClean="0">
                <a:latin typeface="Monotype Corsiva" pitchFamily="66" charset="0"/>
              </a:rPr>
              <a:t>Pouco sensível ao sol, as pessoas com esse tipo de pele possuem a pele morena escura, raramente se queimam por causa do sol e bronzeiam-se sempre.</a:t>
            </a:r>
          </a:p>
          <a:p>
            <a:pPr>
              <a:buNone/>
            </a:pPr>
            <a:endParaRPr lang="pt-PT" sz="6400" dirty="0" smtClean="0">
              <a:latin typeface="Monotype Corsiva" pitchFamily="66" charset="0"/>
            </a:endParaRPr>
          </a:p>
          <a:p>
            <a:r>
              <a:rPr lang="pt-PT" sz="6400" b="1" dirty="0" err="1" smtClean="0">
                <a:latin typeface="Monotype Corsiva" pitchFamily="66" charset="0"/>
              </a:rPr>
              <a:t>Fototipo</a:t>
            </a:r>
            <a:r>
              <a:rPr lang="pt-PT" sz="6400" b="1" dirty="0" smtClean="0">
                <a:latin typeface="Monotype Corsiva" pitchFamily="66" charset="0"/>
              </a:rPr>
              <a:t> 6</a:t>
            </a:r>
            <a:endParaRPr lang="pt-PT" sz="6400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pt-PT" sz="6400" dirty="0" smtClean="0">
                <a:latin typeface="Monotype Corsiva" pitchFamily="66" charset="0"/>
              </a:rPr>
              <a:t>Completamente insensível ao sol. As pessoas com este </a:t>
            </a:r>
            <a:r>
              <a:rPr lang="pt-PT" sz="6400" dirty="0" err="1" smtClean="0">
                <a:latin typeface="Monotype Corsiva" pitchFamily="66" charset="0"/>
              </a:rPr>
              <a:t>fototipo</a:t>
            </a:r>
            <a:r>
              <a:rPr lang="pt-PT" sz="6400" dirty="0" smtClean="0">
                <a:latin typeface="Monotype Corsiva" pitchFamily="66" charset="0"/>
              </a:rPr>
              <a:t> têm a pele negra e nunca se queimam ou bronzeiam.</a:t>
            </a:r>
          </a:p>
          <a:p>
            <a:pPr>
              <a:buNone/>
            </a:pPr>
            <a:r>
              <a:rPr lang="pt-PT" sz="6400" dirty="0" smtClean="0">
                <a:latin typeface="Monotype Corsiva" pitchFamily="66" charset="0"/>
              </a:rPr>
              <a:t> </a:t>
            </a:r>
          </a:p>
          <a:p>
            <a:endParaRPr lang="pt-PT" sz="6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5400" b="1" dirty="0" smtClean="0">
                <a:latin typeface="Monotype Corsiva" pitchFamily="66" charset="0"/>
              </a:rPr>
              <a:t>PROBLEMAS DE PELE MAIS COMUNS</a:t>
            </a:r>
            <a:endParaRPr lang="pt-PT" sz="5400" b="1" dirty="0">
              <a:latin typeface="Monotype Corsiva" pitchFamily="66" charset="0"/>
            </a:endParaRPr>
          </a:p>
        </p:txBody>
      </p:sp>
      <p:pic>
        <p:nvPicPr>
          <p:cNvPr id="2050" name="Picture 2" descr="C:\Users\Vitor Pina\Desktop\problemas pele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85926"/>
            <a:ext cx="8143932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1070</Words>
  <Application>Microsoft Office PowerPoint</Application>
  <PresentationFormat>Apresentação no Ecrã (4:3)</PresentationFormat>
  <Paragraphs>127</Paragraphs>
  <Slides>24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24</vt:i4>
      </vt:variant>
    </vt:vector>
  </HeadingPairs>
  <TitlesOfParts>
    <vt:vector size="31" baseType="lpstr">
      <vt:lpstr>Aparajita</vt:lpstr>
      <vt:lpstr>Arial</vt:lpstr>
      <vt:lpstr>Arial Black</vt:lpstr>
      <vt:lpstr>Calibri</vt:lpstr>
      <vt:lpstr>Microsoft PhagsPa</vt:lpstr>
      <vt:lpstr>Monotype Corsiva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FOTOTIPO DA PELE</vt:lpstr>
      <vt:lpstr>FOTOTIPO DA PELE</vt:lpstr>
      <vt:lpstr>FOTOTIPO DA PELE</vt:lpstr>
      <vt:lpstr>PROBLEMAS DE PELE MAIS COMUNS</vt:lpstr>
      <vt:lpstr>PROBLEMAS DE           PELE MAIS COMUNS</vt:lpstr>
      <vt:lpstr>PROBLEMAS DE PELE MAIS COMUNS</vt:lpstr>
      <vt:lpstr>PROBLEMAS DE PELE MAIS COMUNS</vt:lpstr>
      <vt:lpstr>PROBLEMAS DE PELE MAIS COMUNS</vt:lpstr>
      <vt:lpstr>PROBLEMAS DE PELE MAIS COMUNS</vt:lpstr>
      <vt:lpstr>PROBLEMAS DE PELE MAIS COMUNS</vt:lpstr>
      <vt:lpstr>PROBLEMAS DE PELE MAIS COMUNS</vt:lpstr>
      <vt:lpstr>PROBLEMAS DE PELE MAIS COMUNS</vt:lpstr>
      <vt:lpstr>PROBLEMAS DE PELE MAIS COMUNS</vt:lpstr>
      <vt:lpstr>PROBLEMAS DE PELE MAIS COMUNS</vt:lpstr>
      <vt:lpstr>PROBLEMAS DE PELE MAIS COMUNS</vt:lpstr>
      <vt:lpstr>PROBLEMAS DE PELE MAIS COMUNS</vt:lpstr>
      <vt:lpstr>PROBLEMAS DE PELE MAIS COMUNS</vt:lpstr>
      <vt:lpstr>PROBLEMAS DE PELE MAIS COMUNS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Vitor Pina</dc:creator>
  <cp:lastModifiedBy>Utilizador</cp:lastModifiedBy>
  <cp:revision>82</cp:revision>
  <dcterms:created xsi:type="dcterms:W3CDTF">2017-11-25T18:33:58Z</dcterms:created>
  <dcterms:modified xsi:type="dcterms:W3CDTF">2018-04-29T21:41:37Z</dcterms:modified>
</cp:coreProperties>
</file>