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46" d="100"/>
          <a:sy n="46" d="100"/>
        </p:scale>
        <p:origin x="-9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Clique para editar o estilo do subtítulo do Modelo Global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88D4-A7A6-4411-939C-E0841EE8F6B1}" type="datetimeFigureOut">
              <a:rPr lang="pt-PT" smtClean="0"/>
              <a:t>11-04-2018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F938A-779B-408D-95D5-E9F5E9003DC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43786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88D4-A7A6-4411-939C-E0841EE8F6B1}" type="datetimeFigureOut">
              <a:rPr lang="pt-PT" smtClean="0"/>
              <a:t>11-04-2018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F938A-779B-408D-95D5-E9F5E9003DC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33713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88D4-A7A6-4411-939C-E0841EE8F6B1}" type="datetimeFigureOut">
              <a:rPr lang="pt-PT" smtClean="0"/>
              <a:t>11-04-2018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F938A-779B-408D-95D5-E9F5E9003DC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8490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88D4-A7A6-4411-939C-E0841EE8F6B1}" type="datetimeFigureOut">
              <a:rPr lang="pt-PT" smtClean="0"/>
              <a:t>11-04-2018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F938A-779B-408D-95D5-E9F5E9003DC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9693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88D4-A7A6-4411-939C-E0841EE8F6B1}" type="datetimeFigureOut">
              <a:rPr lang="pt-PT" smtClean="0"/>
              <a:t>11-04-2018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F938A-779B-408D-95D5-E9F5E9003DC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3771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88D4-A7A6-4411-939C-E0841EE8F6B1}" type="datetimeFigureOut">
              <a:rPr lang="pt-PT" smtClean="0"/>
              <a:t>11-04-2018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F938A-779B-408D-95D5-E9F5E9003DC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26560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88D4-A7A6-4411-939C-E0841EE8F6B1}" type="datetimeFigureOut">
              <a:rPr lang="pt-PT" smtClean="0"/>
              <a:t>11-04-2018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F938A-779B-408D-95D5-E9F5E9003DC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80481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88D4-A7A6-4411-939C-E0841EE8F6B1}" type="datetimeFigureOut">
              <a:rPr lang="pt-PT" smtClean="0"/>
              <a:t>11-04-2018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F938A-779B-408D-95D5-E9F5E9003DC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19230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88D4-A7A6-4411-939C-E0841EE8F6B1}" type="datetimeFigureOut">
              <a:rPr lang="pt-PT" smtClean="0"/>
              <a:t>11-04-2018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F938A-779B-408D-95D5-E9F5E9003DC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3199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88D4-A7A6-4411-939C-E0841EE8F6B1}" type="datetimeFigureOut">
              <a:rPr lang="pt-PT" smtClean="0"/>
              <a:t>11-04-2018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F938A-779B-408D-95D5-E9F5E9003DC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5089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88D4-A7A6-4411-939C-E0841EE8F6B1}" type="datetimeFigureOut">
              <a:rPr lang="pt-PT" smtClean="0"/>
              <a:t>11-04-2018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F938A-779B-408D-95D5-E9F5E9003DC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63067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288D4-A7A6-4411-939C-E0841EE8F6B1}" type="datetimeFigureOut">
              <a:rPr lang="pt-PT" smtClean="0"/>
              <a:t>11-04-2018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F938A-779B-408D-95D5-E9F5E9003DC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1521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.pn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hyperlink" Target="https://www.google.pt/url?sa=i&amp;rct=j&amp;q=&amp;esrc=s&amp;source=images&amp;cd=&amp;cad=rja&amp;uact=8&amp;ved=0ahUKEwiXs7jusqzTAhVJchQKHfoeAosQjRwIBw&amp;url=http://www.gifs.blog.br/gifs/gifs-de-obrigado&amp;psig=AFQjCNEP42qSy186alyZGfUm316Q_d2MdA&amp;ust=1492549643740978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hyperlink" Target="https://www.google.pt/imgres?imgurl=https://thumbs.dreamstime.com/b/ponto-de-interroga%C3%A7%C3%A3o-e-marca-de-exclama%C3%A7%C3%A3o-36334068.jpg&amp;imgrefurl=https://pt.dreamstime.com/fotos-de-stock-royalty-free-ponto-de-interroga%C3%A7%C3%A3o-e-marca-de-exclama%C3%A7%C3%A3o-image36334068&amp;docid=BUNIu3jOHn0qSM&amp;tbnid=kOH4zJ0_Ps7K3M:&amp;vet=1&amp;w=800&amp;h=640&amp;bih=694&amp;biw=869&amp;ved=0ahUKEwjK1e3EpavaAhWqIcAKHQWUA_kQMwg_KAAwAA&amp;iact=c&amp;ictx=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114733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t-PT" sz="10000" dirty="0" smtClean="0">
                <a:latin typeface="Blackadder ITC" panose="04020505051007020D02" pitchFamily="82" charset="0"/>
              </a:rPr>
              <a:t>As amigas vogais</a:t>
            </a:r>
            <a:endParaRPr lang="pt-PT" sz="10000" dirty="0">
              <a:latin typeface="Blackadder ITC" panose="04020505051007020D02" pitchFamily="82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24" y="2689998"/>
            <a:ext cx="9758149" cy="2105025"/>
          </a:xfrm>
          <a:prstGeom prst="rect">
            <a:avLst/>
          </a:prstGeom>
          <a:effectLst/>
        </p:spPr>
      </p:pic>
      <p:pic>
        <p:nvPicPr>
          <p:cNvPr id="7" name="IMG_28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512526" y="5007154"/>
            <a:ext cx="41670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TRABALHO REALIZADO POR:</a:t>
            </a:r>
          </a:p>
          <a:p>
            <a:r>
              <a:rPr lang="pt-PT" dirty="0" smtClean="0"/>
              <a:t>Inês da Costa Silva</a:t>
            </a:r>
          </a:p>
          <a:p>
            <a:r>
              <a:rPr lang="pt-PT" dirty="0" smtClean="0"/>
              <a:t>1º A </a:t>
            </a:r>
          </a:p>
          <a:p>
            <a:r>
              <a:rPr lang="pt-PT" dirty="0" smtClean="0"/>
              <a:t>Centro Escolar do </a:t>
            </a:r>
            <a:r>
              <a:rPr lang="pt-PT" dirty="0" err="1" smtClean="0"/>
              <a:t>Corim</a:t>
            </a:r>
            <a:endParaRPr lang="pt-PT" dirty="0" smtClean="0"/>
          </a:p>
          <a:p>
            <a:r>
              <a:rPr lang="pt-PT" dirty="0" smtClean="0"/>
              <a:t>Agrupamento de Escolas de Águas Santas</a:t>
            </a:r>
            <a:endParaRPr lang="pt-PT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2770" y="4996527"/>
            <a:ext cx="1628775" cy="122158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497" y="228424"/>
            <a:ext cx="1148605" cy="1148605"/>
          </a:xfrm>
          <a:prstGeom prst="rect">
            <a:avLst/>
          </a:prstGeom>
        </p:spPr>
      </p:pic>
      <p:pic>
        <p:nvPicPr>
          <p:cNvPr id="12" name="Picture 4" descr="PROJETO+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300073">
            <a:off x="267412" y="710016"/>
            <a:ext cx="2202160" cy="440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620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e Conteúdo 2"/>
          <p:cNvSpPr>
            <a:spLocks noGrp="1"/>
          </p:cNvSpPr>
          <p:nvPr>
            <p:ph idx="1"/>
          </p:nvPr>
        </p:nvSpPr>
        <p:spPr>
          <a:xfrm>
            <a:off x="599094" y="1616051"/>
            <a:ext cx="6529251" cy="373915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sz="4800" dirty="0" smtClean="0">
                <a:latin typeface="Blackadder ITC" panose="04020505051007020D02" pitchFamily="82" charset="0"/>
              </a:rPr>
              <a:t>O Lápis, ao ver a alegria das cinco amigas, convidou-as para fazerem um lanche em sua casa.</a:t>
            </a:r>
          </a:p>
          <a:p>
            <a:pPr marL="0" indent="0" algn="just">
              <a:buNone/>
            </a:pPr>
            <a:r>
              <a:rPr lang="pt-PT" sz="4800" dirty="0" smtClean="0">
                <a:latin typeface="Blackadder ITC" panose="04020505051007020D02" pitchFamily="82" charset="0"/>
              </a:rPr>
              <a:t>As vogais, muito felizes aceitaram logo o convite.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4736" y="1419418"/>
            <a:ext cx="5586178" cy="4189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IMG_28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626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e Conteúdo 2"/>
          <p:cNvSpPr>
            <a:spLocks noGrp="1"/>
          </p:cNvSpPr>
          <p:nvPr>
            <p:ph idx="1"/>
          </p:nvPr>
        </p:nvSpPr>
        <p:spPr>
          <a:xfrm>
            <a:off x="718930" y="1167938"/>
            <a:ext cx="8503447" cy="479360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PT" sz="4800" dirty="0" smtClean="0">
                <a:latin typeface="Blackadder ITC" panose="04020505051007020D02" pitchFamily="82" charset="0"/>
              </a:rPr>
              <a:t>Então, começaram todos a pensar o que queriam lanchar e o Lápis disse:</a:t>
            </a:r>
          </a:p>
          <a:p>
            <a:pPr algn="just">
              <a:buFont typeface="French Script MT" panose="03020402040607040605" pitchFamily="66" charset="0"/>
              <a:buChar char="—"/>
            </a:pPr>
            <a:r>
              <a:rPr lang="pt-PT" sz="4800" dirty="0">
                <a:latin typeface="Blackadder ITC" panose="04020505051007020D02" pitchFamily="82" charset="0"/>
              </a:rPr>
              <a:t> </a:t>
            </a:r>
            <a:r>
              <a:rPr lang="pt-PT" sz="4800" dirty="0" smtClean="0">
                <a:latin typeface="Blackadder ITC" panose="04020505051007020D02" pitchFamily="82" charset="0"/>
              </a:rPr>
              <a:t>Vamos fazer um jogo. Eu faço perguntas para ver se vocês sabem o que eu tenho para lanchar.</a:t>
            </a:r>
          </a:p>
          <a:p>
            <a:pPr marL="0" indent="0" algn="just">
              <a:buNone/>
            </a:pPr>
            <a:r>
              <a:rPr lang="pt-PT" sz="4800" dirty="0" smtClean="0">
                <a:latin typeface="Blackadder ITC" panose="04020505051007020D02" pitchFamily="82" charset="0"/>
              </a:rPr>
              <a:t>As vogais ficaram animadas e o Lápis começou: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790" y="2288672"/>
            <a:ext cx="2370137" cy="2552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IMG_28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73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e Conteúdo 2"/>
          <p:cNvSpPr>
            <a:spLocks noGrp="1"/>
          </p:cNvSpPr>
          <p:nvPr>
            <p:ph idx="1"/>
          </p:nvPr>
        </p:nvSpPr>
        <p:spPr>
          <a:xfrm>
            <a:off x="759824" y="649968"/>
            <a:ext cx="10515600" cy="1427026"/>
          </a:xfrm>
        </p:spPr>
        <p:txBody>
          <a:bodyPr>
            <a:normAutofit/>
          </a:bodyPr>
          <a:lstStyle/>
          <a:p>
            <a:pPr>
              <a:buFont typeface="French Script MT" panose="03020402040607040605" pitchFamily="66" charset="0"/>
              <a:buChar char="—"/>
            </a:pPr>
            <a:r>
              <a:rPr lang="pt-PT" sz="4800" dirty="0" smtClean="0">
                <a:latin typeface="French Script MT" panose="03020402040607040605" pitchFamily="66" charset="0"/>
              </a:rPr>
              <a:t> </a:t>
            </a:r>
            <a:r>
              <a:rPr lang="pt-PT" sz="4800" dirty="0" smtClean="0">
                <a:latin typeface="Blackadder ITC" panose="04020505051007020D02" pitchFamily="82" charset="0"/>
              </a:rPr>
              <a:t>O que poderei ter para comer se o “A” com o til (~) se sentar à beira do “O”???</a:t>
            </a:r>
          </a:p>
          <a:p>
            <a:pPr marL="0" indent="0">
              <a:buNone/>
            </a:pPr>
            <a:endParaRPr lang="pt-PT" sz="4800" dirty="0">
              <a:latin typeface="French Script MT" panose="03020402040607040605" pitchFamily="66" charset="0"/>
            </a:endParaRPr>
          </a:p>
          <a:p>
            <a:pPr marL="0" indent="0">
              <a:buNone/>
            </a:pPr>
            <a:endParaRPr lang="pt-PT" sz="4800" dirty="0" smtClean="0">
              <a:latin typeface="French Script MT" panose="03020402040607040605" pitchFamily="66" charset="0"/>
            </a:endParaRPr>
          </a:p>
        </p:txBody>
      </p:sp>
      <p:sp>
        <p:nvSpPr>
          <p:cNvPr id="5" name="Marcador de Posição de Conteúdo 2"/>
          <p:cNvSpPr txBox="1">
            <a:spLocks/>
          </p:cNvSpPr>
          <p:nvPr/>
        </p:nvSpPr>
        <p:spPr>
          <a:xfrm>
            <a:off x="5356895" y="2952870"/>
            <a:ext cx="5699176" cy="921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French Script MT" panose="03020402040607040605" pitchFamily="66" charset="0"/>
              <a:buChar char="—"/>
            </a:pPr>
            <a:r>
              <a:rPr lang="pt-PT" sz="4800" dirty="0" smtClean="0">
                <a:latin typeface="French Script MT" panose="03020402040607040605" pitchFamily="66" charset="0"/>
              </a:rPr>
              <a:t> </a:t>
            </a:r>
            <a:r>
              <a:rPr lang="pt-PT" sz="4800" dirty="0" smtClean="0">
                <a:latin typeface="Blackadder ITC" panose="04020505051007020D02" pitchFamily="82" charset="0"/>
              </a:rPr>
              <a:t>P</a:t>
            </a:r>
            <a:r>
              <a:rPr lang="pt-PT" sz="4800" b="1" u="sng" dirty="0" smtClean="0">
                <a:solidFill>
                  <a:srgbClr val="0070C0"/>
                </a:solidFill>
                <a:latin typeface="Blackadder ITC" panose="04020505051007020D02" pitchFamily="82" charset="0"/>
              </a:rPr>
              <a:t>ão</a:t>
            </a:r>
            <a:r>
              <a:rPr lang="pt-PT" sz="4800" b="1" dirty="0" smtClean="0">
                <a:solidFill>
                  <a:srgbClr val="0070C0"/>
                </a:solidFill>
                <a:latin typeface="Blackadder ITC" panose="04020505051007020D02" pitchFamily="82" charset="0"/>
              </a:rPr>
              <a:t> </a:t>
            </a:r>
            <a:r>
              <a:rPr lang="pt-PT" sz="4800" dirty="0" smtClean="0">
                <a:latin typeface="Blackadder ITC" panose="04020505051007020D02" pitchFamily="82" charset="0"/>
              </a:rPr>
              <a:t>– disse a letra “E”.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PT" sz="4800" dirty="0" smtClean="0">
              <a:latin typeface="French Script MT" panose="03020402040607040605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PT" sz="4800" dirty="0">
              <a:latin typeface="French Script MT" panose="03020402040607040605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777" y="2761592"/>
            <a:ext cx="4363563" cy="3272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64063" y="4044350"/>
            <a:ext cx="2499419" cy="1874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G_28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20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e Conteúdo 2"/>
          <p:cNvSpPr>
            <a:spLocks noGrp="1"/>
          </p:cNvSpPr>
          <p:nvPr>
            <p:ph idx="1"/>
          </p:nvPr>
        </p:nvSpPr>
        <p:spPr>
          <a:xfrm>
            <a:off x="759824" y="649967"/>
            <a:ext cx="10515600" cy="1831975"/>
          </a:xfrm>
        </p:spPr>
        <p:txBody>
          <a:bodyPr>
            <a:normAutofit fontScale="92500" lnSpcReduction="20000"/>
          </a:bodyPr>
          <a:lstStyle/>
          <a:p>
            <a:pPr>
              <a:buFont typeface="French Script MT" panose="03020402040607040605" pitchFamily="66" charset="0"/>
              <a:buChar char="—"/>
            </a:pPr>
            <a:r>
              <a:rPr lang="pt-PT" sz="4800" dirty="0" smtClean="0">
                <a:latin typeface="French Script MT" panose="03020402040607040605" pitchFamily="66" charset="0"/>
              </a:rPr>
              <a:t> </a:t>
            </a:r>
            <a:r>
              <a:rPr lang="pt-PT" sz="5200" dirty="0" smtClean="0">
                <a:latin typeface="Blackadder ITC" panose="04020505051007020D02" pitchFamily="82" charset="0"/>
              </a:rPr>
              <a:t>Boa. E no frigorifico, tenho alguma coisa que posso pôr dentro do P</a:t>
            </a:r>
            <a:r>
              <a:rPr lang="pt-PT" sz="5200" b="1" u="sng" dirty="0" smtClean="0">
                <a:solidFill>
                  <a:srgbClr val="0070C0"/>
                </a:solidFill>
                <a:latin typeface="Blackadder ITC" panose="04020505051007020D02" pitchFamily="82" charset="0"/>
              </a:rPr>
              <a:t>ão</a:t>
            </a:r>
            <a:r>
              <a:rPr lang="pt-PT" sz="5200" dirty="0" smtClean="0">
                <a:latin typeface="Blackadder ITC" panose="04020505051007020D02" pitchFamily="82" charset="0"/>
              </a:rPr>
              <a:t>. Se o “A” se sentar à beira do “I”, tenho???</a:t>
            </a:r>
            <a:endParaRPr lang="pt-PT" sz="5200" dirty="0">
              <a:latin typeface="Blackadder ITC" panose="04020505051007020D02" pitchFamily="82" charset="0"/>
            </a:endParaRPr>
          </a:p>
          <a:p>
            <a:pPr marL="0" indent="0">
              <a:buNone/>
            </a:pPr>
            <a:endParaRPr lang="pt-PT" sz="4800" dirty="0" smtClean="0">
              <a:latin typeface="French Script MT" panose="03020402040607040605" pitchFamily="66" charset="0"/>
            </a:endParaRPr>
          </a:p>
        </p:txBody>
      </p:sp>
      <p:sp>
        <p:nvSpPr>
          <p:cNvPr id="5" name="Marcador de Posição de Conteúdo 2"/>
          <p:cNvSpPr txBox="1">
            <a:spLocks/>
          </p:cNvSpPr>
          <p:nvPr/>
        </p:nvSpPr>
        <p:spPr>
          <a:xfrm>
            <a:off x="5143455" y="3219854"/>
            <a:ext cx="6447278" cy="921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French Script MT" panose="03020402040607040605" pitchFamily="66" charset="0"/>
              <a:buChar char="—"/>
            </a:pPr>
            <a:r>
              <a:rPr lang="pt-PT" sz="4800" dirty="0" smtClean="0">
                <a:latin typeface="French Script MT" panose="03020402040607040605" pitchFamily="66" charset="0"/>
              </a:rPr>
              <a:t> </a:t>
            </a:r>
            <a:r>
              <a:rPr lang="pt-PT" sz="4800" dirty="0" smtClean="0">
                <a:latin typeface="Blackadder ITC" panose="04020505051007020D02" pitchFamily="82" charset="0"/>
              </a:rPr>
              <a:t>P</a:t>
            </a:r>
            <a:r>
              <a:rPr lang="pt-PT" sz="4800" b="1" u="sng" dirty="0" smtClean="0">
                <a:solidFill>
                  <a:srgbClr val="0070C0"/>
                </a:solidFill>
                <a:latin typeface="Blackadder ITC" panose="04020505051007020D02" pitchFamily="82" charset="0"/>
              </a:rPr>
              <a:t>ai</a:t>
            </a:r>
            <a:r>
              <a:rPr lang="pt-PT" sz="4800" dirty="0" smtClean="0">
                <a:latin typeface="Blackadder ITC" panose="04020505051007020D02" pitchFamily="82" charset="0"/>
              </a:rPr>
              <a:t>o – disse a letra “O”.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PT" sz="4800" dirty="0" smtClean="0">
              <a:latin typeface="French Script MT" panose="03020402040607040605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PT" sz="4800" dirty="0">
              <a:latin typeface="French Script MT" panose="03020402040607040605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914" y="2875227"/>
            <a:ext cx="4259466" cy="319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504" y="4141775"/>
            <a:ext cx="2619375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IMG_2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470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e Conteúdo 2"/>
          <p:cNvSpPr>
            <a:spLocks noGrp="1"/>
          </p:cNvSpPr>
          <p:nvPr>
            <p:ph idx="1"/>
          </p:nvPr>
        </p:nvSpPr>
        <p:spPr>
          <a:xfrm>
            <a:off x="759824" y="649967"/>
            <a:ext cx="10515600" cy="1831975"/>
          </a:xfrm>
        </p:spPr>
        <p:txBody>
          <a:bodyPr>
            <a:normAutofit/>
          </a:bodyPr>
          <a:lstStyle/>
          <a:p>
            <a:pPr>
              <a:buFont typeface="French Script MT" panose="03020402040607040605" pitchFamily="66" charset="0"/>
              <a:buChar char="—"/>
            </a:pPr>
            <a:r>
              <a:rPr lang="pt-PT" sz="4800" dirty="0" smtClean="0">
                <a:latin typeface="French Script MT" panose="03020402040607040605" pitchFamily="66" charset="0"/>
              </a:rPr>
              <a:t> </a:t>
            </a:r>
            <a:r>
              <a:rPr lang="pt-PT" sz="5200" dirty="0" smtClean="0">
                <a:latin typeface="Blackadder ITC" panose="04020505051007020D02" pitchFamily="82" charset="0"/>
              </a:rPr>
              <a:t>E se o “E” se sentar à beira do “I”, temos para beber…</a:t>
            </a:r>
            <a:endParaRPr lang="pt-PT" sz="5200" dirty="0">
              <a:latin typeface="Blackadder ITC" panose="04020505051007020D02" pitchFamily="82" charset="0"/>
            </a:endParaRPr>
          </a:p>
          <a:p>
            <a:pPr marL="0" indent="0">
              <a:buNone/>
            </a:pPr>
            <a:endParaRPr lang="pt-PT" sz="4800" dirty="0" smtClean="0">
              <a:latin typeface="French Script MT" panose="03020402040607040605" pitchFamily="66" charset="0"/>
            </a:endParaRPr>
          </a:p>
        </p:txBody>
      </p:sp>
      <p:sp>
        <p:nvSpPr>
          <p:cNvPr id="5" name="Marcador de Posição de Conteúdo 2"/>
          <p:cNvSpPr txBox="1">
            <a:spLocks/>
          </p:cNvSpPr>
          <p:nvPr/>
        </p:nvSpPr>
        <p:spPr>
          <a:xfrm>
            <a:off x="4623921" y="2681154"/>
            <a:ext cx="6122504" cy="916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French Script MT" panose="03020402040607040605" pitchFamily="66" charset="0"/>
              <a:buChar char="—"/>
            </a:pPr>
            <a:r>
              <a:rPr lang="pt-PT" sz="4800" dirty="0" smtClean="0">
                <a:latin typeface="French Script MT" panose="03020402040607040605" pitchFamily="66" charset="0"/>
              </a:rPr>
              <a:t> </a:t>
            </a:r>
            <a:r>
              <a:rPr lang="pt-PT" sz="4800" dirty="0" smtClean="0">
                <a:latin typeface="Blackadder ITC" panose="04020505051007020D02" pitchFamily="82" charset="0"/>
              </a:rPr>
              <a:t>L</a:t>
            </a:r>
            <a:r>
              <a:rPr lang="pt-PT" sz="4800" b="1" u="sng" dirty="0" smtClean="0">
                <a:solidFill>
                  <a:srgbClr val="0070C0"/>
                </a:solidFill>
                <a:latin typeface="Blackadder ITC" panose="04020505051007020D02" pitchFamily="82" charset="0"/>
              </a:rPr>
              <a:t>ei</a:t>
            </a:r>
            <a:r>
              <a:rPr lang="pt-PT" sz="4800" dirty="0" smtClean="0">
                <a:latin typeface="Blackadder ITC" panose="04020505051007020D02" pitchFamily="82" charset="0"/>
              </a:rPr>
              <a:t>te – disse a letra “I”.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PT" sz="4800" dirty="0" smtClean="0">
              <a:latin typeface="French Script MT" panose="03020402040607040605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t-PT" sz="4800" dirty="0">
              <a:latin typeface="French Script MT" panose="03020402040607040605" pitchFamily="66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6379" y="2785820"/>
            <a:ext cx="4176845" cy="3132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8704" y="3965069"/>
            <a:ext cx="2829133" cy="212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IMG_28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645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e Conteúdo 2"/>
          <p:cNvSpPr>
            <a:spLocks noGrp="1"/>
          </p:cNvSpPr>
          <p:nvPr>
            <p:ph idx="1"/>
          </p:nvPr>
        </p:nvSpPr>
        <p:spPr>
          <a:xfrm>
            <a:off x="759824" y="649967"/>
            <a:ext cx="10515600" cy="2641873"/>
          </a:xfrm>
        </p:spPr>
        <p:txBody>
          <a:bodyPr>
            <a:normAutofit fontScale="92500"/>
          </a:bodyPr>
          <a:lstStyle/>
          <a:p>
            <a:pPr algn="just">
              <a:buFont typeface="French Script MT" panose="03020402040607040605" pitchFamily="66" charset="0"/>
              <a:buChar char="—"/>
            </a:pPr>
            <a:r>
              <a:rPr lang="pt-PT" sz="4800" dirty="0" smtClean="0">
                <a:latin typeface="French Script MT" panose="03020402040607040605" pitchFamily="66" charset="0"/>
              </a:rPr>
              <a:t> </a:t>
            </a:r>
            <a:r>
              <a:rPr lang="pt-PT" sz="5200" b="1" u="sng" dirty="0" smtClean="0">
                <a:solidFill>
                  <a:srgbClr val="0070C0"/>
                </a:solidFill>
                <a:latin typeface="Blackadder ITC" panose="04020505051007020D02" pitchFamily="82" charset="0"/>
              </a:rPr>
              <a:t>Ui</a:t>
            </a:r>
            <a:r>
              <a:rPr lang="pt-PT" sz="5200" dirty="0" smtClean="0">
                <a:latin typeface="Blackadder ITC" panose="04020505051007020D02" pitchFamily="82" charset="0"/>
              </a:rPr>
              <a:t> não me lembro de mais nada – disse o Lápis.</a:t>
            </a:r>
          </a:p>
          <a:p>
            <a:pPr marL="0" indent="0" algn="just">
              <a:buNone/>
            </a:pPr>
            <a:r>
              <a:rPr lang="pt-PT" sz="5200" dirty="0" smtClean="0">
                <a:latin typeface="Blackadder ITC" panose="04020505051007020D02" pitchFamily="82" charset="0"/>
              </a:rPr>
              <a:t>O”U” levantou-se e foi ver se o l</a:t>
            </a:r>
            <a:r>
              <a:rPr lang="pt-PT" sz="5200" b="1" u="sng" dirty="0" smtClean="0">
                <a:solidFill>
                  <a:srgbClr val="0070C0"/>
                </a:solidFill>
                <a:latin typeface="Blackadder ITC" panose="04020505051007020D02" pitchFamily="82" charset="0"/>
              </a:rPr>
              <a:t>ei</a:t>
            </a:r>
            <a:r>
              <a:rPr lang="pt-PT" sz="5200" dirty="0" smtClean="0">
                <a:latin typeface="Blackadder ITC" panose="04020505051007020D02" pitchFamily="82" charset="0"/>
              </a:rPr>
              <a:t>te já estava quente.</a:t>
            </a:r>
            <a:endParaRPr lang="pt-PT" sz="5200" dirty="0">
              <a:latin typeface="Blackadder ITC" panose="04020505051007020D02" pitchFamily="82" charset="0"/>
            </a:endParaRPr>
          </a:p>
          <a:p>
            <a:pPr marL="0" indent="0" algn="just">
              <a:buNone/>
            </a:pPr>
            <a:endParaRPr lang="pt-PT" sz="4800" dirty="0" smtClean="0">
              <a:latin typeface="Blackadder ITC" panose="04020505051007020D02" pitchFamily="82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7332" y="2986708"/>
            <a:ext cx="4015409" cy="30115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G_28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28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e Conteúdo 2"/>
          <p:cNvSpPr>
            <a:spLocks noGrp="1"/>
          </p:cNvSpPr>
          <p:nvPr>
            <p:ph idx="1"/>
          </p:nvPr>
        </p:nvSpPr>
        <p:spPr>
          <a:xfrm>
            <a:off x="5397139" y="1642745"/>
            <a:ext cx="6398622" cy="1074330"/>
          </a:xfrm>
        </p:spPr>
        <p:txBody>
          <a:bodyPr>
            <a:normAutofit fontScale="92500"/>
          </a:bodyPr>
          <a:lstStyle/>
          <a:p>
            <a:pPr>
              <a:buFont typeface="French Script MT" panose="03020402040607040605" pitchFamily="66" charset="0"/>
              <a:buChar char="—"/>
            </a:pPr>
            <a:r>
              <a:rPr lang="pt-PT" sz="4800" dirty="0" smtClean="0">
                <a:latin typeface="French Script MT" panose="03020402040607040605" pitchFamily="66" charset="0"/>
              </a:rPr>
              <a:t> </a:t>
            </a:r>
            <a:r>
              <a:rPr lang="pt-PT" sz="4800" b="1" u="sng" dirty="0" smtClean="0">
                <a:solidFill>
                  <a:srgbClr val="0070C0"/>
                </a:solidFill>
                <a:latin typeface="Blackadder ITC" panose="04020505051007020D02" pitchFamily="82" charset="0"/>
              </a:rPr>
              <a:t>Ai</a:t>
            </a:r>
            <a:r>
              <a:rPr lang="pt-PT" sz="4800" dirty="0" smtClean="0">
                <a:latin typeface="Blackadder ITC" panose="04020505051007020D02" pitchFamily="82" charset="0"/>
              </a:rPr>
              <a:t>, qu</a:t>
            </a:r>
            <a:r>
              <a:rPr lang="pt-PT" sz="4800" b="1" u="sng" dirty="0" smtClean="0">
                <a:solidFill>
                  <a:srgbClr val="0070C0"/>
                </a:solidFill>
                <a:latin typeface="Blackadder ITC" panose="04020505051007020D02" pitchFamily="82" charset="0"/>
              </a:rPr>
              <a:t>ei</a:t>
            </a:r>
            <a:r>
              <a:rPr lang="pt-PT" sz="4800" dirty="0" smtClean="0">
                <a:latin typeface="Blackadder ITC" panose="04020505051007020D02" pitchFamily="82" charset="0"/>
              </a:rPr>
              <a:t>m</a:t>
            </a:r>
            <a:r>
              <a:rPr lang="pt-PT" sz="4800" b="1" u="sng" dirty="0" smtClean="0">
                <a:solidFill>
                  <a:srgbClr val="0070C0"/>
                </a:solidFill>
                <a:latin typeface="Blackadder ITC" panose="04020505051007020D02" pitchFamily="82" charset="0"/>
              </a:rPr>
              <a:t>ei</a:t>
            </a:r>
            <a:r>
              <a:rPr lang="pt-PT" sz="4800" dirty="0" smtClean="0">
                <a:latin typeface="Blackadder ITC" panose="04020505051007020D02" pitchFamily="82" charset="0"/>
              </a:rPr>
              <a:t>-me –disse o “U”.</a:t>
            </a:r>
          </a:p>
        </p:txBody>
      </p:sp>
      <p:sp>
        <p:nvSpPr>
          <p:cNvPr id="5" name="Marcador de Posição de Conteúdo 2"/>
          <p:cNvSpPr txBox="1">
            <a:spLocks/>
          </p:cNvSpPr>
          <p:nvPr/>
        </p:nvSpPr>
        <p:spPr>
          <a:xfrm>
            <a:off x="690141" y="4454293"/>
            <a:ext cx="6850693" cy="1522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French Script MT" panose="03020402040607040605" pitchFamily="66" charset="0"/>
              <a:buChar char="—"/>
            </a:pPr>
            <a:r>
              <a:rPr lang="pt-PT" sz="4800" dirty="0" smtClean="0">
                <a:latin typeface="French Script MT" panose="03020402040607040605" pitchFamily="66" charset="0"/>
              </a:rPr>
              <a:t> </a:t>
            </a:r>
            <a:r>
              <a:rPr lang="pt-PT" sz="4800" dirty="0" smtClean="0">
                <a:latin typeface="Blackadder ITC" panose="04020505051007020D02" pitchFamily="82" charset="0"/>
              </a:rPr>
              <a:t>P</a:t>
            </a:r>
            <a:r>
              <a:rPr lang="pt-PT" sz="4800" b="1" u="sng" dirty="0" smtClean="0">
                <a:solidFill>
                  <a:srgbClr val="0070C0"/>
                </a:solidFill>
                <a:latin typeface="Blackadder ITC" panose="04020505051007020D02" pitchFamily="82" charset="0"/>
              </a:rPr>
              <a:t>õe</a:t>
            </a:r>
            <a:r>
              <a:rPr lang="pt-PT" sz="4800" dirty="0" smtClean="0">
                <a:latin typeface="Blackadder ITC" panose="04020505051007020D02" pitchFamily="82" charset="0"/>
              </a:rPr>
              <a:t> água fr</a:t>
            </a:r>
            <a:r>
              <a:rPr lang="pt-PT" sz="4800" b="1" u="sng" dirty="0" smtClean="0">
                <a:solidFill>
                  <a:srgbClr val="0070C0"/>
                </a:solidFill>
                <a:latin typeface="Blackadder ITC" panose="04020505051007020D02" pitchFamily="82" charset="0"/>
              </a:rPr>
              <a:t>ia</a:t>
            </a:r>
            <a:r>
              <a:rPr lang="pt-PT" sz="4800" dirty="0" smtClean="0">
                <a:latin typeface="Blackadder ITC" panose="04020505051007020D02" pitchFamily="82" charset="0"/>
              </a:rPr>
              <a:t> – disse o Lápis.</a:t>
            </a:r>
            <a:endParaRPr lang="pt-PT" sz="4800" dirty="0">
              <a:latin typeface="Blackadder ITC" panose="04020505051007020D02" pitchFamily="82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8337" y="931731"/>
            <a:ext cx="3328478" cy="2496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38280" y="3139121"/>
            <a:ext cx="3260035" cy="2415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G_28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752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e Conteúdo 2"/>
          <p:cNvSpPr>
            <a:spLocks noGrp="1"/>
          </p:cNvSpPr>
          <p:nvPr>
            <p:ph idx="1"/>
          </p:nvPr>
        </p:nvSpPr>
        <p:spPr>
          <a:xfrm>
            <a:off x="759824" y="649968"/>
            <a:ext cx="10515600" cy="235449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sz="4800" dirty="0" smtClean="0">
                <a:latin typeface="Blackadder ITC" panose="04020505051007020D02" pitchFamily="82" charset="0"/>
              </a:rPr>
              <a:t>As vogais e o Lápis tornaram-se grandes amigos e, todos os domingos, combinavam um lanche para poderem brincar ao jogo dos </a:t>
            </a:r>
            <a:r>
              <a:rPr lang="pt-PT" sz="4800" b="1" u="sng" dirty="0" smtClean="0">
                <a:latin typeface="Blackadder ITC" panose="04020505051007020D02" pitchFamily="82" charset="0"/>
              </a:rPr>
              <a:t>ditongos.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83260">
            <a:off x="2734218" y="4274501"/>
            <a:ext cx="2477783" cy="1858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81565" y="4423677"/>
            <a:ext cx="2536687" cy="1902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88417" y="3004458"/>
            <a:ext cx="2395332" cy="1796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7619">
            <a:off x="4149796" y="2911690"/>
            <a:ext cx="2642704" cy="1982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26052">
            <a:off x="9155015" y="4085934"/>
            <a:ext cx="2553782" cy="1915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5306" y="2992952"/>
            <a:ext cx="2734199" cy="2050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IMG_28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583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3609" y="246278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t-PT" sz="9600" dirty="0" smtClean="0">
                <a:latin typeface="French Script MT" panose="03020402040607040605" pitchFamily="66" charset="0"/>
              </a:rPr>
              <a:t>Fim</a:t>
            </a:r>
            <a:endParaRPr lang="pt-PT" sz="9600" dirty="0">
              <a:latin typeface="French Script MT" panose="03020402040607040605" pitchFamily="66" charset="0"/>
            </a:endParaRPr>
          </a:p>
        </p:txBody>
      </p:sp>
      <p:pic>
        <p:nvPicPr>
          <p:cNvPr id="4" name="Picture 2" descr="Resultado de imagem para obrigado gif animado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63657" y="4730809"/>
            <a:ext cx="2635552" cy="15750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48430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40593" y="2635775"/>
            <a:ext cx="6794483" cy="227543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sz="4800" dirty="0" smtClean="0">
                <a:latin typeface="Blackadder ITC" panose="04020505051007020D02" pitchFamily="82" charset="0"/>
              </a:rPr>
              <a:t>Era uma vez um Lápis, que se sentia tão, mas tão só que já não sabia o que fazer.</a:t>
            </a:r>
            <a:endParaRPr lang="pt-PT" sz="4800" dirty="0">
              <a:latin typeface="Blackadder ITC" panose="04020505051007020D02" pitchFamily="82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3240" y="2430619"/>
            <a:ext cx="3955774" cy="2966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t-PT" sz="10000" dirty="0" smtClean="0">
                <a:latin typeface="Blackadder ITC" panose="04020505051007020D02" pitchFamily="82" charset="0"/>
              </a:rPr>
              <a:t>As amigas vogais</a:t>
            </a:r>
            <a:endParaRPr lang="pt-PT" sz="10000" dirty="0">
              <a:latin typeface="Blackadder ITC" panose="04020505051007020D02" pitchFamily="82" charset="0"/>
            </a:endParaRPr>
          </a:p>
        </p:txBody>
      </p:sp>
      <p:pic>
        <p:nvPicPr>
          <p:cNvPr id="6" name="IMG_28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189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e Conteúdo 2"/>
          <p:cNvSpPr>
            <a:spLocks noGrp="1"/>
          </p:cNvSpPr>
          <p:nvPr>
            <p:ph idx="1"/>
          </p:nvPr>
        </p:nvSpPr>
        <p:spPr>
          <a:xfrm>
            <a:off x="5625547" y="2236304"/>
            <a:ext cx="6001175" cy="302887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sz="4800" dirty="0" smtClean="0">
                <a:latin typeface="Blackadder ITC" panose="04020505051007020D02" pitchFamily="82" charset="0"/>
              </a:rPr>
              <a:t>Vivia numa casa muito bonita e grande. Mas faltava-lhe amigos para poder brincar.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1000" y="1093303"/>
            <a:ext cx="6228521" cy="4671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IMG_28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83085" y="10080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273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e Conteúdo 2"/>
          <p:cNvSpPr>
            <a:spLocks noGrp="1"/>
          </p:cNvSpPr>
          <p:nvPr>
            <p:ph idx="1"/>
          </p:nvPr>
        </p:nvSpPr>
        <p:spPr>
          <a:xfrm>
            <a:off x="799012" y="715282"/>
            <a:ext cx="10670745" cy="171592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sz="4800" dirty="0" smtClean="0">
                <a:latin typeface="Blackadder ITC" panose="04020505051007020D02" pitchFamily="82" charset="0"/>
              </a:rPr>
              <a:t>Num certo dia, estava ele sentado no sofá quando, de repente, bateram à porta. </a:t>
            </a:r>
          </a:p>
          <a:p>
            <a:pPr marL="0" indent="0">
              <a:buNone/>
            </a:pPr>
            <a:endParaRPr lang="pt-PT" sz="4800" dirty="0" smtClean="0">
              <a:latin typeface="French Script MT" panose="03020402040607040605" pitchFamily="66" charset="0"/>
            </a:endParaRPr>
          </a:p>
          <a:p>
            <a:pPr marL="0" indent="0">
              <a:buNone/>
            </a:pPr>
            <a:endParaRPr lang="pt-PT" sz="4800" dirty="0" smtClean="0">
              <a:latin typeface="French Script MT" panose="03020402040607040605" pitchFamily="66" charset="0"/>
            </a:endParaRPr>
          </a:p>
          <a:p>
            <a:pPr marL="0" indent="0">
              <a:buNone/>
            </a:pPr>
            <a:endParaRPr lang="pt-PT" sz="6000" dirty="0">
              <a:latin typeface="French Script MT" panose="03020402040607040605" pitchFamily="66" charset="0"/>
            </a:endParaRPr>
          </a:p>
        </p:txBody>
      </p:sp>
      <p:sp>
        <p:nvSpPr>
          <p:cNvPr id="5" name="Marcador de Posição de Conteúdo 2"/>
          <p:cNvSpPr txBox="1">
            <a:spLocks/>
          </p:cNvSpPr>
          <p:nvPr/>
        </p:nvSpPr>
        <p:spPr>
          <a:xfrm>
            <a:off x="799011" y="4430013"/>
            <a:ext cx="10670745" cy="180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PT" sz="4800" dirty="0" smtClean="0">
                <a:latin typeface="Blackadder ITC" panose="04020505051007020D02" pitchFamily="82" charset="0"/>
              </a:rPr>
              <a:t>O Lápis achou estranho, porque nunca tinha recebido visita de ninguém e apressou-se a ir abrir a porta.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PT" sz="6000" dirty="0">
              <a:latin typeface="French Script MT" panose="03020402040607040605" pitchFamily="66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36872" y="1376591"/>
            <a:ext cx="2842593" cy="2872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G_28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65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e Conteúdo 2"/>
          <p:cNvSpPr>
            <a:spLocks noGrp="1"/>
          </p:cNvSpPr>
          <p:nvPr>
            <p:ph idx="1"/>
          </p:nvPr>
        </p:nvSpPr>
        <p:spPr>
          <a:xfrm>
            <a:off x="694509" y="1185544"/>
            <a:ext cx="5840327" cy="4810307"/>
          </a:xfrm>
        </p:spPr>
        <p:txBody>
          <a:bodyPr>
            <a:normAutofit/>
          </a:bodyPr>
          <a:lstStyle/>
          <a:p>
            <a:pPr algn="just">
              <a:buFont typeface="French Script MT" panose="03020402040607040605" pitchFamily="66" charset="0"/>
              <a:buChar char="—"/>
            </a:pPr>
            <a:r>
              <a:rPr lang="pt-PT" sz="4800" dirty="0">
                <a:latin typeface="French Script MT" panose="03020402040607040605" pitchFamily="66" charset="0"/>
              </a:rPr>
              <a:t> </a:t>
            </a:r>
            <a:r>
              <a:rPr lang="pt-PT" sz="4800" dirty="0" smtClean="0">
                <a:latin typeface="Blackadder ITC" panose="04020505051007020D02" pitchFamily="82" charset="0"/>
              </a:rPr>
              <a:t>Olá, quem és tu? – perguntou o Lápis.</a:t>
            </a:r>
          </a:p>
          <a:p>
            <a:pPr algn="just">
              <a:buFont typeface="French Script MT" panose="03020402040607040605" pitchFamily="66" charset="0"/>
              <a:buChar char="—"/>
            </a:pPr>
            <a:r>
              <a:rPr lang="pt-PT" sz="4800" dirty="0">
                <a:latin typeface="Blackadder ITC" panose="04020505051007020D02" pitchFamily="82" charset="0"/>
              </a:rPr>
              <a:t> </a:t>
            </a:r>
            <a:r>
              <a:rPr lang="pt-PT" sz="4800" dirty="0" smtClean="0">
                <a:latin typeface="Blackadder ITC" panose="04020505051007020D02" pitchFamily="82" charset="0"/>
              </a:rPr>
              <a:t>Olá, eu sou a letra “A”, a primeira vogal. Estou aqui porque preciso da tua ajuda. </a:t>
            </a:r>
            <a:endParaRPr lang="pt-PT" sz="4800" dirty="0">
              <a:latin typeface="Blackadder ITC" panose="04020505051007020D02" pitchFamily="82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1355" y="1256965"/>
            <a:ext cx="5923722" cy="4442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IMG_28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816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e Conteúdo 2"/>
          <p:cNvSpPr>
            <a:spLocks noGrp="1"/>
          </p:cNvSpPr>
          <p:nvPr>
            <p:ph idx="1"/>
          </p:nvPr>
        </p:nvSpPr>
        <p:spPr>
          <a:xfrm>
            <a:off x="437322" y="715282"/>
            <a:ext cx="6380922" cy="559407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PT" sz="4800" dirty="0" smtClean="0">
                <a:latin typeface="Blackadder ITC" panose="04020505051007020D02" pitchFamily="82" charset="0"/>
              </a:rPr>
              <a:t>O Lápis achou estranho, mas perguntou:</a:t>
            </a:r>
          </a:p>
          <a:p>
            <a:pPr algn="just">
              <a:buFont typeface="French Script MT" panose="03020402040607040605" pitchFamily="66" charset="0"/>
              <a:buChar char="—"/>
            </a:pPr>
            <a:r>
              <a:rPr lang="pt-PT" sz="4800" dirty="0">
                <a:latin typeface="Blackadder ITC" panose="04020505051007020D02" pitchFamily="82" charset="0"/>
              </a:rPr>
              <a:t> </a:t>
            </a:r>
            <a:r>
              <a:rPr lang="pt-PT" sz="4800" dirty="0" smtClean="0">
                <a:latin typeface="Blackadder ITC" panose="04020505051007020D02" pitchFamily="82" charset="0"/>
              </a:rPr>
              <a:t>O que é que precisas?</a:t>
            </a:r>
          </a:p>
          <a:p>
            <a:pPr algn="just">
              <a:buFont typeface="French Script MT" panose="03020402040607040605" pitchFamily="66" charset="0"/>
              <a:buChar char="—"/>
            </a:pPr>
            <a:r>
              <a:rPr lang="pt-PT" sz="4800" dirty="0">
                <a:latin typeface="Blackadder ITC" panose="04020505051007020D02" pitchFamily="82" charset="0"/>
              </a:rPr>
              <a:t> </a:t>
            </a:r>
            <a:r>
              <a:rPr lang="pt-PT" sz="4800" dirty="0" smtClean="0">
                <a:latin typeface="Blackadder ITC" panose="04020505051007020D02" pitchFamily="82" charset="0"/>
              </a:rPr>
              <a:t>Eu e as minhas amigas estávamos a brincar quando, de repente apareceu uma borracha e passou por cima delas e elas desapareceram!!</a:t>
            </a:r>
            <a:endParaRPr lang="pt-PT" sz="4800" dirty="0">
              <a:latin typeface="Blackadder ITC" panose="04020505051007020D02" pitchFamily="82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3298" y="1456580"/>
            <a:ext cx="5546035" cy="4159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IMG_28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59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e Conteúdo 2"/>
          <p:cNvSpPr>
            <a:spLocks noGrp="1"/>
          </p:cNvSpPr>
          <p:nvPr>
            <p:ph idx="1"/>
          </p:nvPr>
        </p:nvSpPr>
        <p:spPr>
          <a:xfrm>
            <a:off x="982663" y="933943"/>
            <a:ext cx="10515600" cy="315132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sz="4800" dirty="0" smtClean="0">
                <a:latin typeface="Blackadder ITC" panose="04020505051007020D02" pitchFamily="82" charset="0"/>
              </a:rPr>
              <a:t>O Lápis perguntou como podia ajudar.</a:t>
            </a:r>
          </a:p>
          <a:p>
            <a:pPr algn="just">
              <a:buFont typeface="French Script MT" panose="03020402040607040605" pitchFamily="66" charset="0"/>
              <a:buChar char="—"/>
            </a:pPr>
            <a:r>
              <a:rPr lang="pt-PT" sz="4800" dirty="0">
                <a:latin typeface="Blackadder ITC" panose="04020505051007020D02" pitchFamily="82" charset="0"/>
              </a:rPr>
              <a:t> </a:t>
            </a:r>
            <a:r>
              <a:rPr lang="pt-PT" sz="4800" dirty="0" smtClean="0">
                <a:latin typeface="Blackadder ITC" panose="04020505051007020D02" pitchFamily="82" charset="0"/>
              </a:rPr>
              <a:t>Podias dar vida, novamente, às minhas amigas. – disse a letra “A”.</a:t>
            </a:r>
          </a:p>
          <a:p>
            <a:pPr algn="just">
              <a:buFont typeface="French Script MT" panose="03020402040607040605" pitchFamily="66" charset="0"/>
              <a:buChar char="—"/>
            </a:pPr>
            <a:r>
              <a:rPr lang="pt-PT" sz="4800" dirty="0">
                <a:latin typeface="Blackadder ITC" panose="04020505051007020D02" pitchFamily="82" charset="0"/>
              </a:rPr>
              <a:t> </a:t>
            </a:r>
            <a:r>
              <a:rPr lang="pt-PT" sz="4800" dirty="0" smtClean="0">
                <a:latin typeface="Blackadder ITC" panose="04020505051007020D02" pitchFamily="82" charset="0"/>
              </a:rPr>
              <a:t>Mas eu não sei como elas eram…</a:t>
            </a:r>
          </a:p>
          <a:p>
            <a:pPr marL="0" indent="0">
              <a:buNone/>
            </a:pPr>
            <a:endParaRPr lang="pt-PT" sz="6000" dirty="0" smtClean="0">
              <a:latin typeface="French Script MT" panose="03020402040607040605" pitchFamily="66" charset="0"/>
            </a:endParaRPr>
          </a:p>
        </p:txBody>
      </p:sp>
      <p:sp>
        <p:nvSpPr>
          <p:cNvPr id="5" name="AutoShape 2" descr="Imagem relacionada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9356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811" y="3582804"/>
            <a:ext cx="2552136" cy="2552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IMG_28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566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e Conteúdo 2"/>
          <p:cNvSpPr>
            <a:spLocks noGrp="1"/>
          </p:cNvSpPr>
          <p:nvPr>
            <p:ph idx="1"/>
          </p:nvPr>
        </p:nvSpPr>
        <p:spPr>
          <a:xfrm>
            <a:off x="2978330" y="715282"/>
            <a:ext cx="6035041" cy="5411198"/>
          </a:xfrm>
        </p:spPr>
        <p:txBody>
          <a:bodyPr>
            <a:normAutofit/>
          </a:bodyPr>
          <a:lstStyle/>
          <a:p>
            <a:pPr algn="just">
              <a:buFont typeface="French Script MT" panose="03020402040607040605" pitchFamily="66" charset="0"/>
              <a:buChar char="—"/>
            </a:pPr>
            <a:r>
              <a:rPr lang="pt-PT" sz="4800" dirty="0" smtClean="0">
                <a:latin typeface="French Script MT" panose="03020402040607040605" pitchFamily="66" charset="0"/>
              </a:rPr>
              <a:t> </a:t>
            </a:r>
            <a:r>
              <a:rPr lang="pt-PT" sz="4800" dirty="0" smtClean="0">
                <a:latin typeface="Blackadder ITC" panose="04020505051007020D02" pitchFamily="82" charset="0"/>
              </a:rPr>
              <a:t>Eu ajudo. – disse o “A”. Nós somos cinco vogais, eu sou o “A” e depois ainda temos o “E”, o “I”, o “O” e o “U”. Somos poucas mas muito importantes, pois sem nós, as consoantes não teriam sentido.</a:t>
            </a:r>
          </a:p>
        </p:txBody>
      </p:sp>
      <p:sp>
        <p:nvSpPr>
          <p:cNvPr id="8" name="Retângulo 7"/>
          <p:cNvSpPr/>
          <p:nvPr/>
        </p:nvSpPr>
        <p:spPr>
          <a:xfrm flipH="1">
            <a:off x="496956" y="715282"/>
            <a:ext cx="111843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9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French Script MT" panose="03020402040607040605" pitchFamily="66" charset="0"/>
              </a:rPr>
              <a:t>B</a:t>
            </a:r>
            <a:endParaRPr lang="pt-PT" sz="96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  <a:latin typeface="French Script MT" panose="03020402040607040605" pitchFamily="66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436049" y="1851221"/>
            <a:ext cx="111739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rench Script MT" panose="03020402040607040605" pitchFamily="66" charset="0"/>
              </a:rPr>
              <a:t>C</a:t>
            </a:r>
            <a:endParaRPr lang="pt-PT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rench Script MT" panose="03020402040607040605" pitchFamily="66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0376314" y="715282"/>
            <a:ext cx="93441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PT" sz="9600" b="1" cap="none" spc="0" dirty="0" smtClean="0">
                <a:ln/>
                <a:solidFill>
                  <a:srgbClr val="0070C0"/>
                </a:solidFill>
                <a:effectLst/>
                <a:latin typeface="French Script MT" panose="03020402040607040605" pitchFamily="66" charset="0"/>
              </a:rPr>
              <a:t>T</a:t>
            </a:r>
            <a:endParaRPr lang="pt-PT" sz="9600" b="1" cap="none" spc="0" dirty="0">
              <a:ln/>
              <a:solidFill>
                <a:srgbClr val="0070C0"/>
              </a:solidFill>
              <a:effectLst/>
              <a:latin typeface="French Script MT" panose="03020402040607040605" pitchFamily="66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9084959" y="2068082"/>
            <a:ext cx="149219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French Script MT" panose="03020402040607040605" pitchFamily="66" charset="0"/>
              </a:rPr>
              <a:t>G</a:t>
            </a:r>
            <a:endParaRPr lang="pt-PT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French Script MT" panose="03020402040607040605" pitchFamily="66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315057" y="3069772"/>
            <a:ext cx="13901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96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French Script MT" panose="03020402040607040605" pitchFamily="66" charset="0"/>
              </a:rPr>
              <a:t>M</a:t>
            </a:r>
            <a:endParaRPr lang="pt-PT" sz="96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French Script MT" panose="03020402040607040605" pitchFamily="66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10251449" y="3420881"/>
            <a:ext cx="118414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PT" sz="9600" b="1" cap="none" spc="0" dirty="0" smtClean="0">
                <a:ln/>
                <a:solidFill>
                  <a:schemeClr val="accent3"/>
                </a:solidFill>
                <a:effectLst/>
                <a:latin typeface="French Script MT" panose="03020402040607040605" pitchFamily="66" charset="0"/>
              </a:rPr>
              <a:t>P</a:t>
            </a:r>
            <a:endParaRPr lang="pt-PT" sz="9600" b="1" cap="none" spc="0" dirty="0">
              <a:ln/>
              <a:solidFill>
                <a:schemeClr val="accent3"/>
              </a:solidFill>
              <a:effectLst/>
              <a:latin typeface="French Script MT" panose="03020402040607040605" pitchFamily="66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1456664" y="4639432"/>
            <a:ext cx="10967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ench Script MT" panose="03020402040607040605" pitchFamily="66" charset="0"/>
              </a:rPr>
              <a:t>R</a:t>
            </a:r>
            <a:endParaRPr lang="pt-PT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ench Script MT" panose="03020402040607040605" pitchFamily="66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9209635" y="4660408"/>
            <a:ext cx="13675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9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French Script MT" panose="03020402040607040605" pitchFamily="66" charset="0"/>
              </a:rPr>
              <a:t>H</a:t>
            </a:r>
            <a:endParaRPr lang="pt-PT" sz="9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French Script MT" panose="03020402040607040605" pitchFamily="66" charset="0"/>
            </a:endParaRPr>
          </a:p>
        </p:txBody>
      </p:sp>
      <p:pic>
        <p:nvPicPr>
          <p:cNvPr id="2" name="IMG_28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93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e Conteúdo 2"/>
          <p:cNvSpPr>
            <a:spLocks noGrp="1"/>
          </p:cNvSpPr>
          <p:nvPr>
            <p:ph idx="1"/>
          </p:nvPr>
        </p:nvSpPr>
        <p:spPr>
          <a:xfrm>
            <a:off x="799012" y="715282"/>
            <a:ext cx="10515600" cy="2276112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t-PT" sz="4800" dirty="0" smtClean="0">
                <a:latin typeface="Blackadder ITC" panose="04020505051007020D02" pitchFamily="82" charset="0"/>
              </a:rPr>
              <a:t>Enquanto o “A” falava, o Lápis começou a escrever e … de repente já estavam as cinco vogais juntas e prontas para brincarem, novamente, ao jogo das palavras.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233" y="3628998"/>
            <a:ext cx="2486233" cy="1864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09171">
            <a:off x="3675674" y="3623282"/>
            <a:ext cx="1635539" cy="1226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55982">
            <a:off x="5454447" y="4942634"/>
            <a:ext cx="1609035" cy="1206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64625">
            <a:off x="7145260" y="3684737"/>
            <a:ext cx="2127182" cy="1595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40462" y="4910640"/>
            <a:ext cx="1694352" cy="1270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G_28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965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</TotalTime>
  <Words>557</Words>
  <Application>Microsoft Office PowerPoint</Application>
  <PresentationFormat>Personalizados</PresentationFormat>
  <Paragraphs>47</Paragraphs>
  <Slides>18</Slides>
  <Notes>0</Notes>
  <HiddenSlides>0</HiddenSlides>
  <MMClips>17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18</vt:i4>
      </vt:variant>
    </vt:vector>
  </HeadingPairs>
  <TitlesOfParts>
    <vt:vector size="19" baseType="lpstr">
      <vt:lpstr>Tema do Office</vt:lpstr>
      <vt:lpstr>As amigas vogais</vt:lpstr>
      <vt:lpstr>As amigas vogais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Fim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 AMIGAS VOGAIS</dc:title>
  <dc:creator>Utilizador do Windows</dc:creator>
  <cp:lastModifiedBy>Professor</cp:lastModifiedBy>
  <cp:revision>39</cp:revision>
  <dcterms:created xsi:type="dcterms:W3CDTF">2018-04-08T14:43:08Z</dcterms:created>
  <dcterms:modified xsi:type="dcterms:W3CDTF">2018-04-11T10:22:46Z</dcterms:modified>
</cp:coreProperties>
</file>