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15" d="100"/>
          <a:sy n="115" d="100"/>
        </p:scale>
        <p:origin x="-43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t/url?sa=i&amp;rct=j&amp;q=&amp;esrc=s&amp;source=images&amp;cd=&amp;cad=rja&amp;uact=8&amp;ved=0ahUKEwjCmaP3pYTUAhWLnRoKHdaJBIYQjRwIBw&amp;url=http://portal.aescas.net/pjy/38/81.html&amp;psig=AFQjCNGnTnY9OpN82_X8d8r1X6KE5ayVqg&amp;ust=149556983324301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0A353-9F02-4F63-9B00-334D621C1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a VIAGEM DE UMA GOTINHA DE SANGUE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FCFA0FF-A276-4E6A-8591-15D6783AA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3886200"/>
            <a:ext cx="9174287" cy="1671015"/>
          </a:xfrm>
        </p:spPr>
        <p:txBody>
          <a:bodyPr>
            <a:normAutofit fontScale="85000" lnSpcReduction="20000"/>
          </a:bodyPr>
          <a:lstStyle/>
          <a:p>
            <a:r>
              <a:rPr lang="pt-PT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Trabalho realizado por:</a:t>
            </a:r>
          </a:p>
          <a:p>
            <a:r>
              <a:rPr lang="pt-PT" dirty="0" err="1">
                <a:solidFill>
                  <a:schemeClr val="tx1"/>
                </a:solidFill>
                <a:latin typeface="GrilledCheese BTN Toasted" panose="020B0904060402040206" pitchFamily="34" charset="0"/>
              </a:rPr>
              <a:t>Elizandro</a:t>
            </a:r>
            <a:r>
              <a:rPr lang="pt-PT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 Muculo</a:t>
            </a:r>
          </a:p>
          <a:p>
            <a:r>
              <a:rPr lang="pt-PT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Rui Magalhães</a:t>
            </a:r>
          </a:p>
          <a:p>
            <a:r>
              <a:rPr lang="pt-PT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Turma: 6ºI</a:t>
            </a:r>
          </a:p>
        </p:txBody>
      </p:sp>
      <p:pic>
        <p:nvPicPr>
          <p:cNvPr id="1030" name="Picture 6" descr="Imagem relacionada">
            <a:extLst>
              <a:ext uri="{FF2B5EF4-FFF2-40B4-BE49-F238E27FC236}">
                <a16:creationId xmlns="" xmlns:a16="http://schemas.microsoft.com/office/drawing/2014/main" id="{8DAE57DA-E425-4658-9838-35E19EC9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1" y="3521762"/>
            <a:ext cx="2173358" cy="2173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A5FF9072-E0F5-49AF-BB63-3A55A2664D78}"/>
              </a:ext>
            </a:extLst>
          </p:cNvPr>
          <p:cNvSpPr txBox="1">
            <a:spLocks/>
          </p:cNvSpPr>
          <p:nvPr/>
        </p:nvSpPr>
        <p:spPr>
          <a:xfrm>
            <a:off x="4315142" y="11431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Escola Básica e Secundária de águas Santas</a:t>
            </a:r>
          </a:p>
          <a:p>
            <a:r>
              <a:rPr lang="pt-PT" sz="1600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Ciências Naturais</a:t>
            </a:r>
          </a:p>
          <a:p>
            <a:r>
              <a:rPr lang="pt-PT" sz="1600" dirty="0">
                <a:solidFill>
                  <a:schemeClr val="tx1"/>
                </a:solidFill>
                <a:latin typeface="GrilledCheese BTN Toasted" panose="020B0904060402040206" pitchFamily="34" charset="0"/>
              </a:rPr>
              <a:t>Janeiro 2018</a:t>
            </a:r>
          </a:p>
        </p:txBody>
      </p:sp>
      <p:pic>
        <p:nvPicPr>
          <p:cNvPr id="11" name="Imagem 10" descr="Resultado de imagem para escola secundaria aguas santas">
            <a:hlinkClick r:id="rId3" tgtFrame="&quot;_blank&quot;"/>
            <a:extLst>
              <a:ext uri="{FF2B5EF4-FFF2-40B4-BE49-F238E27FC236}">
                <a16:creationId xmlns="" xmlns:a16="http://schemas.microsoft.com/office/drawing/2014/main" id="{84B3DB2A-F2C8-4040-9D7E-1187FF0485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92" y="46837"/>
            <a:ext cx="1148862" cy="130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1017270" y="1440180"/>
            <a:ext cx="5337809" cy="4229100"/>
          </a:xfrm>
          <a:prstGeom prst="wedgeEllipseCallout">
            <a:avLst>
              <a:gd name="adj1" fmla="val 67494"/>
              <a:gd name="adj2" fmla="val -29311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429F231-E321-457E-94C7-38160DD4CFB2}"/>
              </a:ext>
            </a:extLst>
          </p:cNvPr>
          <p:cNvSpPr txBox="1"/>
          <p:nvPr/>
        </p:nvSpPr>
        <p:spPr>
          <a:xfrm>
            <a:off x="1640204" y="1990320"/>
            <a:ext cx="40919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002060"/>
                </a:solidFill>
                <a:latin typeface="GrilledCheese BTN Toasted" panose="020B0904060402040206"/>
              </a:rPr>
              <a:t>SABIAS QUE PODES DAR SANGUE SE</a:t>
            </a:r>
            <a:r>
              <a:rPr lang="pt-PT" sz="2000" b="1" dirty="0">
                <a:latin typeface="GrilledCheese BTN Toasted" panose="020B0904060402040206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sz="2000" dirty="0">
                <a:latin typeface="GrilledCheese BTN Toasted" panose="020B0904060402040206"/>
              </a:rPr>
              <a:t>Estiveres em boas condições de saúde;</a:t>
            </a:r>
          </a:p>
          <a:p>
            <a:pPr marL="285750" indent="-285750">
              <a:buFontTx/>
              <a:buChar char="-"/>
            </a:pPr>
            <a:r>
              <a:rPr lang="pt-PT" sz="2000" dirty="0">
                <a:latin typeface="GrilledCheese BTN Toasted" panose="020B0904060402040206"/>
              </a:rPr>
              <a:t>Tiveres entre 18 e 65 anos, desde que a primeira doação tenha sido feita até 60 anos;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PT" sz="2000" dirty="0">
                <a:latin typeface="GrilledCheese BTN Toasted" panose="020B0904060402040206"/>
              </a:rPr>
              <a:t>Pesares no mínimo 50kg;</a:t>
            </a:r>
          </a:p>
          <a:p>
            <a:pPr marL="285750" indent="-285750">
              <a:buFontTx/>
              <a:buChar char="-"/>
            </a:pPr>
            <a:r>
              <a:rPr lang="pt-PT" sz="2000" dirty="0">
                <a:latin typeface="GrilledCheese BTN Toasted" panose="020B0904060402040206"/>
              </a:rPr>
              <a:t>Apresentares um documento de identificação com foto recente.</a:t>
            </a:r>
            <a:endParaRPr lang="pt-PT" sz="2000" b="1" dirty="0">
              <a:latin typeface="GrilledCheese BTN Toasted" panose="020B09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1017271" y="1440180"/>
            <a:ext cx="5212079" cy="2811780"/>
          </a:xfrm>
          <a:prstGeom prst="wedgeEllipseCallout">
            <a:avLst>
              <a:gd name="adj1" fmla="val 65320"/>
              <a:gd name="adj2" fmla="val -20526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640204" y="2151727"/>
            <a:ext cx="4091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Espero que tenham aprendido um pouco mais sobre mim e sobre a minha importância para o equilíbrio do Corpo Humano!!!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Adeus!!!!!</a:t>
            </a:r>
          </a:p>
        </p:txBody>
      </p:sp>
    </p:spTree>
    <p:extLst>
      <p:ext uri="{BB962C8B-B14F-4D97-AF65-F5344CB8AC3E}">
        <p14:creationId xmlns:p14="http://schemas.microsoft.com/office/powerpoint/2010/main" val="31765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887896" y="1362530"/>
            <a:ext cx="3710608" cy="3260035"/>
          </a:xfrm>
          <a:prstGeom prst="wedgeEllipseCallout">
            <a:avLst>
              <a:gd name="adj1" fmla="val 121149"/>
              <a:gd name="adj2" fmla="val -16796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239078" y="2018703"/>
            <a:ext cx="3008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Olá meninos e meninas!! 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O meu nome é </a:t>
            </a:r>
            <a:r>
              <a:rPr lang="pt-PT" sz="2000" b="1" dirty="0">
                <a:latin typeface="GrilledCheese BTN Toasted" panose="020B0904060402040206" pitchFamily="34" charset="0"/>
              </a:rPr>
              <a:t>Gotinha Vital</a:t>
            </a:r>
            <a:r>
              <a:rPr lang="pt-PT" sz="2000" dirty="0">
                <a:latin typeface="GrilledCheese BTN Toasted" panose="020B0904060402040206" pitchFamily="34" charset="0"/>
              </a:rPr>
              <a:t>! Hoje irei contar-vos um pouco da minha vida!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Para começar vou vos falar um pouco da minha constituição!</a:t>
            </a:r>
          </a:p>
        </p:txBody>
      </p:sp>
    </p:spTree>
    <p:extLst>
      <p:ext uri="{BB962C8B-B14F-4D97-AF65-F5344CB8AC3E}">
        <p14:creationId xmlns:p14="http://schemas.microsoft.com/office/powerpoint/2010/main" val="19307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318051" y="1298713"/>
            <a:ext cx="5115339" cy="4823791"/>
          </a:xfrm>
          <a:prstGeom prst="wedgeEllipseCallout">
            <a:avLst>
              <a:gd name="adj1" fmla="val 84880"/>
              <a:gd name="adj2" fmla="val -27785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189380" y="1844955"/>
            <a:ext cx="33726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Eu sou constituída por uma parte líquida,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rilledCheese BTN Toasted" panose="020B0904060402040206" pitchFamily="34" charset="0"/>
              </a:rPr>
              <a:t>o plasma (55%) </a:t>
            </a:r>
            <a:r>
              <a:rPr lang="pt-PT" sz="2000" dirty="0">
                <a:latin typeface="GrilledCheese BTN Toasted" panose="020B0904060402040206" pitchFamily="34" charset="0"/>
              </a:rPr>
              <a:t>e pelos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elementos figurados (45%).</a:t>
            </a:r>
          </a:p>
          <a:p>
            <a:pPr algn="ctr"/>
            <a:endParaRPr lang="pt-PT" sz="2000" dirty="0">
              <a:solidFill>
                <a:srgbClr val="FF0000"/>
              </a:solidFill>
              <a:latin typeface="GrilledCheese BTN Toasted" panose="020B0904060402040206" pitchFamily="34" charset="0"/>
            </a:endParaRPr>
          </a:p>
          <a:p>
            <a:pPr algn="ctr"/>
            <a:endParaRPr lang="pt-PT" sz="2000" dirty="0">
              <a:solidFill>
                <a:srgbClr val="FF0000"/>
              </a:solidFill>
              <a:latin typeface="GrilledCheese BTN Toasted" panose="020B09040604020402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GrilledCheese BTN Toasted" panose="020B0904060402040206" pitchFamily="34" charset="0"/>
              </a:rPr>
              <a:t>Leucócitos ou glóbulos brancos;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GrilledCheese BTN Toasted" panose="020B0904060402040206" pitchFamily="34" charset="0"/>
              </a:rPr>
              <a:t>Eritrócitos, glóbulos vermelhos ou hemácias;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GrilledCheese BTN Toasted" panose="020B0904060402040206" pitchFamily="34" charset="0"/>
              </a:rPr>
              <a:t>Plaquetas.</a:t>
            </a:r>
          </a:p>
          <a:p>
            <a:pPr algn="ctr"/>
            <a:endParaRPr lang="pt-PT" sz="2000" dirty="0">
              <a:latin typeface="GrilledCheese BTN Toasted" panose="020B0904060402040206" pitchFamily="34" charset="0"/>
            </a:endParaRPr>
          </a:p>
          <a:p>
            <a:pPr algn="ctr"/>
            <a:endParaRPr lang="pt-PT" sz="2000" dirty="0">
              <a:latin typeface="GrilledCheese BTN Toasted" panose="020B0904060402040206" pitchFamily="34" charset="0"/>
            </a:endParaRPr>
          </a:p>
        </p:txBody>
      </p:sp>
      <p:pic>
        <p:nvPicPr>
          <p:cNvPr id="3074" name="Picture 2" descr="Resultado de imagem para constituiçao do sangue">
            <a:extLst>
              <a:ext uri="{FF2B5EF4-FFF2-40B4-BE49-F238E27FC236}">
                <a16:creationId xmlns="" xmlns:a16="http://schemas.microsoft.com/office/drawing/2014/main" id="{276A8084-841E-4982-9C46-3A10035A2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23" b="67448" l="6055" r="22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8770" t="13720" r="68770" b="31014"/>
          <a:stretch/>
        </p:blipFill>
        <p:spPr bwMode="auto">
          <a:xfrm>
            <a:off x="2328085" y="2992548"/>
            <a:ext cx="5301858" cy="2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xão reta unidirecional 2">
            <a:extLst>
              <a:ext uri="{FF2B5EF4-FFF2-40B4-BE49-F238E27FC236}">
                <a16:creationId xmlns="" xmlns:a16="http://schemas.microsoft.com/office/drawing/2014/main" id="{DB8FFCD3-3E0D-4F19-90B3-64DF77985DC2}"/>
              </a:ext>
            </a:extLst>
          </p:cNvPr>
          <p:cNvCxnSpPr/>
          <p:nvPr/>
        </p:nvCxnSpPr>
        <p:spPr>
          <a:xfrm>
            <a:off x="7010400" y="3710608"/>
            <a:ext cx="62272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xão reta unidirecional 9">
            <a:extLst>
              <a:ext uri="{FF2B5EF4-FFF2-40B4-BE49-F238E27FC236}">
                <a16:creationId xmlns="" xmlns:a16="http://schemas.microsoft.com/office/drawing/2014/main" id="{D025D992-FC2E-4244-AC04-00594F2F5C5C}"/>
              </a:ext>
            </a:extLst>
          </p:cNvPr>
          <p:cNvCxnSpPr/>
          <p:nvPr/>
        </p:nvCxnSpPr>
        <p:spPr>
          <a:xfrm>
            <a:off x="7010399" y="4605130"/>
            <a:ext cx="62272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Nuvem 3">
            <a:extLst>
              <a:ext uri="{FF2B5EF4-FFF2-40B4-BE49-F238E27FC236}">
                <a16:creationId xmlns="" xmlns:a16="http://schemas.microsoft.com/office/drawing/2014/main" id="{FD2F032B-8AC9-492E-A36B-E2CF8DA0DC33}"/>
              </a:ext>
            </a:extLst>
          </p:cNvPr>
          <p:cNvSpPr/>
          <p:nvPr/>
        </p:nvSpPr>
        <p:spPr>
          <a:xfrm>
            <a:off x="8015924" y="3350958"/>
            <a:ext cx="1756726" cy="71929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Plasma</a:t>
            </a:r>
          </a:p>
        </p:txBody>
      </p:sp>
      <p:sp>
        <p:nvSpPr>
          <p:cNvPr id="11" name="Nuvem 10">
            <a:extLst>
              <a:ext uri="{FF2B5EF4-FFF2-40B4-BE49-F238E27FC236}">
                <a16:creationId xmlns="" xmlns:a16="http://schemas.microsoft.com/office/drawing/2014/main" id="{F3F30842-CA99-45E3-8FA2-60F54EC8D4BD}"/>
              </a:ext>
            </a:extLst>
          </p:cNvPr>
          <p:cNvSpPr/>
          <p:nvPr/>
        </p:nvSpPr>
        <p:spPr>
          <a:xfrm>
            <a:off x="8015923" y="4245480"/>
            <a:ext cx="1756727" cy="71929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Elementos figurados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="" xmlns:a16="http://schemas.microsoft.com/office/drawing/2014/main" id="{08FFFC7F-ED5B-4D16-A18E-6927743CFF69}"/>
              </a:ext>
            </a:extLst>
          </p:cNvPr>
          <p:cNvSpPr/>
          <p:nvPr/>
        </p:nvSpPr>
        <p:spPr>
          <a:xfrm>
            <a:off x="2743200" y="3219073"/>
            <a:ext cx="255670" cy="4033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887896" y="1362530"/>
            <a:ext cx="4541354" cy="4158160"/>
          </a:xfrm>
          <a:prstGeom prst="wedgeEllipseCallout">
            <a:avLst>
              <a:gd name="adj1" fmla="val 89436"/>
              <a:gd name="adj2" fmla="val -25592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663621" y="2037027"/>
            <a:ext cx="3008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Ao longo do dia eu percorro dois circuitos distintos, que se interligam naquele que é o meu melhor amigo, o </a:t>
            </a:r>
            <a:r>
              <a:rPr lang="pt-PT" sz="20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Coração</a:t>
            </a:r>
            <a:r>
              <a:rPr lang="pt-PT" sz="2000" dirty="0">
                <a:latin typeface="GrilledCheese BTN Toasted" panose="020B0904060402040206" pitchFamily="34" charset="0"/>
              </a:rPr>
              <a:t>.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Ele dá-me força para as longas caminhadas que faço ao longo do dia...</a:t>
            </a:r>
          </a:p>
        </p:txBody>
      </p:sp>
      <p:pic>
        <p:nvPicPr>
          <p:cNvPr id="5122" name="Picture 2" descr="https://i.giphy.com/BNQlB23nW5qdq.gif">
            <a:extLst>
              <a:ext uri="{FF2B5EF4-FFF2-40B4-BE49-F238E27FC236}">
                <a16:creationId xmlns="" xmlns:a16="http://schemas.microsoft.com/office/drawing/2014/main" id="{FCFADDEB-17CA-4C49-BFAD-E468B4353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85" y="2992548"/>
            <a:ext cx="2576765" cy="360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09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1223009" y="1611630"/>
            <a:ext cx="3714751" cy="2537460"/>
          </a:xfrm>
          <a:prstGeom prst="wedgeEllipseCallout">
            <a:avLst>
              <a:gd name="adj1" fmla="val 104781"/>
              <a:gd name="adj2" fmla="val -22784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577009" y="2118171"/>
            <a:ext cx="3008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Agora irei falar-vos desses dois circuitos, a </a:t>
            </a:r>
            <a:r>
              <a:rPr lang="pt-PT" sz="2400" b="1" dirty="0">
                <a:solidFill>
                  <a:srgbClr val="002060"/>
                </a:solidFill>
                <a:latin typeface="GrilledCheese BTN Toasted" panose="020B0904060402040206" pitchFamily="34" charset="0"/>
              </a:rPr>
              <a:t>Circulação Pulmonar</a:t>
            </a:r>
            <a:r>
              <a:rPr lang="pt-PT" sz="2000" dirty="0">
                <a:solidFill>
                  <a:schemeClr val="bg2">
                    <a:lumMod val="50000"/>
                  </a:schemeClr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e a </a:t>
            </a:r>
            <a:r>
              <a:rPr lang="pt-PT" sz="24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Circulação Sistémica</a:t>
            </a:r>
            <a:r>
              <a:rPr lang="pt-PT" sz="2000" dirty="0">
                <a:latin typeface="GrilledCheese BTN Toasted" panose="020B0904060402040206" pitchFamily="34" charset="0"/>
              </a:rPr>
              <a:t>.</a:t>
            </a:r>
            <a:r>
              <a:rPr lang="pt-PT" sz="2000" dirty="0">
                <a:solidFill>
                  <a:schemeClr val="bg2">
                    <a:lumMod val="50000"/>
                  </a:schemeClr>
                </a:solidFill>
                <a:latin typeface="GrilledCheese BTN Toasted" panose="020B0904060402040206" pitchFamily="34" charset="0"/>
              </a:rPr>
              <a:t>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55DF2117-CD02-4986-9FC1-1E07BAC3F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297" y="1981041"/>
            <a:ext cx="3609703" cy="48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902526" y="1318161"/>
            <a:ext cx="5452554" cy="4351119"/>
          </a:xfrm>
          <a:prstGeom prst="wedgeEllipseCallout">
            <a:avLst>
              <a:gd name="adj1" fmla="val 74132"/>
              <a:gd name="adj2" fmla="val -30392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640204" y="1883628"/>
            <a:ext cx="40919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Na </a:t>
            </a:r>
            <a:r>
              <a:rPr lang="pt-PT" sz="2400" b="1" dirty="0">
                <a:solidFill>
                  <a:srgbClr val="002060"/>
                </a:solidFill>
                <a:latin typeface="GrilledCheese BTN Toasted" panose="020B0904060402040206" pitchFamily="34" charset="0"/>
              </a:rPr>
              <a:t>Circulação Pulmonar</a:t>
            </a:r>
            <a:r>
              <a:rPr lang="pt-PT" sz="2400" dirty="0">
                <a:solidFill>
                  <a:schemeClr val="bg2">
                    <a:lumMod val="50000"/>
                  </a:schemeClr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eu saio do </a:t>
            </a:r>
            <a:r>
              <a:rPr lang="pt-PT" sz="2000" b="1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Ventrículo Direito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através da </a:t>
            </a:r>
            <a:r>
              <a:rPr lang="pt-PT" sz="2000" b="1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Artéria Pulmonar</a:t>
            </a:r>
            <a:r>
              <a:rPr lang="pt-PT" sz="2000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e dirijo-me a todo o gás para os </a:t>
            </a: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latin typeface="GrilledCheese BTN Toasted" panose="020B0904060402040206" pitchFamily="34" charset="0"/>
              </a:rPr>
              <a:t>Pulmões</a:t>
            </a:r>
            <a:r>
              <a:rPr lang="pt-PT" sz="2000" dirty="0">
                <a:latin typeface="GrilledCheese BTN Toasted" panose="020B0904060402040206" pitchFamily="34" charset="0"/>
              </a:rPr>
              <a:t>.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Lá, mais propriamente nos </a:t>
            </a: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latin typeface="GrilledCheese BTN Toasted" panose="020B0904060402040206" pitchFamily="34" charset="0"/>
              </a:rPr>
              <a:t>Alvéolos Pulmonares</a:t>
            </a:r>
            <a:r>
              <a:rPr lang="pt-PT" sz="2000" dirty="0">
                <a:solidFill>
                  <a:schemeClr val="accent4">
                    <a:lumMod val="75000"/>
                  </a:schemeClr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descarrego o meu </a:t>
            </a: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anose="020B0904060402040206" pitchFamily="34" charset="0"/>
              </a:rPr>
              <a:t>Dióxido de Carbono </a:t>
            </a:r>
            <a:r>
              <a:rPr lang="pt-PT" sz="2000" dirty="0">
                <a:latin typeface="GrilledCheese BTN Toasted" panose="020B0904060402040206" pitchFamily="34" charset="0"/>
              </a:rPr>
              <a:t>e abasteço-me de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Oxigénio</a:t>
            </a:r>
            <a:r>
              <a:rPr lang="pt-PT" sz="2000" dirty="0">
                <a:latin typeface="GrilledCheese BTN Toasted" panose="020B0904060402040206" pitchFamily="34" charset="0"/>
              </a:rPr>
              <a:t>.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Este processo designa-se por </a:t>
            </a:r>
            <a:r>
              <a:rPr lang="pt-PT" sz="20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Hematose Pulmonar </a:t>
            </a:r>
            <a:r>
              <a:rPr lang="pt-PT" sz="2000" dirty="0">
                <a:latin typeface="GrilledCheese BTN Toasted" panose="020B0904060402040206" pitchFamily="34" charset="0"/>
              </a:rPr>
              <a:t>e eu passo a ser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Sangue Arterial</a:t>
            </a:r>
            <a:r>
              <a:rPr lang="pt-PT" sz="2000" dirty="0">
                <a:latin typeface="GrilledCheese BTN Toasted" panose="020B0904060402040206" pitchFamily="34" charset="0"/>
              </a:rPr>
              <a:t>. </a:t>
            </a:r>
          </a:p>
          <a:p>
            <a:pPr algn="ctr"/>
            <a:endParaRPr lang="pt-PT" sz="2000" dirty="0">
              <a:latin typeface="GrilledCheese BTN Toasted" panose="020B0904060402040206" pitchFamily="34" charset="0"/>
            </a:endParaRPr>
          </a:p>
          <a:p>
            <a:pPr algn="ctr"/>
            <a:endParaRPr lang="pt-PT" sz="2000" dirty="0">
              <a:solidFill>
                <a:schemeClr val="accent1">
                  <a:lumMod val="75000"/>
                </a:schemeClr>
              </a:solidFill>
              <a:latin typeface="GrilledCheese BTN Toasted" panose="020B0904060402040206" pitchFamily="34" charset="0"/>
            </a:endParaRPr>
          </a:p>
        </p:txBody>
      </p:sp>
      <p:pic>
        <p:nvPicPr>
          <p:cNvPr id="6146" name="Picture 2" descr="Resultado de imagem para hematose pulmonar gif">
            <a:extLst>
              <a:ext uri="{FF2B5EF4-FFF2-40B4-BE49-F238E27FC236}">
                <a16:creationId xmlns="" xmlns:a16="http://schemas.microsoft.com/office/drawing/2014/main" id="{B7196417-F40F-493F-840B-74B78C00E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36" y="3110656"/>
            <a:ext cx="40671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1017270" y="1440180"/>
            <a:ext cx="5337809" cy="4229100"/>
          </a:xfrm>
          <a:prstGeom prst="wedgeEllipseCallout">
            <a:avLst>
              <a:gd name="adj1" fmla="val 67494"/>
              <a:gd name="adj2" fmla="val -29311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640204" y="2151727"/>
            <a:ext cx="40919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Em seguida e como preciso de ganhar força para poder levar o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Oxigénio</a:t>
            </a:r>
            <a:r>
              <a:rPr lang="pt-PT" sz="2000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a todas as células do corpo tenho de regressar ao </a:t>
            </a:r>
            <a:r>
              <a:rPr lang="pt-PT" sz="20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Coração</a:t>
            </a:r>
            <a:r>
              <a:rPr lang="pt-PT" sz="2000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através das </a:t>
            </a:r>
            <a:r>
              <a:rPr lang="pt-PT" sz="2000" b="1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Veias Pulmonares</a:t>
            </a:r>
            <a:r>
              <a:rPr lang="pt-PT" sz="2000" b="1" dirty="0"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que me deixam cair na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Aurícula direita</a:t>
            </a:r>
            <a:r>
              <a:rPr lang="pt-PT" sz="2000" dirty="0">
                <a:latin typeface="GrilledCheese BTN Toasted" panose="020B0904060402040206" pitchFamily="34" charset="0"/>
              </a:rPr>
              <a:t>. Termina assim a </a:t>
            </a:r>
            <a:r>
              <a:rPr lang="pt-PT" sz="2000" b="1" dirty="0">
                <a:solidFill>
                  <a:srgbClr val="002060"/>
                </a:solidFill>
                <a:latin typeface="GrilledCheese BTN Toasted" panose="020B0904060402040206" pitchFamily="34" charset="0"/>
              </a:rPr>
              <a:t>Circulação Pulmonar </a:t>
            </a:r>
            <a:r>
              <a:rPr lang="pt-PT" sz="2000" dirty="0">
                <a:latin typeface="GrilledCheese BTN Toasted" panose="020B0904060402040206" pitchFamily="34" charset="0"/>
              </a:rPr>
              <a:t>e inicia-se o percurso maior, </a:t>
            </a:r>
            <a:r>
              <a:rPr lang="pt-PT" sz="2400" dirty="0">
                <a:latin typeface="GrilledCheese BTN Toasted" panose="020B0904060402040206" pitchFamily="34" charset="0"/>
              </a:rPr>
              <a:t>a </a:t>
            </a:r>
            <a:r>
              <a:rPr lang="pt-PT" sz="24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Circulação Sistémica. </a:t>
            </a:r>
          </a:p>
        </p:txBody>
      </p:sp>
    </p:spTree>
    <p:extLst>
      <p:ext uri="{BB962C8B-B14F-4D97-AF65-F5344CB8AC3E}">
        <p14:creationId xmlns:p14="http://schemas.microsoft.com/office/powerpoint/2010/main" val="33657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4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0" y="480060"/>
            <a:ext cx="6640830" cy="5600700"/>
          </a:xfrm>
          <a:prstGeom prst="wedgeEllipseCallout">
            <a:avLst>
              <a:gd name="adj1" fmla="val 69298"/>
              <a:gd name="adj2" fmla="val -16015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144632" y="1083409"/>
            <a:ext cx="40919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Na </a:t>
            </a:r>
            <a:r>
              <a:rPr lang="pt-PT" sz="24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Circulação Sistémica </a:t>
            </a:r>
            <a:r>
              <a:rPr lang="pt-PT" sz="2000" dirty="0">
                <a:latin typeface="GrilledCheese BTN Toasted" panose="020B0904060402040206" pitchFamily="34" charset="0"/>
              </a:rPr>
              <a:t>também chamada muitas vezes de </a:t>
            </a:r>
            <a:r>
              <a:rPr lang="pt-PT" sz="24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Grande Circulação</a:t>
            </a:r>
            <a:r>
              <a:rPr lang="pt-PT" sz="2000" dirty="0">
                <a:latin typeface="GrilledCheese BTN Toasted" panose="020B0904060402040206" pitchFamily="34" charset="0"/>
              </a:rPr>
              <a:t>, eu saio com grande força do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Ventrículo Esquerdo</a:t>
            </a:r>
            <a:r>
              <a:rPr lang="pt-PT" sz="2000" dirty="0">
                <a:latin typeface="GrilledCheese BTN Toasted" panose="020B0904060402040206" pitchFamily="34" charset="0"/>
              </a:rPr>
              <a:t>,  o ventrículo mais espesso do </a:t>
            </a:r>
            <a:r>
              <a:rPr lang="pt-PT" sz="2000" b="1" dirty="0">
                <a:solidFill>
                  <a:srgbClr val="C00000"/>
                </a:solidFill>
                <a:latin typeface="GrilledCheese BTN Toasted" panose="020B0904060402040206" pitchFamily="34" charset="0"/>
              </a:rPr>
              <a:t>Coração</a:t>
            </a:r>
            <a:r>
              <a:rPr lang="pt-PT" sz="2000" dirty="0">
                <a:latin typeface="GrilledCheese BTN Toasted" panose="020B0904060402040206" pitchFamily="34" charset="0"/>
              </a:rPr>
              <a:t> através da forte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Artéria Aorta</a:t>
            </a:r>
            <a:r>
              <a:rPr lang="pt-PT" sz="2000" dirty="0">
                <a:latin typeface="GrilledCheese BTN Toasted" panose="020B0904060402040206" pitchFamily="34" charset="0"/>
              </a:rPr>
              <a:t>.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 Até chegar às </a:t>
            </a:r>
            <a:r>
              <a:rPr lang="pt-PT" sz="2000" b="1" dirty="0">
                <a:solidFill>
                  <a:schemeClr val="accent4">
                    <a:lumMod val="75000"/>
                  </a:schemeClr>
                </a:solidFill>
                <a:latin typeface="GrilledCheese BTN Toasted" panose="020B0904060402040206" pitchFamily="34" charset="0"/>
              </a:rPr>
              <a:t>Células</a:t>
            </a:r>
            <a:r>
              <a:rPr lang="pt-PT" sz="2000" dirty="0">
                <a:latin typeface="GrilledCheese BTN Toasted" panose="020B0904060402040206" pitchFamily="34" charset="0"/>
              </a:rPr>
              <a:t> de todo o organismo, passo por caminhos cada vez mais estreitos,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Artérias</a:t>
            </a:r>
            <a:r>
              <a:rPr lang="pt-PT" sz="2000" dirty="0">
                <a:latin typeface="GrilledCheese BTN Toasted" panose="020B0904060402040206" pitchFamily="34" charset="0"/>
              </a:rPr>
              <a:t>,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Arteríolas</a:t>
            </a:r>
            <a:r>
              <a:rPr lang="pt-PT" sz="2000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e finalmente os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Capilares </a:t>
            </a:r>
            <a:r>
              <a:rPr lang="pt-PT" sz="2000" dirty="0">
                <a:latin typeface="GrilledCheese BTN Toasted" panose="020B0904060402040206" pitchFamily="34" charset="0"/>
              </a:rPr>
              <a:t>onde posso finalmente descarregar o </a:t>
            </a:r>
            <a:r>
              <a:rPr lang="pt-PT" sz="2000" b="1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Oxigénio</a:t>
            </a:r>
            <a:r>
              <a:rPr lang="pt-PT" sz="2000" dirty="0">
                <a:solidFill>
                  <a:srgbClr val="FF0000"/>
                </a:solidFill>
                <a:latin typeface="GrilledCheese BTN Toasted" panose="020B0904060402040206" pitchFamily="34" charset="0"/>
              </a:rPr>
              <a:t> </a:t>
            </a:r>
            <a:r>
              <a:rPr lang="pt-PT" sz="2000" dirty="0">
                <a:latin typeface="GrilledCheese BTN Toasted" panose="020B0904060402040206" pitchFamily="34" charset="0"/>
              </a:rPr>
              <a:t>e recolher o </a:t>
            </a:r>
            <a:r>
              <a:rPr lang="pt-P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rilledCheese BTN Toasted" panose="020B0904060402040206" pitchFamily="34" charset="0"/>
              </a:rPr>
              <a:t>Dióxido de Carbono</a:t>
            </a:r>
            <a:r>
              <a:rPr lang="pt-PT" sz="2000" dirty="0">
                <a:latin typeface="GrilledCheese BTN Toasted" panose="020B0904060402040206" pitchFamily="34" charset="0"/>
              </a:rPr>
              <a:t>. 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Ocorre assim a </a:t>
            </a:r>
            <a:r>
              <a:rPr lang="pt-PT" sz="2000" b="1" dirty="0">
                <a:solidFill>
                  <a:schemeClr val="accent5">
                    <a:lumMod val="75000"/>
                  </a:schemeClr>
                </a:solidFill>
                <a:latin typeface="GrilledCheese BTN Toasted" panose="020B0904060402040206" pitchFamily="34" charset="0"/>
              </a:rPr>
              <a:t>Hematose Tecidular</a:t>
            </a:r>
            <a:r>
              <a:rPr lang="pt-PT" sz="2000" dirty="0">
                <a:latin typeface="GrilledCheese BTN Toasted" panose="020B0904060402040206" pitchFamily="34" charset="0"/>
              </a:rPr>
              <a:t>. </a:t>
            </a:r>
            <a:endParaRPr lang="pt-PT" sz="2000" dirty="0">
              <a:solidFill>
                <a:schemeClr val="accent1">
                  <a:lumMod val="75000"/>
                </a:schemeClr>
              </a:solidFill>
              <a:latin typeface="GrilledCheese BTN Toasted" panose="020B0904060402040206" pitchFamily="34" charset="0"/>
            </a:endParaRP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="" xmlns:a16="http://schemas.microsoft.com/office/drawing/2014/main" id="{96B93D1D-03D5-41A0-841B-B6410BCE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49" y="3176409"/>
            <a:ext cx="4409159" cy="24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gota de sangue animada">
            <a:extLst>
              <a:ext uri="{FF2B5EF4-FFF2-40B4-BE49-F238E27FC236}">
                <a16:creationId xmlns="" xmlns:a16="http://schemas.microsoft.com/office/drawing/2014/main" id="{0A864505-A91B-4278-A4D0-59B90423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65" y="0"/>
            <a:ext cx="4275068" cy="29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lha de Discurso: Oval 7">
            <a:extLst>
              <a:ext uri="{FF2B5EF4-FFF2-40B4-BE49-F238E27FC236}">
                <a16:creationId xmlns="" xmlns:a16="http://schemas.microsoft.com/office/drawing/2014/main" id="{4FDEA9EF-2B37-4BDE-8A49-E0EFDE39D7D1}"/>
              </a:ext>
            </a:extLst>
          </p:cNvPr>
          <p:cNvSpPr/>
          <p:nvPr/>
        </p:nvSpPr>
        <p:spPr>
          <a:xfrm>
            <a:off x="1017270" y="1440180"/>
            <a:ext cx="5337809" cy="4229100"/>
          </a:xfrm>
          <a:prstGeom prst="wedgeEllipseCallout">
            <a:avLst>
              <a:gd name="adj1" fmla="val 67494"/>
              <a:gd name="adj2" fmla="val -29311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A62CF7D9-0CE8-48C4-8E6B-C1CA4EA55C03}"/>
              </a:ext>
            </a:extLst>
          </p:cNvPr>
          <p:cNvSpPr txBox="1"/>
          <p:nvPr/>
        </p:nvSpPr>
        <p:spPr>
          <a:xfrm>
            <a:off x="1627141" y="2190916"/>
            <a:ext cx="40919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Estou novamente a dirigir-me ao coração, agora no meu </a:t>
            </a:r>
            <a:r>
              <a:rPr lang="pt-PT" sz="2000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estado venoso</a:t>
            </a:r>
            <a:r>
              <a:rPr lang="pt-PT" sz="2000" dirty="0">
                <a:latin typeface="GrilledCheese BTN Toasted" panose="020B0904060402040206" pitchFamily="34" charset="0"/>
              </a:rPr>
              <a:t>. O meu percurso é feito através das </a:t>
            </a:r>
            <a:r>
              <a:rPr lang="pt-PT" sz="2000" b="1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Veias Cavas </a:t>
            </a:r>
            <a:r>
              <a:rPr lang="pt-PT" sz="2000" dirty="0">
                <a:latin typeface="GrilledCheese BTN Toasted" panose="020B0904060402040206" pitchFamily="34" charset="0"/>
              </a:rPr>
              <a:t>que me deixam cair na </a:t>
            </a:r>
            <a:r>
              <a:rPr lang="pt-PT" sz="2000" b="1" dirty="0">
                <a:solidFill>
                  <a:srgbClr val="0070C0"/>
                </a:solidFill>
                <a:latin typeface="GrilledCheese BTN Toasted" panose="020B0904060402040206" pitchFamily="34" charset="0"/>
              </a:rPr>
              <a:t>Aurícula Direita</a:t>
            </a:r>
            <a:r>
              <a:rPr lang="pt-PT" sz="2000" dirty="0">
                <a:latin typeface="GrilledCheese BTN Toasted" panose="020B0904060402040206" pitchFamily="34" charset="0"/>
              </a:rPr>
              <a:t>.</a:t>
            </a:r>
          </a:p>
          <a:p>
            <a:pPr algn="ctr"/>
            <a:r>
              <a:rPr lang="pt-PT" sz="2000" dirty="0">
                <a:latin typeface="GrilledCheese BTN Toasted" panose="020B0904060402040206" pitchFamily="34" charset="0"/>
              </a:rPr>
              <a:t>Termino assim, mais </a:t>
            </a:r>
            <a:r>
              <a:rPr lang="pt-PT" sz="2400" b="1" dirty="0">
                <a:solidFill>
                  <a:srgbClr val="002060"/>
                </a:solidFill>
                <a:latin typeface="GrilledCheese BTN Toasted" panose="020B0904060402040206" pitchFamily="34" charset="0"/>
              </a:rPr>
              <a:t>uma Circulação Sistémica</a:t>
            </a:r>
            <a:r>
              <a:rPr lang="pt-PT" sz="2000" dirty="0">
                <a:latin typeface="GrilledCheese BTN Toasted" panose="020B0904060402040206" pitchFamily="34" charset="0"/>
              </a:rPr>
              <a:t>! Mas não pensem que posso descansar pois tudo vai recomeçar!</a:t>
            </a:r>
          </a:p>
        </p:txBody>
      </p:sp>
    </p:spTree>
    <p:extLst>
      <p:ext uri="{BB962C8B-B14F-4D97-AF65-F5344CB8AC3E}">
        <p14:creationId xmlns:p14="http://schemas.microsoft.com/office/powerpoint/2010/main" val="38008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205</TotalTime>
  <Words>451</Words>
  <Application>Microsoft Office PowerPoint</Application>
  <PresentationFormat>Personalizados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Gotícula</vt:lpstr>
      <vt:lpstr>a VIAGEM DE UMA GOTINHA DE SANGUE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VIAGEM DE UMA GOTINHA DE SANGUE</dc:title>
  <dc:creator>Marta Magalhães</dc:creator>
  <cp:lastModifiedBy>Lena</cp:lastModifiedBy>
  <cp:revision>19</cp:revision>
  <dcterms:created xsi:type="dcterms:W3CDTF">2018-01-18T21:01:08Z</dcterms:created>
  <dcterms:modified xsi:type="dcterms:W3CDTF">2018-04-26T16:11:06Z</dcterms:modified>
</cp:coreProperties>
</file>