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86" r:id="rId2"/>
    <p:sldId id="285" r:id="rId3"/>
    <p:sldId id="283" r:id="rId4"/>
    <p:sldId id="257" r:id="rId5"/>
    <p:sldId id="258" r:id="rId6"/>
    <p:sldId id="259" r:id="rId7"/>
    <p:sldId id="260" r:id="rId8"/>
    <p:sldId id="278" r:id="rId9"/>
    <p:sldId id="277" r:id="rId10"/>
    <p:sldId id="261" r:id="rId11"/>
    <p:sldId id="262" r:id="rId12"/>
    <p:sldId id="263" r:id="rId13"/>
    <p:sldId id="296" r:id="rId14"/>
    <p:sldId id="265" r:id="rId15"/>
    <p:sldId id="267" r:id="rId16"/>
    <p:sldId id="271" r:id="rId17"/>
    <p:sldId id="273" r:id="rId18"/>
    <p:sldId id="274" r:id="rId19"/>
    <p:sldId id="299" r:id="rId20"/>
    <p:sldId id="298" r:id="rId21"/>
    <p:sldId id="275" r:id="rId22"/>
    <p:sldId id="266" r:id="rId23"/>
    <p:sldId id="27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FF"/>
    <a:srgbClr val="5E0251"/>
    <a:srgbClr val="F52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809" autoAdjust="0"/>
  </p:normalViewPr>
  <p:slideViewPr>
    <p:cSldViewPr snapToGrid="0">
      <p:cViewPr varScale="1">
        <p:scale>
          <a:sx n="56" d="100"/>
          <a:sy n="56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2D882-19AD-4361-B616-6DF799FD62E7}" type="datetimeFigureOut">
              <a:rPr lang="pt-PT" smtClean="0"/>
              <a:t>26/04/2018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616B7-0E83-4AAC-8108-0314788744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835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616B7-0E83-4AAC-8108-03147887442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3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616B7-0E83-4AAC-8108-03147887442F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519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616B7-0E83-4AAC-8108-03147887442F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06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616B7-0E83-4AAC-8108-03147887442F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56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616B7-0E83-4AAC-8108-03147887442F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3712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616B7-0E83-4AAC-8108-03147887442F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964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search?hl=pt-PT&amp;site=imghp&amp;tbm" TargetMode="External"/><Relationship Id="rId2" Type="http://schemas.openxmlformats.org/officeDocument/2006/relationships/hyperlink" Target="http://www.infoescola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B66FF4A-A52C-4B79-A455-5A4E7D5A1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98" y="1529862"/>
            <a:ext cx="3775807" cy="3775807"/>
          </a:xfrm>
          <a:prstGeom prst="rect">
            <a:avLst/>
          </a:prstGeom>
        </p:spPr>
      </p:pic>
      <p:sp>
        <p:nvSpPr>
          <p:cNvPr id="4" name="AutoShape 2" descr="Resultado de imagem para aguas santas">
            <a:extLst>
              <a:ext uri="{FF2B5EF4-FFF2-40B4-BE49-F238E27FC236}">
                <a16:creationId xmlns:a16="http://schemas.microsoft.com/office/drawing/2014/main" id="{C78CD098-870A-45BB-BB60-284CF931A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588FBF-3ED2-4A38-9230-661B5F07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609600"/>
            <a:ext cx="5387801" cy="1320800"/>
          </a:xfrm>
        </p:spPr>
        <p:txBody>
          <a:bodyPr anchor="ctr">
            <a:noAutofit/>
          </a:bodyPr>
          <a:lstStyle/>
          <a:p>
            <a:r>
              <a:rPr lang="pt-PT" sz="7200" b="1" dirty="0">
                <a:solidFill>
                  <a:srgbClr val="F52F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+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BA95955-12C7-4255-BCCF-5017262221B2}"/>
              </a:ext>
            </a:extLst>
          </p:cNvPr>
          <p:cNvSpPr/>
          <p:nvPr/>
        </p:nvSpPr>
        <p:spPr>
          <a:xfrm>
            <a:off x="3047999" y="2367171"/>
            <a:ext cx="67466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Miguel Santos</a:t>
            </a:r>
            <a:b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6ºF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CFA3F65-D771-4838-8A60-7914F1DEEB9C}"/>
              </a:ext>
            </a:extLst>
          </p:cNvPr>
          <p:cNvSpPr/>
          <p:nvPr/>
        </p:nvSpPr>
        <p:spPr>
          <a:xfrm>
            <a:off x="2409092" y="6142978"/>
            <a:ext cx="5451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Escola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Secundária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Águas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Santas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2017/2018</a:t>
            </a:r>
          </a:p>
        </p:txBody>
      </p:sp>
    </p:spTree>
    <p:extLst>
      <p:ext uri="{BB962C8B-B14F-4D97-AF65-F5344CB8AC3E}">
        <p14:creationId xmlns:p14="http://schemas.microsoft.com/office/powerpoint/2010/main" val="25249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25D1F-1691-43DA-9757-1B0D2449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109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B26A7FA-C7AA-4EC5-BB25-C96D9137A0EC}"/>
              </a:ext>
            </a:extLst>
          </p:cNvPr>
          <p:cNvSpPr/>
          <p:nvPr/>
        </p:nvSpPr>
        <p:spPr>
          <a:xfrm>
            <a:off x="399052" y="641067"/>
            <a:ext cx="111156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rgbClr val="002060"/>
                </a:solidFill>
                <a:latin typeface="Arial" panose="020B0604020202020204" pitchFamily="34" charset="0"/>
              </a:rPr>
              <a:t>Possivelmente, as escritas mais antigas são a </a:t>
            </a:r>
            <a:r>
              <a:rPr lang="pt-PT" sz="2400" u="sng" dirty="0">
                <a:solidFill>
                  <a:srgbClr val="002060"/>
                </a:solidFill>
                <a:latin typeface="Arial" panose="020B0604020202020204" pitchFamily="34" charset="0"/>
              </a:rPr>
              <a:t>cuneiforme</a:t>
            </a:r>
            <a:r>
              <a:rPr lang="pt-PT" sz="2400" dirty="0">
                <a:solidFill>
                  <a:srgbClr val="002060"/>
                </a:solidFill>
                <a:latin typeface="Arial" panose="020B0604020202020204" pitchFamily="34" charset="0"/>
              </a:rPr>
              <a:t> e os </a:t>
            </a:r>
            <a:r>
              <a:rPr lang="pt-PT" sz="2400" u="sng" dirty="0">
                <a:solidFill>
                  <a:srgbClr val="002060"/>
                </a:solidFill>
                <a:latin typeface="Arial" panose="020B0604020202020204" pitchFamily="34" charset="0"/>
              </a:rPr>
              <a:t>hieróglifos</a:t>
            </a:r>
            <a:r>
              <a:rPr lang="pt-PT" sz="2400" dirty="0">
                <a:solidFill>
                  <a:srgbClr val="002060"/>
                </a:solidFill>
                <a:latin typeface="Arial" panose="020B0604020202020204" pitchFamily="34" charset="0"/>
              </a:rPr>
              <a:t>. Ambos os sistemas foram criados há cerca de 5500 anos, entre Sumérios (habitantes da Mesopotâmia, atual Iraque) e Egípcios (habitantes do Antigo Egito).</a:t>
            </a:r>
            <a:endParaRPr lang="pt-PT" sz="2400" dirty="0">
              <a:solidFill>
                <a:srgbClr val="002060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05FE777-31E3-43C7-AE98-2890518ECB0E}"/>
              </a:ext>
            </a:extLst>
          </p:cNvPr>
          <p:cNvSpPr/>
          <p:nvPr/>
        </p:nvSpPr>
        <p:spPr>
          <a:xfrm>
            <a:off x="508902" y="59867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b="1" i="1" dirty="0">
                <a:solidFill>
                  <a:srgbClr val="000000"/>
                </a:solidFill>
                <a:latin typeface="Lucida Grande"/>
              </a:rPr>
              <a:t>Escrita cuneiforme, de origem Suméria, encontrada no Iraque. Foto: Fedor </a:t>
            </a:r>
            <a:r>
              <a:rPr lang="pt-PT" sz="1400" b="1" i="1" dirty="0" err="1">
                <a:solidFill>
                  <a:srgbClr val="000000"/>
                </a:solidFill>
                <a:latin typeface="Lucida Grande"/>
              </a:rPr>
              <a:t>Selivanov</a:t>
            </a:r>
            <a:r>
              <a:rPr lang="pt-PT" sz="1400" b="1" i="1" dirty="0">
                <a:solidFill>
                  <a:srgbClr val="000000"/>
                </a:solidFill>
                <a:latin typeface="Lucida Grande"/>
              </a:rPr>
              <a:t> / Shutterstock.com</a:t>
            </a:r>
            <a:endParaRPr lang="pt-PT" sz="1400" b="1" i="1" dirty="0"/>
          </a:p>
        </p:txBody>
      </p:sp>
      <p:pic>
        <p:nvPicPr>
          <p:cNvPr id="5137" name="Picture 17" descr="Resultado de imagem para placas dos sumerios da escrita cuneiforme">
            <a:extLst>
              <a:ext uri="{FF2B5EF4-FFF2-40B4-BE49-F238E27FC236}">
                <a16:creationId xmlns:a16="http://schemas.microsoft.com/office/drawing/2014/main" id="{7BF29357-25D7-4A67-8A9D-B8C652CC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880784"/>
            <a:ext cx="4273742" cy="28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" name="Marcador de Posição de Conteúdo 5119">
            <a:extLst>
              <a:ext uri="{FF2B5EF4-FFF2-40B4-BE49-F238E27FC236}">
                <a16:creationId xmlns:a16="http://schemas.microsoft.com/office/drawing/2014/main" id="{97F2BAEC-4E71-4725-B62C-06A2D7114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499" y="5201095"/>
            <a:ext cx="6524501" cy="773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400" b="1" i="1" dirty="0">
                <a:solidFill>
                  <a:srgbClr val="000000"/>
                </a:solidFill>
                <a:latin typeface="Lucida Grande"/>
              </a:rPr>
              <a:t>Hieróglifos encontrados numa parede de um templo </a:t>
            </a:r>
            <a:r>
              <a:rPr lang="pt-PT" sz="1400" b="1" dirty="0">
                <a:solidFill>
                  <a:srgbClr val="000000"/>
                </a:solidFill>
                <a:latin typeface="Lucida Grande"/>
              </a:rPr>
              <a:t>egípcio. Foto: Fedor </a:t>
            </a:r>
            <a:r>
              <a:rPr lang="pt-PT" sz="1400" b="1" dirty="0" err="1">
                <a:solidFill>
                  <a:srgbClr val="000000"/>
                </a:solidFill>
                <a:latin typeface="Lucida Grande"/>
              </a:rPr>
              <a:t>Selivanov</a:t>
            </a:r>
            <a:r>
              <a:rPr lang="pt-PT" sz="1400" b="1" dirty="0">
                <a:solidFill>
                  <a:srgbClr val="000000"/>
                </a:solidFill>
                <a:latin typeface="Lucida Grande"/>
              </a:rPr>
              <a:t> / Shutterstock.com</a:t>
            </a:r>
            <a:endParaRPr lang="pt-PT" sz="1400" b="1" dirty="0"/>
          </a:p>
        </p:txBody>
      </p:sp>
      <p:pic>
        <p:nvPicPr>
          <p:cNvPr id="5139" name="Picture 19" descr="https://www.infoescola.com/wp-content/uploads/2008/10/hieroglifos.jpg">
            <a:extLst>
              <a:ext uri="{FF2B5EF4-FFF2-40B4-BE49-F238E27FC236}">
                <a16:creationId xmlns:a16="http://schemas.microsoft.com/office/drawing/2014/main" id="{0A3AE3DD-34F7-4E79-95D2-C16B43F8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52" y="1830775"/>
            <a:ext cx="4183835" cy="319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AF984D-E514-4FB6-A5EA-8B10BD150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1720361"/>
            <a:ext cx="616047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Foi, realmente,  um longo percurso até que, na idade média, já eram lidas, pelos arautos, as mensagens do Rei. </a:t>
            </a: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DA9E7004-9B52-4C87-B853-8F2961889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50" y="3147646"/>
            <a:ext cx="1494471" cy="10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.bp.blogspot.com/_yypxoKb-sfI/S7Mops_kjeI/AAAAAAAAABg/4oCVaybh-tw/s1600/introd6.gif">
            <a:extLst>
              <a:ext uri="{FF2B5EF4-FFF2-40B4-BE49-F238E27FC236}">
                <a16:creationId xmlns:a16="http://schemas.microsoft.com/office/drawing/2014/main" id="{BEB95D10-1B99-4108-A0B3-0935C88F34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9" y="293075"/>
            <a:ext cx="4343768" cy="30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rei de portugal em animação gif">
            <a:extLst>
              <a:ext uri="{FF2B5EF4-FFF2-40B4-BE49-F238E27FC236}">
                <a16:creationId xmlns:a16="http://schemas.microsoft.com/office/drawing/2014/main" id="{24DB29F6-2727-4056-B2B9-C271F9CD0F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27" y="3921368"/>
            <a:ext cx="4103445" cy="25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05125-D25F-4647-B005-EFDFB5F5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76" y="137616"/>
            <a:ext cx="7840530" cy="7541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pt-PT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upload.wikimedia.org/wikipedia/commons/thumb/3/33/Gutenberg.jpg/800px-Gutenberg.jpg">
            <a:extLst>
              <a:ext uri="{FF2B5EF4-FFF2-40B4-BE49-F238E27FC236}">
                <a16:creationId xmlns:a16="http://schemas.microsoft.com/office/drawing/2014/main" id="{2D3B4136-B253-4FDB-B409-7FD315705F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16" y="46610"/>
            <a:ext cx="1945253" cy="24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D3C3C5F-8E82-4DEE-A694-2C954FC2D3EA}"/>
              </a:ext>
            </a:extLst>
          </p:cNvPr>
          <p:cNvSpPr/>
          <p:nvPr/>
        </p:nvSpPr>
        <p:spPr>
          <a:xfrm>
            <a:off x="9297156" y="1662223"/>
            <a:ext cx="2807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>
                <a:solidFill>
                  <a:srgbClr val="222222"/>
                </a:solidFill>
                <a:latin typeface="Arial" panose="020B0604020202020204" pitchFamily="34" charset="0"/>
              </a:rPr>
              <a:t>Johannes Gensfleisch zur Laden zum Gutenberg</a:t>
            </a:r>
          </a:p>
          <a:p>
            <a:r>
              <a:rPr lang="de-DE" sz="1200" b="1" i="1" dirty="0">
                <a:solidFill>
                  <a:srgbClr val="222222"/>
                </a:solidFill>
                <a:latin typeface="Arial" panose="020B0604020202020204" pitchFamily="34" charset="0"/>
              </a:rPr>
              <a:t>O Pai da imprensa</a:t>
            </a:r>
            <a:endParaRPr lang="pt-PT" sz="1200" b="1" i="1" dirty="0"/>
          </a:p>
        </p:txBody>
      </p:sp>
      <p:pic>
        <p:nvPicPr>
          <p:cNvPr id="7172" name="Picture 4" descr="https://upload.wikimedia.org/wikipedia/commons/b/b0/Gutenberg_Bible.jpg">
            <a:extLst>
              <a:ext uri="{FF2B5EF4-FFF2-40B4-BE49-F238E27FC236}">
                <a16:creationId xmlns:a16="http://schemas.microsoft.com/office/drawing/2014/main" id="{7FDF2F4C-8389-46BC-AEDC-AC4D8EB0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1" y="3952437"/>
            <a:ext cx="3321966" cy="22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C3F598B-C109-4E30-97B4-DC5BC7248ED7}"/>
              </a:ext>
            </a:extLst>
          </p:cNvPr>
          <p:cNvSpPr/>
          <p:nvPr/>
        </p:nvSpPr>
        <p:spPr>
          <a:xfrm>
            <a:off x="448574" y="6226421"/>
            <a:ext cx="5647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Exemplar da Bíblia de Gutenberg, o qual se encontra na Biblioteca do Congresso, em Washington D.C.</a:t>
            </a:r>
            <a:endParaRPr lang="pt-PT" sz="1400" b="1" i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A980501-1E28-4793-9737-47CB6C927DD2}"/>
              </a:ext>
            </a:extLst>
          </p:cNvPr>
          <p:cNvSpPr/>
          <p:nvPr/>
        </p:nvSpPr>
        <p:spPr>
          <a:xfrm>
            <a:off x="313169" y="1675318"/>
            <a:ext cx="69410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>
                <a:solidFill>
                  <a:srgbClr val="002060"/>
                </a:solidFill>
                <a:latin typeface="Arial" panose="020B0604020202020204" pitchFamily="34" charset="0"/>
              </a:rPr>
              <a:t>O primeiro livro impresso por Gutenberg foi a Bíblia, processo que se iniciou por volta de 1450 e que terá terminado cinco anos depois.</a:t>
            </a:r>
            <a:endParaRPr lang="pt-PT" sz="2800" dirty="0">
              <a:solidFill>
                <a:srgbClr val="002060"/>
              </a:solidFill>
            </a:endParaRPr>
          </a:p>
        </p:txBody>
      </p:sp>
      <p:pic>
        <p:nvPicPr>
          <p:cNvPr id="7174" name="Picture 6" descr="Resultado de imagem para prensa de gutenberg">
            <a:extLst>
              <a:ext uri="{FF2B5EF4-FFF2-40B4-BE49-F238E27FC236}">
                <a16:creationId xmlns:a16="http://schemas.microsoft.com/office/drawing/2014/main" id="{DE00B51F-5990-4F68-826D-772DBCB8E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25" y="3141502"/>
            <a:ext cx="2141440" cy="283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0A1D61-0FA6-4675-B43E-261297FC93EE}"/>
              </a:ext>
            </a:extLst>
          </p:cNvPr>
          <p:cNvSpPr txBox="1"/>
          <p:nvPr/>
        </p:nvSpPr>
        <p:spPr>
          <a:xfrm>
            <a:off x="6956345" y="5666318"/>
            <a:ext cx="1945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i="1" dirty="0"/>
              <a:t>Prensa de Gutenberg</a:t>
            </a:r>
          </a:p>
        </p:txBody>
      </p:sp>
      <p:pic>
        <p:nvPicPr>
          <p:cNvPr id="7176" name="Picture 8" descr="http://4.bp.blogspot.com/_yypxoKb-sfI/S7MpLN1edMI/AAAAAAAAABw/ODF9mCUD7Lg/s1600/introd8.gif">
            <a:extLst>
              <a:ext uri="{FF2B5EF4-FFF2-40B4-BE49-F238E27FC236}">
                <a16:creationId xmlns:a16="http://schemas.microsoft.com/office/drawing/2014/main" id="{E3D82490-2BC6-4367-9077-E03FFFDD59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156" y="4906795"/>
            <a:ext cx="2446270" cy="170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4.bp.blogspot.com/_yypxoKb-sfI/S7MqrvkU-LI/AAAAAAAAACI/2ceVnQ5T00w/s1600/introd9.gif">
            <a:extLst>
              <a:ext uri="{FF2B5EF4-FFF2-40B4-BE49-F238E27FC236}">
                <a16:creationId xmlns:a16="http://schemas.microsoft.com/office/drawing/2014/main" id="{DE097CD2-4F74-40DF-A2E4-8AA20EE7E4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18" y="165242"/>
            <a:ext cx="21907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malaposta">
            <a:extLst>
              <a:ext uri="{FF2B5EF4-FFF2-40B4-BE49-F238E27FC236}">
                <a16:creationId xmlns:a16="http://schemas.microsoft.com/office/drawing/2014/main" id="{7559ACF1-70C9-492A-B689-41448A20C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4106" b="-3"/>
          <a:stretch/>
        </p:blipFill>
        <p:spPr bwMode="auto">
          <a:xfrm>
            <a:off x="7937093" y="2135493"/>
            <a:ext cx="4009008" cy="35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F096E63-EE80-4C0C-9979-2D2154B4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533531"/>
            <a:ext cx="7420707" cy="25466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“Vencer a distância”, e vincular a mensagem, não podemos esquecer os cinco séculos de correios em Portugal!</a:t>
            </a:r>
          </a:p>
          <a:p>
            <a:pPr algn="just"/>
            <a:r>
              <a:rPr lang="pt-P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carruagem da </a:t>
            </a:r>
            <a:r>
              <a:rPr lang="pt-PT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 – Posta </a:t>
            </a:r>
            <a:r>
              <a:rPr lang="pt-P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incorporada em janeiro de 1797). Em 1855 começou a circular entre Porto e Lisboa. Este serviço transportava pessoas e mercadorias. </a:t>
            </a:r>
          </a:p>
          <a:p>
            <a:pPr marL="0" indent="0" algn="just">
              <a:buNone/>
            </a:pPr>
            <a:endParaRPr lang="pt-PT" sz="2400" dirty="0">
              <a:solidFill>
                <a:srgbClr val="00206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24CCBCE-E816-416B-8FF5-40CF14863653}"/>
              </a:ext>
            </a:extLst>
          </p:cNvPr>
          <p:cNvSpPr/>
          <p:nvPr/>
        </p:nvSpPr>
        <p:spPr>
          <a:xfrm>
            <a:off x="6096000" y="569566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b="1" i="1" dirty="0">
                <a:latin typeface="arial" panose="020B0604020202020204" pitchFamily="34" charset="0"/>
              </a:rPr>
              <a:t>Carruagem de Mala-Posta nº 7 utilizada na carreira Lisboa- Porto entre 1859 e 1864</a:t>
            </a:r>
            <a:endParaRPr lang="pt-PT" sz="1400" b="1" i="1" dirty="0"/>
          </a:p>
        </p:txBody>
      </p:sp>
      <p:pic>
        <p:nvPicPr>
          <p:cNvPr id="8196" name="Picture 4" descr="Resultado de imagem para marco do correio na segunda metade do sec 19">
            <a:extLst>
              <a:ext uri="{FF2B5EF4-FFF2-40B4-BE49-F238E27FC236}">
                <a16:creationId xmlns:a16="http://schemas.microsoft.com/office/drawing/2014/main" id="{57D88422-31C1-47D8-8E01-15BA0B558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7" y="3175941"/>
            <a:ext cx="2978036" cy="36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65D1747B-E7FE-419A-A525-A3D0B73E7E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50" y="4782617"/>
            <a:ext cx="2765750" cy="19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sultado de imagem para imagem de um telegrafo no sec xix">
            <a:extLst>
              <a:ext uri="{FF2B5EF4-FFF2-40B4-BE49-F238E27FC236}">
                <a16:creationId xmlns:a16="http://schemas.microsoft.com/office/drawing/2014/main" id="{45105B63-5BB7-489B-B09E-C0D7B7BEC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r="1" b="1"/>
          <a:stretch/>
        </p:blipFill>
        <p:spPr bwMode="auto">
          <a:xfrm>
            <a:off x="322048" y="-1"/>
            <a:ext cx="4551305" cy="3429000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m para codigo morse em portugal">
            <a:extLst>
              <a:ext uri="{FF2B5EF4-FFF2-40B4-BE49-F238E27FC236}">
                <a16:creationId xmlns:a16="http://schemas.microsoft.com/office/drawing/2014/main" id="{38D7EA54-5FAA-4AC2-AC98-2A99C4949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30"/>
          <a:stretch/>
        </p:blipFill>
        <p:spPr bwMode="auto">
          <a:xfrm>
            <a:off x="-10633" y="3428999"/>
            <a:ext cx="3514376" cy="3429001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CB27DD-D98C-4A82-9A5E-4228278257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2860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3EF10A6-174E-473B-B06E-9B7A739D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470" y="806574"/>
            <a:ext cx="7534545" cy="26224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Morse, nascido a 27 de abril de 1791, foi o inventor do Código que ainda hoje tem o seu nome,” Código Morse”. Em 1838 concebeu um dispositivo ao qual designou de “Telégrafo Elétrico”, amplamente usado no seculo XIX. </a:t>
            </a:r>
            <a:r>
              <a:rPr lang="pt-PT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1855 foi inaugurada, em Lisboa, a primeira rede de telégrafo elétrica.</a:t>
            </a:r>
          </a:p>
        </p:txBody>
      </p:sp>
    </p:spTree>
    <p:extLst>
      <p:ext uri="{BB962C8B-B14F-4D97-AF65-F5344CB8AC3E}">
        <p14:creationId xmlns:p14="http://schemas.microsoft.com/office/powerpoint/2010/main" val="19094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telefone do seculo xix">
            <a:extLst>
              <a:ext uri="{FF2B5EF4-FFF2-40B4-BE49-F238E27FC236}">
                <a16:creationId xmlns:a16="http://schemas.microsoft.com/office/drawing/2014/main" id="{429513F3-9A27-4F28-A16F-8C5BBCA5EB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10186" b="1"/>
          <a:stretch/>
        </p:blipFill>
        <p:spPr bwMode="auto">
          <a:xfrm>
            <a:off x="238327" y="2567354"/>
            <a:ext cx="2380484" cy="358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m relacionada">
            <a:extLst>
              <a:ext uri="{FF2B5EF4-FFF2-40B4-BE49-F238E27FC236}">
                <a16:creationId xmlns:a16="http://schemas.microsoft.com/office/drawing/2014/main" id="{F8B705BA-5908-4908-883B-C4A761D13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" r="-2" b="6834"/>
          <a:stretch/>
        </p:blipFill>
        <p:spPr bwMode="auto">
          <a:xfrm>
            <a:off x="3709831" y="4693257"/>
            <a:ext cx="2616049" cy="18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Isosceles Triangle 8">
            <a:extLst>
              <a:ext uri="{FF2B5EF4-FFF2-40B4-BE49-F238E27FC236}">
                <a16:creationId xmlns:a16="http://schemas.microsoft.com/office/drawing/2014/main" id="{E6641776-030A-4061-B2C7-E63EA1B007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454181-0974-48B8-88C3-C49F6881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gigantesco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esquecer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telefone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1876.</a:t>
            </a:r>
            <a:b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E1F0E44-6602-419B-8B47-CD017EFEBCDC}"/>
              </a:ext>
            </a:extLst>
          </p:cNvPr>
          <p:cNvSpPr txBox="1"/>
          <p:nvPr/>
        </p:nvSpPr>
        <p:spPr>
          <a:xfrm>
            <a:off x="6325880" y="2160589"/>
            <a:ext cx="533272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fascinou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sec. XIX.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1882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inaugurada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Portugal 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telefone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170" name="Picture 2" descr="Resultado de imagem para historia da comunicação">
            <a:extLst>
              <a:ext uri="{FF2B5EF4-FFF2-40B4-BE49-F238E27FC236}">
                <a16:creationId xmlns:a16="http://schemas.microsoft.com/office/drawing/2014/main" id="{81E4E137-E9C1-4B69-9B5E-D995D07809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11" y="1937357"/>
            <a:ext cx="3113120" cy="216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6" name="Group 85">
            <a:extLst>
              <a:ext uri="{FF2B5EF4-FFF2-40B4-BE49-F238E27FC236}">
                <a16:creationId xmlns:a16="http://schemas.microsoft.com/office/drawing/2014/main" id="{5E7C6FB2-8D54-49F6-AD99-A87D2F9F388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5B78F7DD-4E31-4D90-A237-C5FA3FF019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A3D78EB-B8AB-4890-ACB5-626E6E7BE1A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A4F4A4B-F440-4349-B8D1-38D37838170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23">
              <a:extLst>
                <a:ext uri="{FF2B5EF4-FFF2-40B4-BE49-F238E27FC236}">
                  <a16:creationId xmlns:a16="http://schemas.microsoft.com/office/drawing/2014/main" id="{7E064F14-13AA-4DD6-BDD4-8BF234A00C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5">
              <a:extLst>
                <a:ext uri="{FF2B5EF4-FFF2-40B4-BE49-F238E27FC236}">
                  <a16:creationId xmlns:a16="http://schemas.microsoft.com/office/drawing/2014/main" id="{3D1524CF-30E5-4311-8FBF-6345A3E94B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B3165A77-5FB0-4E9A-853A-D3349DD75D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7">
              <a:extLst>
                <a:ext uri="{FF2B5EF4-FFF2-40B4-BE49-F238E27FC236}">
                  <a16:creationId xmlns:a16="http://schemas.microsoft.com/office/drawing/2014/main" id="{538B3FC4-8BCC-417E-BAC3-6E67F3BC63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8">
              <a:extLst>
                <a:ext uri="{FF2B5EF4-FFF2-40B4-BE49-F238E27FC236}">
                  <a16:creationId xmlns:a16="http://schemas.microsoft.com/office/drawing/2014/main" id="{843B7FC9-43EB-439E-ACC6-EF2819C585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47" name="Rectangle 29">
              <a:extLst>
                <a:ext uri="{FF2B5EF4-FFF2-40B4-BE49-F238E27FC236}">
                  <a16:creationId xmlns:a16="http://schemas.microsoft.com/office/drawing/2014/main" id="{4D6E9D09-8AAF-4A1E-B186-878965EB65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5F2191CB-1129-4C0F-BCBE-ADCFF12A676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342" name="Picture 6" descr="Imagem relacionada">
            <a:extLst>
              <a:ext uri="{FF2B5EF4-FFF2-40B4-BE49-F238E27FC236}">
                <a16:creationId xmlns:a16="http://schemas.microsoft.com/office/drawing/2014/main" id="{11672504-1170-4678-BE81-2E60D2BD1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6" b="23783"/>
          <a:stretch/>
        </p:blipFill>
        <p:spPr bwMode="auto">
          <a:xfrm>
            <a:off x="3078396" y="10"/>
            <a:ext cx="3030396" cy="2618824"/>
          </a:xfrm>
          <a:custGeom>
            <a:avLst/>
            <a:gdLst>
              <a:gd name="connsiteX0" fmla="*/ 398252 w 3030396"/>
              <a:gd name="connsiteY0" fmla="*/ 0 h 2618834"/>
              <a:gd name="connsiteX1" fmla="*/ 1887012 w 3030396"/>
              <a:gd name="connsiteY1" fmla="*/ 0 h 2618834"/>
              <a:gd name="connsiteX2" fmla="*/ 1887012 w 3030396"/>
              <a:gd name="connsiteY2" fmla="*/ 1 h 2618834"/>
              <a:gd name="connsiteX3" fmla="*/ 3030396 w 3030396"/>
              <a:gd name="connsiteY3" fmla="*/ 1 h 2618834"/>
              <a:gd name="connsiteX4" fmla="*/ 2639222 w 3030396"/>
              <a:gd name="connsiteY4" fmla="*/ 2618834 h 2618834"/>
              <a:gd name="connsiteX5" fmla="*/ 0 w 3030396"/>
              <a:gd name="connsiteY5" fmla="*/ 2618834 h 261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m para primeiro troço dos caminhos de ferro em portugal">
            <a:extLst>
              <a:ext uri="{FF2B5EF4-FFF2-40B4-BE49-F238E27FC236}">
                <a16:creationId xmlns:a16="http://schemas.microsoft.com/office/drawing/2014/main" id="{83CDDA5E-A670-49E6-8452-D1FC49A17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095"/>
          <a:stretch/>
        </p:blipFill>
        <p:spPr bwMode="auto">
          <a:xfrm>
            <a:off x="440943" y="10"/>
            <a:ext cx="3038117" cy="2618824"/>
          </a:xfrm>
          <a:custGeom>
            <a:avLst/>
            <a:gdLst>
              <a:gd name="connsiteX0" fmla="*/ 389438 w 3038117"/>
              <a:gd name="connsiteY0" fmla="*/ 0 h 2618834"/>
              <a:gd name="connsiteX1" fmla="*/ 3038117 w 3038117"/>
              <a:gd name="connsiteY1" fmla="*/ 0 h 2618834"/>
              <a:gd name="connsiteX2" fmla="*/ 2639865 w 3038117"/>
              <a:gd name="connsiteY2" fmla="*/ 2618834 h 2618834"/>
              <a:gd name="connsiteX3" fmla="*/ 0 w 3038117"/>
              <a:gd name="connsiteY3" fmla="*/ 2618834 h 261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m para primeiro troço dos caminhos de ferro em portugal">
            <a:extLst>
              <a:ext uri="{FF2B5EF4-FFF2-40B4-BE49-F238E27FC236}">
                <a16:creationId xmlns:a16="http://schemas.microsoft.com/office/drawing/2014/main" id="{1F022512-A629-4B44-B5DB-FADC0E6B1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1"/>
          <a:stretch/>
        </p:blipFill>
        <p:spPr bwMode="auto">
          <a:xfrm>
            <a:off x="1" y="2618834"/>
            <a:ext cx="5717617" cy="4239166"/>
          </a:xfrm>
          <a:custGeom>
            <a:avLst/>
            <a:gdLst>
              <a:gd name="connsiteX0" fmla="*/ 440944 w 5717617"/>
              <a:gd name="connsiteY0" fmla="*/ 0 h 4239166"/>
              <a:gd name="connsiteX1" fmla="*/ 5717617 w 5717617"/>
              <a:gd name="connsiteY1" fmla="*/ 0 h 4239166"/>
              <a:gd name="connsiteX2" fmla="*/ 5084413 w 5717617"/>
              <a:gd name="connsiteY2" fmla="*/ 4239166 h 4239166"/>
              <a:gd name="connsiteX3" fmla="*/ 0 w 5717617"/>
              <a:gd name="connsiteY3" fmla="*/ 4239166 h 4239166"/>
              <a:gd name="connsiteX4" fmla="*/ 0 w 5717617"/>
              <a:gd name="connsiteY4" fmla="*/ 2965186 h 42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48" name="Straight Connector 107">
            <a:extLst>
              <a:ext uri="{FF2B5EF4-FFF2-40B4-BE49-F238E27FC236}">
                <a16:creationId xmlns:a16="http://schemas.microsoft.com/office/drawing/2014/main" id="{5DCCDECC-5B71-40E1-B6AD-CDF74F75D88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978" y="2607839"/>
            <a:ext cx="5283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9" name="Straight Connector 108">
            <a:extLst>
              <a:ext uri="{FF2B5EF4-FFF2-40B4-BE49-F238E27FC236}">
                <a16:creationId xmlns:a16="http://schemas.microsoft.com/office/drawing/2014/main" id="{66141C3B-6F2D-477B-A89E-8C658624834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78396" y="-2"/>
            <a:ext cx="391141" cy="2618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64FF4E7A-401F-42AD-ACCA-A8897B3B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400" y="2215251"/>
            <a:ext cx="5901933" cy="166549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associados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facilitaram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mobilidade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ideias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2BE315A-9B7E-48A8-8F61-272E060A2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769" y="5000134"/>
            <a:ext cx="5733787" cy="109689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1856,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inaugurado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troço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-de-ferro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Portugal, de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Lisboa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Carregado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8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comboio sud expresse  em 1887em portugal">
            <a:extLst>
              <a:ext uri="{FF2B5EF4-FFF2-40B4-BE49-F238E27FC236}">
                <a16:creationId xmlns:a16="http://schemas.microsoft.com/office/drawing/2014/main" id="{4A172358-58D7-4287-BBDF-641052F39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" r="-3" b="-3"/>
          <a:stretch/>
        </p:blipFill>
        <p:spPr bwMode="auto">
          <a:xfrm>
            <a:off x="322048" y="-1"/>
            <a:ext cx="4551305" cy="3429000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esultado de imagem para imagens linha do tua ao pocinho em 1887">
            <a:extLst>
              <a:ext uri="{FF2B5EF4-FFF2-40B4-BE49-F238E27FC236}">
                <a16:creationId xmlns:a16="http://schemas.microsoft.com/office/drawing/2014/main" id="{0B94EBFD-101C-4B44-85DE-6C088D379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5" r="1" b="1"/>
          <a:stretch/>
        </p:blipFill>
        <p:spPr bwMode="auto">
          <a:xfrm>
            <a:off x="-10633" y="3428999"/>
            <a:ext cx="3514376" cy="3429001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CB27DD-D98C-4A82-9A5E-4228278257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2860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1B53B9-BB65-43E6-90F3-423ACF5B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1887…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66CA743-7DE3-4DE9-8189-C5FB5F77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792" y="2160589"/>
            <a:ext cx="8044159" cy="3880773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Teve início a ligação direta Lisboa-Madrid-Paris, feita pelo comboio </a:t>
            </a:r>
            <a:r>
              <a:rPr lang="pt-PT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Sud-Express.</a:t>
            </a:r>
          </a:p>
          <a:p>
            <a:pPr marL="0" indent="0">
              <a:buNone/>
            </a:pPr>
            <a:r>
              <a:rPr lang="pt-PT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pt-PT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inauguração da linha férrea do Douro.</a:t>
            </a:r>
          </a:p>
          <a:p>
            <a:pPr marL="0" indent="0">
              <a:buNone/>
            </a:pPr>
            <a:endParaRPr lang="pt-P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id="{4243EAFF-105B-475D-8DE0-CD9BC2328C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96" y="4222181"/>
            <a:ext cx="4813240" cy="288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sultado de imagem para primeiro radio em portugal">
            <a:extLst>
              <a:ext uri="{FF2B5EF4-FFF2-40B4-BE49-F238E27FC236}">
                <a16:creationId xmlns:a16="http://schemas.microsoft.com/office/drawing/2014/main" id="{14116CF7-FD94-4645-9FF2-554EAAB74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8642"/>
          <a:stretch/>
        </p:blipFill>
        <p:spPr bwMode="auto">
          <a:xfrm>
            <a:off x="364562" y="3461056"/>
            <a:ext cx="4551305" cy="3429000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8" descr="Resultado de imagem para marconi">
            <a:extLst>
              <a:ext uri="{FF2B5EF4-FFF2-40B4-BE49-F238E27FC236}">
                <a16:creationId xmlns:a16="http://schemas.microsoft.com/office/drawing/2014/main" id="{99B145E6-D890-47F5-8EC7-FF0C517BE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2161" b="-2"/>
          <a:stretch/>
        </p:blipFill>
        <p:spPr bwMode="auto">
          <a:xfrm>
            <a:off x="538240" y="-32056"/>
            <a:ext cx="3514376" cy="3429001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6CB27DD-D98C-4A82-9A5E-4228278257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2860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397" name="Content Placeholder 16396"/>
          <p:cNvSpPr>
            <a:spLocks noGrp="1"/>
          </p:cNvSpPr>
          <p:nvPr>
            <p:ph idx="1"/>
          </p:nvPr>
        </p:nvSpPr>
        <p:spPr>
          <a:xfrm>
            <a:off x="4287425" y="337152"/>
            <a:ext cx="7462804" cy="3836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 não ficamos por aqui!</a:t>
            </a:r>
            <a:br>
              <a:rPr lang="pt-PT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pt-PT" sz="28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PT" sz="2800" u="sng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PT" sz="2800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Marconi</a:t>
            </a:r>
            <a:r>
              <a:rPr lang="pt-PT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usou os conhecimentos previamente explorados Hertz e Maxwell e construiu o primeiro transmissor de </a:t>
            </a:r>
            <a:r>
              <a:rPr lang="pt-PT" sz="2800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Rádio </a:t>
            </a:r>
            <a:r>
              <a:rPr lang="pt-PT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(finais do século XIX). </a:t>
            </a:r>
            <a:r>
              <a:rPr lang="pt-PT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 Portugal as experiências com este novo meio começaram nos anos 20 do século passado.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Imagem relacionada">
            <a:extLst>
              <a:ext uri="{FF2B5EF4-FFF2-40B4-BE49-F238E27FC236}">
                <a16:creationId xmlns:a16="http://schemas.microsoft.com/office/drawing/2014/main" id="{452BEDCE-EB88-4AA5-8354-D33BEA898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44" y="4173791"/>
            <a:ext cx="1486487" cy="12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Resultado de imagem para maxwell">
            <a:extLst>
              <a:ext uri="{FF2B5EF4-FFF2-40B4-BE49-F238E27FC236}">
                <a16:creationId xmlns:a16="http://schemas.microsoft.com/office/drawing/2014/main" id="{976F6ECF-DA60-401D-B911-58F500679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80" y="4642338"/>
            <a:ext cx="1771394" cy="221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067CD26-DD8B-430F-AD64-F7E02ED7CA42}"/>
              </a:ext>
            </a:extLst>
          </p:cNvPr>
          <p:cNvSpPr/>
          <p:nvPr/>
        </p:nvSpPr>
        <p:spPr>
          <a:xfrm>
            <a:off x="11012238" y="5508993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Hertz</a:t>
            </a:r>
            <a:endParaRPr lang="pt-PT" sz="1600" i="1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F273E98-A601-4904-BC2A-CE2FCFEE0B65}"/>
              </a:ext>
            </a:extLst>
          </p:cNvPr>
          <p:cNvSpPr/>
          <p:nvPr/>
        </p:nvSpPr>
        <p:spPr>
          <a:xfrm>
            <a:off x="9189474" y="6518026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Maxwell</a:t>
            </a:r>
            <a:endParaRPr lang="pt-PT" sz="1600" i="1" dirty="0"/>
          </a:p>
        </p:txBody>
      </p:sp>
    </p:spTree>
    <p:extLst>
      <p:ext uri="{BB962C8B-B14F-4D97-AF65-F5344CB8AC3E}">
        <p14:creationId xmlns:p14="http://schemas.microsoft.com/office/powerpoint/2010/main" val="41130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Marcador de Posição de Conteúdo 3">
            <a:extLst>
              <a:ext uri="{FF2B5EF4-FFF2-40B4-BE49-F238E27FC236}">
                <a16:creationId xmlns:a16="http://schemas.microsoft.com/office/drawing/2014/main" id="{4F73ED91-7962-49CA-8FB8-8F330A9F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711" y="246030"/>
            <a:ext cx="3475204" cy="2319698"/>
          </a:xfrm>
          <a:prstGeom prst="rect">
            <a:avLst/>
          </a:prstGeom>
        </p:spPr>
      </p:pic>
      <p:pic>
        <p:nvPicPr>
          <p:cNvPr id="4100" name="Picture 4" descr="Resultado de imagem para rei D.- Luis I">
            <a:extLst>
              <a:ext uri="{FF2B5EF4-FFF2-40B4-BE49-F238E27FC236}">
                <a16:creationId xmlns:a16="http://schemas.microsoft.com/office/drawing/2014/main" id="{54C81FF9-279A-4C48-A591-A1808AFB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77" y="3420862"/>
            <a:ext cx="4214205" cy="21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m relacionada">
            <a:extLst>
              <a:ext uri="{FF2B5EF4-FFF2-40B4-BE49-F238E27FC236}">
                <a16:creationId xmlns:a16="http://schemas.microsoft.com/office/drawing/2014/main" id="{0A9F2EDF-225E-449B-9788-CAFBF7B5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14" y="3625489"/>
            <a:ext cx="2238112" cy="315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D.Pedro V">
            <a:extLst>
              <a:ext uri="{FF2B5EF4-FFF2-40B4-BE49-F238E27FC236}">
                <a16:creationId xmlns:a16="http://schemas.microsoft.com/office/drawing/2014/main" id="{4C1E7E29-6D63-4D47-BCD0-D2AE212D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61" y="80240"/>
            <a:ext cx="2238112" cy="315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98584E9-0E67-4166-920A-A34ED5E29138}"/>
              </a:ext>
            </a:extLst>
          </p:cNvPr>
          <p:cNvSpPr txBox="1"/>
          <p:nvPr/>
        </p:nvSpPr>
        <p:spPr>
          <a:xfrm>
            <a:off x="4397863" y="2746969"/>
            <a:ext cx="27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88078E-6FB4-4359-B9BC-9B96172D23B7}"/>
              </a:ext>
            </a:extLst>
          </p:cNvPr>
          <p:cNvSpPr txBox="1"/>
          <p:nvPr/>
        </p:nvSpPr>
        <p:spPr>
          <a:xfrm>
            <a:off x="6096000" y="6376876"/>
            <a:ext cx="264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E33CF3AE-2F8C-4F1E-95BA-F3CA6635D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" y="146527"/>
            <a:ext cx="3675185" cy="2825273"/>
          </a:xfrm>
        </p:spPr>
        <p:txBody>
          <a:bodyPr/>
          <a:lstStyle/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Reis da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segunda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metade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do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Século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XIX que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implementaram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reformas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para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desenvolver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Portugal</a:t>
            </a: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CA5C4DD-918B-48B3-BE1A-EDE35A090CCC}"/>
              </a:ext>
            </a:extLst>
          </p:cNvPr>
          <p:cNvSpPr txBox="1"/>
          <p:nvPr/>
        </p:nvSpPr>
        <p:spPr>
          <a:xfrm>
            <a:off x="4012710" y="2746969"/>
            <a:ext cx="92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Maria II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1834-1853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CD67EBE-F0EA-497F-A28A-AF7EC96F32DD}"/>
              </a:ext>
            </a:extLst>
          </p:cNvPr>
          <p:cNvSpPr txBox="1"/>
          <p:nvPr/>
        </p:nvSpPr>
        <p:spPr>
          <a:xfrm>
            <a:off x="10594152" y="2654636"/>
            <a:ext cx="142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Pedro 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1853-1861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127E01C-E79C-4865-AD17-797BE3EA2E81}"/>
              </a:ext>
            </a:extLst>
          </p:cNvPr>
          <p:cNvSpPr txBox="1"/>
          <p:nvPr/>
        </p:nvSpPr>
        <p:spPr>
          <a:xfrm>
            <a:off x="4082250" y="5601692"/>
            <a:ext cx="161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pt-PT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Luís </a:t>
            </a:r>
            <a:r>
              <a:rPr kumimoji="0" lang="pt-P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1861-1889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3DD6B08-C0F3-4E74-BD29-CE0B49161035}"/>
              </a:ext>
            </a:extLst>
          </p:cNvPr>
          <p:cNvSpPr txBox="1"/>
          <p:nvPr/>
        </p:nvSpPr>
        <p:spPr>
          <a:xfrm>
            <a:off x="7568869" y="5983898"/>
            <a:ext cx="92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Carlos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1889-1908</a:t>
            </a:r>
          </a:p>
        </p:txBody>
      </p:sp>
    </p:spTree>
    <p:extLst>
      <p:ext uri="{BB962C8B-B14F-4D97-AF65-F5344CB8AC3E}">
        <p14:creationId xmlns:p14="http://schemas.microsoft.com/office/powerpoint/2010/main" val="21376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aguas santas">
            <a:extLst>
              <a:ext uri="{FF2B5EF4-FFF2-40B4-BE49-F238E27FC236}">
                <a16:creationId xmlns:a16="http://schemas.microsoft.com/office/drawing/2014/main" id="{C78CD098-870A-45BB-BB60-284CF931A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6EE1B-BAA6-4ACD-9155-331A3396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52" y="1671858"/>
            <a:ext cx="10544425" cy="6506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4000" b="1" dirty="0">
                <a:solidFill>
                  <a:srgbClr val="7030A0"/>
                </a:solidFill>
                <a:latin typeface="Script MT Bold" panose="03040602040607080904" pitchFamily="66" charset="0"/>
                <a:ea typeface="+mj-ea"/>
                <a:cs typeface="Arial" panose="020B0604020202020204" pitchFamily="34" charset="0"/>
              </a:rPr>
              <a:t>No âmbito da disciplina de História e Geografia de Portugal</a:t>
            </a:r>
            <a:br>
              <a:rPr lang="pt-PT" sz="4400" b="1" dirty="0">
                <a:solidFill>
                  <a:srgbClr val="002060"/>
                </a:solidFill>
                <a:latin typeface="Script MT Bold" panose="03040602040607080904" pitchFamily="66" charset="0"/>
                <a:ea typeface="+mj-ea"/>
                <a:cs typeface="Arial" panose="020B0604020202020204" pitchFamily="34" charset="0"/>
              </a:rPr>
            </a:br>
            <a:endParaRPr lang="pt-PT" sz="4400" b="1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5679778-8007-4500-8A06-813970022C59}"/>
              </a:ext>
            </a:extLst>
          </p:cNvPr>
          <p:cNvSpPr/>
          <p:nvPr/>
        </p:nvSpPr>
        <p:spPr>
          <a:xfrm>
            <a:off x="569052" y="168050"/>
            <a:ext cx="53745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200" b="1" dirty="0">
                <a:solidFill>
                  <a:srgbClr val="F52FD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PROJETO +</a:t>
            </a:r>
            <a:endParaRPr lang="pt-PT" dirty="0"/>
          </a:p>
        </p:txBody>
      </p:sp>
      <p:pic>
        <p:nvPicPr>
          <p:cNvPr id="13318" name="Picture 6" descr="Resultado de imagem para historia do sec xix em portugal">
            <a:extLst>
              <a:ext uri="{FF2B5EF4-FFF2-40B4-BE49-F238E27FC236}">
                <a16:creationId xmlns:a16="http://schemas.microsoft.com/office/drawing/2014/main" id="{325B50AC-42DD-4F29-926F-2287EB043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2" y="3027364"/>
            <a:ext cx="5519619" cy="35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esultado de imagem para historia do sec xix em portugal">
            <a:extLst>
              <a:ext uri="{FF2B5EF4-FFF2-40B4-BE49-F238E27FC236}">
                <a16:creationId xmlns:a16="http://schemas.microsoft.com/office/drawing/2014/main" id="{69F87C41-323C-4F3B-B578-F505DD3B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69" y="-21267"/>
            <a:ext cx="2762971" cy="17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porto sec xix">
            <a:extLst>
              <a:ext uri="{FF2B5EF4-FFF2-40B4-BE49-F238E27FC236}">
                <a16:creationId xmlns:a16="http://schemas.microsoft.com/office/drawing/2014/main" id="{FA088588-DCBA-42F7-B057-8219AC8E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71" y="3650205"/>
            <a:ext cx="4114800" cy="25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274768F-E4AD-47F3-85E5-64DF76A6682C}"/>
              </a:ext>
            </a:extLst>
          </p:cNvPr>
          <p:cNvSpPr/>
          <p:nvPr/>
        </p:nvSpPr>
        <p:spPr>
          <a:xfrm>
            <a:off x="8531952" y="2913551"/>
            <a:ext cx="3529462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AGRICULTURA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ADDEEE-DE5B-42AC-9381-A099D9169719}"/>
              </a:ext>
            </a:extLst>
          </p:cNvPr>
          <p:cNvSpPr/>
          <p:nvPr/>
        </p:nvSpPr>
        <p:spPr>
          <a:xfrm>
            <a:off x="7502768" y="4983316"/>
            <a:ext cx="3670245" cy="1600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TRANSPORTES</a:t>
            </a:r>
          </a:p>
        </p:txBody>
      </p:sp>
      <p:pic>
        <p:nvPicPr>
          <p:cNvPr id="5122" name="Picture 2" descr="Resultado de imagem para reforma na agricultura sec. xix portugal">
            <a:extLst>
              <a:ext uri="{FF2B5EF4-FFF2-40B4-BE49-F238E27FC236}">
                <a16:creationId xmlns:a16="http://schemas.microsoft.com/office/drawing/2014/main" id="{C694126A-9232-4BF4-BB47-9A3B076A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549" y="404149"/>
            <a:ext cx="4014030" cy="27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5031276-93DF-4CDE-9744-C7F7AB1D9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29" y="3033344"/>
            <a:ext cx="4217174" cy="22689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F34F75-B6DB-49DE-B600-61B840A350A5}"/>
              </a:ext>
            </a:extLst>
          </p:cNvPr>
          <p:cNvSpPr/>
          <p:nvPr/>
        </p:nvSpPr>
        <p:spPr>
          <a:xfrm>
            <a:off x="256786" y="4983316"/>
            <a:ext cx="2708031" cy="13210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INDÚSTRIA</a:t>
            </a:r>
          </a:p>
        </p:txBody>
      </p:sp>
      <p:pic>
        <p:nvPicPr>
          <p:cNvPr id="5124" name="Picture 4" descr="Resultado de imagem para reforma nos transportes sec. xix portugal">
            <a:extLst>
              <a:ext uri="{FF2B5EF4-FFF2-40B4-BE49-F238E27FC236}">
                <a16:creationId xmlns:a16="http://schemas.microsoft.com/office/drawing/2014/main" id="{BE0753C0-3B89-4D6A-B633-3415823D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92" y="4493965"/>
            <a:ext cx="3066327" cy="22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rgaminho: Horizontal 9">
            <a:extLst>
              <a:ext uri="{FF2B5EF4-FFF2-40B4-BE49-F238E27FC236}">
                <a16:creationId xmlns:a16="http://schemas.microsoft.com/office/drawing/2014/main" id="{2B027A11-9AAE-4D12-93E5-679F0740E56C}"/>
              </a:ext>
            </a:extLst>
          </p:cNvPr>
          <p:cNvSpPr/>
          <p:nvPr/>
        </p:nvSpPr>
        <p:spPr>
          <a:xfrm>
            <a:off x="256786" y="0"/>
            <a:ext cx="4044461" cy="186449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REFORMAS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797703-7415-4FC1-B26C-58D4D360E1D1}"/>
              </a:ext>
            </a:extLst>
          </p:cNvPr>
          <p:cNvSpPr/>
          <p:nvPr/>
        </p:nvSpPr>
        <p:spPr>
          <a:xfrm>
            <a:off x="5105762" y="2427532"/>
            <a:ext cx="2708031" cy="1321044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ENSINO</a:t>
            </a:r>
          </a:p>
        </p:txBody>
      </p:sp>
      <p:pic>
        <p:nvPicPr>
          <p:cNvPr id="5130" name="Picture 10" descr="Resultado de imagem para escola na segunda metade do seclo XIX em portugal">
            <a:extLst>
              <a:ext uri="{FF2B5EF4-FFF2-40B4-BE49-F238E27FC236}">
                <a16:creationId xmlns:a16="http://schemas.microsoft.com/office/drawing/2014/main" id="{08EC4D5A-8E98-4EC4-8BF4-E4A65951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40" y="64290"/>
            <a:ext cx="2771109" cy="25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BA25A55-2C70-4BF4-84B3-DAB0B6A0F9D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40" name="Freeform 14">
              <a:extLst>
                <a:ext uri="{FF2B5EF4-FFF2-40B4-BE49-F238E27FC236}">
                  <a16:creationId xmlns:a16="http://schemas.microsoft.com/office/drawing/2014/main" id="{34DDEB77-23C4-4B9F-A228-97B5599B3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58851FF-DCF2-43C7-8970-B7045ED7533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06852C5-306E-46FB-844A-7632E6D3907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23">
              <a:extLst>
                <a:ext uri="{FF2B5EF4-FFF2-40B4-BE49-F238E27FC236}">
                  <a16:creationId xmlns:a16="http://schemas.microsoft.com/office/drawing/2014/main" id="{F40C9C1B-A82E-4755-816B-C827A271FF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5">
              <a:extLst>
                <a:ext uri="{FF2B5EF4-FFF2-40B4-BE49-F238E27FC236}">
                  <a16:creationId xmlns:a16="http://schemas.microsoft.com/office/drawing/2014/main" id="{8E7D1B95-1664-47D2-9F1E-5AE3B8F8EB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C63FECDE-6D49-477E-896A-AEFD1909D5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7">
              <a:extLst>
                <a:ext uri="{FF2B5EF4-FFF2-40B4-BE49-F238E27FC236}">
                  <a16:creationId xmlns:a16="http://schemas.microsoft.com/office/drawing/2014/main" id="{42502F9E-0DC0-454C-8CBC-937053820F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Rectangle 28">
              <a:extLst>
                <a:ext uri="{FF2B5EF4-FFF2-40B4-BE49-F238E27FC236}">
                  <a16:creationId xmlns:a16="http://schemas.microsoft.com/office/drawing/2014/main" id="{E4139BD5-2F4F-48E5-930B-BF6BCAF6E1B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Rectangle 29">
              <a:extLst>
                <a:ext uri="{FF2B5EF4-FFF2-40B4-BE49-F238E27FC236}">
                  <a16:creationId xmlns:a16="http://schemas.microsoft.com/office/drawing/2014/main" id="{B12DD939-5D79-4EC3-A014-5385FA5497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1E730207-4624-4450-B869-9F04E05BF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4" descr="Resultado de imagem para televisão de 1930">
            <a:extLst>
              <a:ext uri="{FF2B5EF4-FFF2-40B4-BE49-F238E27FC236}">
                <a16:creationId xmlns:a16="http://schemas.microsoft.com/office/drawing/2014/main" id="{3355FB0B-A23D-41F8-AA16-A07D94A53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934" y="2204909"/>
            <a:ext cx="1981106" cy="19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m relacionada">
            <a:extLst>
              <a:ext uri="{FF2B5EF4-FFF2-40B4-BE49-F238E27FC236}">
                <a16:creationId xmlns:a16="http://schemas.microsoft.com/office/drawing/2014/main" id="{D7B5DAAF-474A-4F00-A2EF-AA9754928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78091" y="3112706"/>
            <a:ext cx="2900773" cy="18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4A69F4-C6BC-4C42-93EF-706F9C38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734" y="1947343"/>
            <a:ext cx="4935415" cy="23284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2700" dirty="0">
                <a:solidFill>
                  <a:schemeClr val="tx1"/>
                </a:solidFill>
              </a:rPr>
            </a:br>
            <a:br>
              <a:rPr lang="en-US" sz="2700" dirty="0">
                <a:solidFill>
                  <a:schemeClr val="tx1"/>
                </a:solidFill>
              </a:rPr>
            </a:br>
            <a:br>
              <a:rPr lang="en-US" sz="2700" dirty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17416" name="Picture 8" descr="Resultado de imagem para internet">
            <a:extLst>
              <a:ext uri="{FF2B5EF4-FFF2-40B4-BE49-F238E27FC236}">
                <a16:creationId xmlns:a16="http://schemas.microsoft.com/office/drawing/2014/main" id="{51711519-FF85-4850-904F-DC51D700F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06" y="18917"/>
            <a:ext cx="2991424" cy="16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9F528CB-5BE5-427E-A1B8-A1F2FFD59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3" y="138038"/>
            <a:ext cx="9253607" cy="2664506"/>
          </a:xfrm>
        </p:spPr>
        <p:txBody>
          <a:bodyPr>
            <a:normAutofit fontScale="32500" lnSpcReduction="20000"/>
          </a:bodyPr>
          <a:lstStyle/>
          <a:p>
            <a:r>
              <a:rPr lang="en-US" sz="7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Chegados</a:t>
            </a:r>
            <a:r>
              <a:rPr lang="en-US" sz="7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7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século</a:t>
            </a:r>
            <a:r>
              <a:rPr lang="en-US" sz="7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XX…</a:t>
            </a:r>
            <a:br>
              <a:rPr lang="en-US" sz="7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7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surge o </a:t>
            </a:r>
            <a:r>
              <a:rPr lang="en-US" sz="7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7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Imagem</a:t>
            </a: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do Som.</a:t>
            </a:r>
            <a:b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surge a internet.</a:t>
            </a:r>
            <a:b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o </a:t>
            </a:r>
            <a:r>
              <a:rPr lang="en-US" sz="7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homem</a:t>
            </a: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</a:t>
            </a: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satélites</a:t>
            </a: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órbita</a:t>
            </a: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…</a:t>
            </a:r>
            <a:r>
              <a:rPr lang="en-US" sz="7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tornamo-nos</a:t>
            </a: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inseparáveis</a:t>
            </a: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7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nossos</a:t>
            </a: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telemóveis</a:t>
            </a:r>
            <a: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7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pt-PT" dirty="0"/>
          </a:p>
        </p:txBody>
      </p:sp>
      <p:pic>
        <p:nvPicPr>
          <p:cNvPr id="4098" name="Picture 2" descr="Imagem relacionada">
            <a:extLst>
              <a:ext uri="{FF2B5EF4-FFF2-40B4-BE49-F238E27FC236}">
                <a16:creationId xmlns:a16="http://schemas.microsoft.com/office/drawing/2014/main" id="{C0EAE6AE-7D0A-4346-AE53-58093322D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84" y="541494"/>
            <a:ext cx="2587964" cy="18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telemoveis emdesenho">
            <a:extLst>
              <a:ext uri="{FF2B5EF4-FFF2-40B4-BE49-F238E27FC236}">
                <a16:creationId xmlns:a16="http://schemas.microsoft.com/office/drawing/2014/main" id="{5A2F8C50-E6BB-4750-8409-DD0546FE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9" y="4878792"/>
            <a:ext cx="1981106" cy="19146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60000"/>
                <a:lumOff val="4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m relacionada">
            <a:extLst>
              <a:ext uri="{FF2B5EF4-FFF2-40B4-BE49-F238E27FC236}">
                <a16:creationId xmlns:a16="http://schemas.microsoft.com/office/drawing/2014/main" id="{7670FE9B-64E5-4B8A-AC22-EC083B77E2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60" y="4322685"/>
            <a:ext cx="4258957" cy="243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CC33B2B-B475-4189-BA8F-3CF8248DC68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AutoShape 4" descr="Resultado de imagem para big bang animação">
            <a:extLst>
              <a:ext uri="{FF2B5EF4-FFF2-40B4-BE49-F238E27FC236}">
                <a16:creationId xmlns:a16="http://schemas.microsoft.com/office/drawing/2014/main" id="{1AB21110-5F8B-4DFA-AD9A-ACCD6262AD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6" descr="Resultado de imagem para breve historia big bang gif">
            <a:extLst>
              <a:ext uri="{FF2B5EF4-FFF2-40B4-BE49-F238E27FC236}">
                <a16:creationId xmlns:a16="http://schemas.microsoft.com/office/drawing/2014/main" id="{10CB986F-A1FD-4888-B5AB-16ADC90890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37DEBE-C41F-4DCD-B42A-4B7782882EB4}"/>
              </a:ext>
            </a:extLst>
          </p:cNvPr>
          <p:cNvSpPr txBox="1"/>
          <p:nvPr/>
        </p:nvSpPr>
        <p:spPr>
          <a:xfrm>
            <a:off x="431800" y="664061"/>
            <a:ext cx="10232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histórias têm um princípio, um meio e um fim. Provavelmente esta </a:t>
            </a:r>
            <a:r>
              <a:rPr lang="pt-PT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  <a:r>
              <a:rPr lang="pt-PT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ainda “agora” começou !!!</a:t>
            </a:r>
          </a:p>
        </p:txBody>
      </p:sp>
      <p:pic>
        <p:nvPicPr>
          <p:cNvPr id="1026" name="Picture 2" descr="Resultado de imagem para big bang">
            <a:extLst>
              <a:ext uri="{FF2B5EF4-FFF2-40B4-BE49-F238E27FC236}">
                <a16:creationId xmlns:a16="http://schemas.microsoft.com/office/drawing/2014/main" id="{F4CEE94C-5221-4B30-AAF6-935E221751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02" y="2251363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6554-E80C-4A3D-B9C7-1ED31C3C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Webgrafia</a:t>
            </a:r>
            <a:r>
              <a:rPr lang="pt-PT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, bibliografia e banco de imagens</a:t>
            </a: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5EC891F-FBD0-4725-8559-FB0CA065C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3050"/>
            <a:ext cx="9222804" cy="3880773"/>
          </a:xfrm>
        </p:spPr>
        <p:txBody>
          <a:bodyPr>
            <a:normAutofit fontScale="47500" lnSpcReduction="20000"/>
          </a:bodyPr>
          <a:lstStyle/>
          <a:p>
            <a:endParaRPr lang="pt-PT" sz="110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PT" b="1" i="1" dirty="0">
              <a:solidFill>
                <a:schemeClr val="tx1"/>
              </a:solidFill>
              <a:latin typeface="Monotype Corsiva" panose="03010101010201010101" pitchFamily="66" charset="0"/>
              <a:hlinkClick r:id="rId2"/>
            </a:endParaRPr>
          </a:p>
          <a:p>
            <a:r>
              <a:rPr lang="pt-PT" sz="4300" b="1" i="1" dirty="0">
                <a:solidFill>
                  <a:schemeClr val="tx1"/>
                </a:solidFill>
                <a:latin typeface="Monotype Corsiva" panose="03010101010201010101" pitchFamily="66" charset="0"/>
                <a:hlinkClick r:id="rId2"/>
              </a:rPr>
              <a:t>http://www.infoescola.com</a:t>
            </a:r>
            <a:endParaRPr lang="pt-PT" sz="4300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pt-PT" sz="43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pt-PT" sz="4300" i="1" dirty="0">
                <a:solidFill>
                  <a:schemeClr val="tx1"/>
                </a:solidFill>
                <a:latin typeface="Monotype Corsiva" panose="03010101010201010101" pitchFamily="66" charset="0"/>
                <a:hlinkClick r:id="rId3"/>
              </a:rPr>
              <a:t>www.google.pt/search?hl=pt-PT&amp;site=imghp&amp;tbm</a:t>
            </a:r>
            <a:endParaRPr lang="pt-PT" sz="4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endParaRPr lang="pt-PT" sz="4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r>
              <a:rPr lang="pt-PT" sz="43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Manual de  História e Geografia de Portugal,  “ Novo HGP 6”6º ano,  Volume 1: ”, </a:t>
            </a:r>
            <a:r>
              <a:rPr lang="pt-PT" sz="4300" i="1">
                <a:solidFill>
                  <a:srgbClr val="000000"/>
                </a:solidFill>
                <a:latin typeface="Monotype Corsiva" panose="03010101010201010101" pitchFamily="66" charset="0"/>
              </a:rPr>
              <a:t>Ana Matias</a:t>
            </a:r>
            <a:r>
              <a:rPr lang="pt-PT" sz="43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, Ana Rodrigues Oliveira, Francisco Castanheira  (2017)“, Texto Editores</a:t>
            </a:r>
            <a:endParaRPr lang="pt-PT" sz="4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pt-PT" sz="1600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pt-PT" sz="2200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pt-PT" sz="2900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pt-PT" sz="29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  Miguel Santos 2017/2018</a:t>
            </a:r>
            <a:endParaRPr lang="pt-PT" sz="2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B66FF4A-A52C-4B79-A455-5A4E7D5A1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764323"/>
            <a:ext cx="3634154" cy="3634154"/>
          </a:xfrm>
          <a:prstGeom prst="rect">
            <a:avLst/>
          </a:prstGeom>
        </p:spPr>
      </p:pic>
      <p:sp>
        <p:nvSpPr>
          <p:cNvPr id="4" name="AutoShape 2" descr="Resultado de imagem para aguas santas">
            <a:extLst>
              <a:ext uri="{FF2B5EF4-FFF2-40B4-BE49-F238E27FC236}">
                <a16:creationId xmlns:a16="http://schemas.microsoft.com/office/drawing/2014/main" id="{C78CD098-870A-45BB-BB60-284CF931A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588FBF-3ED2-4A38-9230-661B5F07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5" y="609600"/>
            <a:ext cx="6075747" cy="1320800"/>
          </a:xfrm>
        </p:spPr>
        <p:txBody>
          <a:bodyPr anchor="ctr">
            <a:noAutofit/>
          </a:bodyPr>
          <a:lstStyle/>
          <a:p>
            <a:pPr algn="ctr"/>
            <a:r>
              <a:rPr lang="pt-PT" sz="7200" b="1" dirty="0">
                <a:solidFill>
                  <a:srgbClr val="F52F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+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6EE1B-BAA6-4ACD-9155-331A3396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2160589"/>
            <a:ext cx="7403123" cy="3560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800" b="1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Trabalho Elaborado por Miguel Santos</a:t>
            </a:r>
          </a:p>
          <a:p>
            <a:pPr marL="0" indent="0">
              <a:buNone/>
            </a:pPr>
            <a:r>
              <a:rPr lang="pt-PT" sz="2800" b="1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Nº 21</a:t>
            </a:r>
          </a:p>
          <a:p>
            <a:pPr marL="0" indent="0">
              <a:buNone/>
            </a:pPr>
            <a:r>
              <a:rPr lang="pt-PT" sz="2800" b="1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6º ano, turma F</a:t>
            </a:r>
          </a:p>
          <a:p>
            <a:pPr marL="0" indent="0">
              <a:buNone/>
            </a:pPr>
            <a:r>
              <a:rPr lang="pt-PT" sz="2400" b="1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âmbito da disciplina de História e Geografia de Portugal</a:t>
            </a:r>
            <a:br>
              <a:rPr lang="pt-PT" sz="2800" b="1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pt-P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85">
            <a:extLst>
              <a:ext uri="{FF2B5EF4-FFF2-40B4-BE49-F238E27FC236}">
                <a16:creationId xmlns:a16="http://schemas.microsoft.com/office/drawing/2014/main" id="{A5AFB369-4673-4727-A7CD-D86AFE0AE06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9EE6FFF-127E-4A78-9D13-2B300B24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70" y="4378924"/>
            <a:ext cx="6964718" cy="59034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r>
              <a:rPr lang="en-US" sz="6600" dirty="0" err="1">
                <a:solidFill>
                  <a:srgbClr val="002060"/>
                </a:solidFill>
                <a:latin typeface="Script MT Bold" panose="03040602040607080904" pitchFamily="66" charset="0"/>
              </a:rPr>
              <a:t>Comunicar</a:t>
            </a:r>
            <a: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  <a:t> a </a:t>
            </a:r>
            <a:r>
              <a:rPr lang="en-US" sz="6600" dirty="0" err="1">
                <a:solidFill>
                  <a:srgbClr val="002060"/>
                </a:solidFill>
                <a:latin typeface="Script MT Bold" panose="03040602040607080904" pitchFamily="66" charset="0"/>
              </a:rPr>
              <a:t>História</a:t>
            </a: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br>
              <a:rPr lang="en-US" sz="6600" b="1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endParaRPr lang="en-US" sz="6600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AE1654-06C9-49AF-96F2-358ECB610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969" y="5569874"/>
            <a:ext cx="8288032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Imagem relacionada">
            <a:extLst>
              <a:ext uri="{FF2B5EF4-FFF2-40B4-BE49-F238E27FC236}">
                <a16:creationId xmlns:a16="http://schemas.microsoft.com/office/drawing/2014/main" id="{7E939B0A-149D-463C-8CA4-3EFD8D939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79" y="249078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m relacionada">
            <a:extLst>
              <a:ext uri="{FF2B5EF4-FFF2-40B4-BE49-F238E27FC236}">
                <a16:creationId xmlns:a16="http://schemas.microsoft.com/office/drawing/2014/main" id="{D61B526D-6857-406C-8939-3ED09EF9C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18" y="3048000"/>
            <a:ext cx="2857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5AFB369-4673-4727-A7CD-D86AFE0AE06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8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Resultado de imagem para comunicar">
            <a:extLst>
              <a:ext uri="{FF2B5EF4-FFF2-40B4-BE49-F238E27FC236}">
                <a16:creationId xmlns:a16="http://schemas.microsoft.com/office/drawing/2014/main" id="{F59D1B95-CF3C-4F85-9120-AEE5223B7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9" t="3854" r="7790" b="2"/>
          <a:stretch/>
        </p:blipFill>
        <p:spPr bwMode="auto">
          <a:xfrm>
            <a:off x="160406" y="580291"/>
            <a:ext cx="4938445" cy="6277709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0C7E4F-EBB7-4454-933E-997C1393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4682585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muitas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histórias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08BEC8-FC9A-4683-9B84-866D6FFEF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713" y="4247496"/>
            <a:ext cx="4507269" cy="109689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en-US" sz="2800" b="1" dirty="0">
                <a:solidFill>
                  <a:srgbClr val="0070C0"/>
                </a:solidFill>
              </a:rPr>
              <a:t>… </a:t>
            </a:r>
            <a:r>
              <a:rPr lang="en-US" sz="2800" b="1" dirty="0" err="1">
                <a:solidFill>
                  <a:srgbClr val="0070C0"/>
                </a:solidFill>
              </a:rPr>
              <a:t>sobre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7030A0"/>
                </a:solidFill>
                <a:latin typeface="Curlz MT" panose="04040404050702020202" pitchFamily="82" charset="0"/>
              </a:rPr>
              <a:t>COMUNICAÇÃO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F9E478-4D7B-48C5-BC78-3DD920FFB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302" y="3977779"/>
            <a:ext cx="2728810" cy="27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BA25A55-2C70-4BF4-84B3-DAB0B6A0F9D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34DDEB77-23C4-4B9F-A228-97B5599B3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58851FF-DCF2-43C7-8970-B7045ED7533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06852C5-306E-46FB-844A-7632E6D3907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23">
              <a:extLst>
                <a:ext uri="{FF2B5EF4-FFF2-40B4-BE49-F238E27FC236}">
                  <a16:creationId xmlns:a16="http://schemas.microsoft.com/office/drawing/2014/main" id="{F40C9C1B-A82E-4755-816B-C827A271FF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4" name="Rectangle 25">
              <a:extLst>
                <a:ext uri="{FF2B5EF4-FFF2-40B4-BE49-F238E27FC236}">
                  <a16:creationId xmlns:a16="http://schemas.microsoft.com/office/drawing/2014/main" id="{8E7D1B95-1664-47D2-9F1E-5AE3B8F8EB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5" name="Isosceles Triangle 154">
              <a:extLst>
                <a:ext uri="{FF2B5EF4-FFF2-40B4-BE49-F238E27FC236}">
                  <a16:creationId xmlns:a16="http://schemas.microsoft.com/office/drawing/2014/main" id="{C63FECDE-6D49-477E-896A-AEFD1909D5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6" name="Rectangle 27">
              <a:extLst>
                <a:ext uri="{FF2B5EF4-FFF2-40B4-BE49-F238E27FC236}">
                  <a16:creationId xmlns:a16="http://schemas.microsoft.com/office/drawing/2014/main" id="{42502F9E-0DC0-454C-8CBC-937053820F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7" name="Rectangle 28">
              <a:extLst>
                <a:ext uri="{FF2B5EF4-FFF2-40B4-BE49-F238E27FC236}">
                  <a16:creationId xmlns:a16="http://schemas.microsoft.com/office/drawing/2014/main" id="{E4139BD5-2F4F-48E5-930B-BF6BCAF6E1B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8" name="Rectangle 29">
              <a:extLst>
                <a:ext uri="{FF2B5EF4-FFF2-40B4-BE49-F238E27FC236}">
                  <a16:creationId xmlns:a16="http://schemas.microsoft.com/office/drawing/2014/main" id="{B12DD939-5D79-4EC3-A014-5385FA5497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1E730207-4624-4450-B869-9F04E05BF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Resultado de imagem para comunicar">
            <a:extLst>
              <a:ext uri="{FF2B5EF4-FFF2-40B4-BE49-F238E27FC236}">
                <a16:creationId xmlns:a16="http://schemas.microsoft.com/office/drawing/2014/main" id="{BD2AC49A-E737-460E-8235-5E5EAF264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505" y="341548"/>
            <a:ext cx="4699944" cy="29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m relacionada">
            <a:extLst>
              <a:ext uri="{FF2B5EF4-FFF2-40B4-BE49-F238E27FC236}">
                <a16:creationId xmlns:a16="http://schemas.microsoft.com/office/drawing/2014/main" id="{A5981DEA-6C63-4183-8D06-0996F9EA87F9}"/>
              </a:ext>
            </a:extLst>
          </p:cNvPr>
          <p:cNvPicPr>
            <a:picLocks noChangeAspect="1" noChangeArrowheads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3600" y="4050440"/>
            <a:ext cx="1900232" cy="229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m para ideias com animação">
            <a:extLst>
              <a:ext uri="{FF2B5EF4-FFF2-40B4-BE49-F238E27FC236}">
                <a16:creationId xmlns:a16="http://schemas.microsoft.com/office/drawing/2014/main" id="{68CBF95A-D15C-4844-86C1-30D006316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8050" y="4050441"/>
            <a:ext cx="1900232" cy="217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52010A-502D-47D1-A763-1962071A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761" y="2844635"/>
            <a:ext cx="4512829" cy="10968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</a:t>
            </a:r>
          </a:p>
        </p:txBody>
      </p:sp>
      <p:sp>
        <p:nvSpPr>
          <p:cNvPr id="2061" name="Content Placeholder 2060"/>
          <p:cNvSpPr>
            <a:spLocks noGrp="1"/>
          </p:cNvSpPr>
          <p:nvPr>
            <p:ph idx="1"/>
          </p:nvPr>
        </p:nvSpPr>
        <p:spPr>
          <a:xfrm>
            <a:off x="5550319" y="4050833"/>
            <a:ext cx="5385506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Ato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tão</a:t>
            </a:r>
            <a:r>
              <a:rPr lang="en-US" sz="2800" b="1" dirty="0">
                <a:solidFill>
                  <a:schemeClr val="tx1"/>
                </a:solidFill>
              </a:rPr>
              <a:t> simples mas </a:t>
            </a:r>
            <a:r>
              <a:rPr lang="en-US" sz="2800" b="1" dirty="0" err="1">
                <a:solidFill>
                  <a:schemeClr val="tx1"/>
                </a:solidFill>
              </a:rPr>
              <a:t>tão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transmitir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ideias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emoções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1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42">
            <a:extLst>
              <a:ext uri="{FF2B5EF4-FFF2-40B4-BE49-F238E27FC236}">
                <a16:creationId xmlns:a16="http://schemas.microsoft.com/office/drawing/2014/main" id="{3DFBBA17-68C1-41F9-89F3-78F3F2DB97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44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1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2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074" name="Picture 2" descr="Resultado de imagem para aves em movimento de acasalamento">
            <a:extLst>
              <a:ext uri="{FF2B5EF4-FFF2-40B4-BE49-F238E27FC236}">
                <a16:creationId xmlns:a16="http://schemas.microsoft.com/office/drawing/2014/main" id="{B482CAC4-6038-476F-ACE0-9A1545107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1" b="-2"/>
          <a:stretch/>
        </p:blipFill>
        <p:spPr bwMode="auto">
          <a:xfrm>
            <a:off x="212548" y="-1"/>
            <a:ext cx="5182413" cy="4236855"/>
          </a:xfrm>
          <a:custGeom>
            <a:avLst/>
            <a:gdLst>
              <a:gd name="connsiteX0" fmla="*/ 630049 w 5182413"/>
              <a:gd name="connsiteY0" fmla="*/ 0 h 4236855"/>
              <a:gd name="connsiteX1" fmla="*/ 5182413 w 5182413"/>
              <a:gd name="connsiteY1" fmla="*/ 0 h 4236855"/>
              <a:gd name="connsiteX2" fmla="*/ 5182413 w 5182413"/>
              <a:gd name="connsiteY2" fmla="*/ 21851 h 4236855"/>
              <a:gd name="connsiteX3" fmla="*/ 4547946 w 5182413"/>
              <a:gd name="connsiteY3" fmla="*/ 4236855 h 4236855"/>
              <a:gd name="connsiteX4" fmla="*/ 0 w 5182413"/>
              <a:gd name="connsiteY4" fmla="*/ 4236855 h 423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2413" h="4236855">
                <a:moveTo>
                  <a:pt x="630049" y="0"/>
                </a:moveTo>
                <a:lnTo>
                  <a:pt x="5182413" y="0"/>
                </a:lnTo>
                <a:lnTo>
                  <a:pt x="5182413" y="21851"/>
                </a:lnTo>
                <a:lnTo>
                  <a:pt x="4547946" y="4236855"/>
                </a:lnTo>
                <a:lnTo>
                  <a:pt x="0" y="42368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m para homem das cavernas a gritar">
            <a:extLst>
              <a:ext uri="{FF2B5EF4-FFF2-40B4-BE49-F238E27FC236}">
                <a16:creationId xmlns:a16="http://schemas.microsoft.com/office/drawing/2014/main" id="{CF7D16E0-D675-4331-AF40-BA9A8931C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0" r="3" b="14388"/>
          <a:stretch/>
        </p:blipFill>
        <p:spPr bwMode="auto">
          <a:xfrm>
            <a:off x="20" y="4235547"/>
            <a:ext cx="4760670" cy="2622453"/>
          </a:xfrm>
          <a:custGeom>
            <a:avLst/>
            <a:gdLst>
              <a:gd name="connsiteX0" fmla="*/ 212741 w 4760690"/>
              <a:gd name="connsiteY0" fmla="*/ 0 h 2622453"/>
              <a:gd name="connsiteX1" fmla="*/ 4760690 w 4760690"/>
              <a:gd name="connsiteY1" fmla="*/ 0 h 2622453"/>
              <a:gd name="connsiteX2" fmla="*/ 4365943 w 4760690"/>
              <a:gd name="connsiteY2" fmla="*/ 2622453 h 2622453"/>
              <a:gd name="connsiteX3" fmla="*/ 0 w 4760690"/>
              <a:gd name="connsiteY3" fmla="*/ 2622453 h 2622453"/>
              <a:gd name="connsiteX4" fmla="*/ 0 w 4760690"/>
              <a:gd name="connsiteY4" fmla="*/ 1430607 h 26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0690" h="2622453">
                <a:moveTo>
                  <a:pt x="212741" y="0"/>
                </a:moveTo>
                <a:lnTo>
                  <a:pt x="4760690" y="0"/>
                </a:lnTo>
                <a:lnTo>
                  <a:pt x="4365943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5" name="Straight Connector 154">
            <a:extLst>
              <a:ext uri="{FF2B5EF4-FFF2-40B4-BE49-F238E27FC236}">
                <a16:creationId xmlns:a16="http://schemas.microsoft.com/office/drawing/2014/main" id="{5904D201-45CA-4CF5-855B-17245B51857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6" descr="Imagem relacionada">
            <a:extLst>
              <a:ext uri="{FF2B5EF4-FFF2-40B4-BE49-F238E27FC236}">
                <a16:creationId xmlns:a16="http://schemas.microsoft.com/office/drawing/2014/main" id="{7B70B290-DACD-45E5-B938-EE54BB8611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61D484-3EB5-4647-9602-842F129C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02730"/>
            <a:ext cx="8093252" cy="8113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dirty="0">
                <a:solidFill>
                  <a:srgbClr val="7030A0"/>
                </a:solidFill>
              </a:rPr>
              <a:t>Um </a:t>
            </a:r>
            <a:r>
              <a:rPr lang="en-US" sz="3400" b="1" dirty="0" err="1">
                <a:solidFill>
                  <a:srgbClr val="7030A0"/>
                </a:solidFill>
              </a:rPr>
              <a:t>pouco</a:t>
            </a:r>
            <a:r>
              <a:rPr lang="en-US" sz="3400" b="1" dirty="0">
                <a:solidFill>
                  <a:srgbClr val="7030A0"/>
                </a:solidFill>
              </a:rPr>
              <a:t> da </a:t>
            </a:r>
            <a:r>
              <a:rPr lang="en-US" sz="3400" b="1" dirty="0" err="1">
                <a:solidFill>
                  <a:srgbClr val="7030A0"/>
                </a:solidFill>
              </a:rPr>
              <a:t>História</a:t>
            </a:r>
            <a:r>
              <a:rPr lang="en-US" sz="3400" b="1" dirty="0">
                <a:solidFill>
                  <a:srgbClr val="7030A0"/>
                </a:solidFill>
              </a:rPr>
              <a:t> que fez </a:t>
            </a:r>
            <a:r>
              <a:rPr lang="en-US" sz="3400" b="1" dirty="0" err="1">
                <a:solidFill>
                  <a:srgbClr val="7030A0"/>
                </a:solidFill>
              </a:rPr>
              <a:t>História</a:t>
            </a:r>
            <a:r>
              <a:rPr lang="en-US" sz="3400" b="1" dirty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E68371-9E8E-4BE3-92FE-DB90995B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314" y="2876316"/>
            <a:ext cx="6678708" cy="13592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animal,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começou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através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SOM e dos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m relacionada">
            <a:extLst>
              <a:ext uri="{FF2B5EF4-FFF2-40B4-BE49-F238E27FC236}">
                <a16:creationId xmlns:a16="http://schemas.microsoft.com/office/drawing/2014/main" id="{C5AF9B95-683B-45A7-9331-783F327F26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4" y="2159331"/>
            <a:ext cx="5283289" cy="367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27E479-39E3-4C0D-861F-1EF80029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497" y="1398474"/>
            <a:ext cx="6137029" cy="1320800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Passou pelos sinais de fumo</a:t>
            </a:r>
          </a:p>
          <a:p>
            <a:endParaRPr lang="pt-PT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500" dirty="0"/>
          </a:p>
          <a:p>
            <a:endParaRPr lang="pt-PT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89364A0-B49D-4E7F-80E8-A0223937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pouco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fez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8F4A28C-2E12-4956-B41D-E750433BC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18" y="586449"/>
            <a:ext cx="8596668" cy="3880773"/>
          </a:xfrm>
        </p:spPr>
        <p:txBody>
          <a:bodyPr/>
          <a:lstStyle/>
          <a:p>
            <a:pPr lvl="0">
              <a:buClr>
                <a:srgbClr val="5FCBEF"/>
              </a:buClr>
            </a:pPr>
            <a:r>
              <a:rPr lang="pt-PT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Pela pintura rupestre</a:t>
            </a:r>
          </a:p>
          <a:p>
            <a:endParaRPr lang="pt-PT" dirty="0"/>
          </a:p>
        </p:txBody>
      </p:sp>
      <p:pic>
        <p:nvPicPr>
          <p:cNvPr id="4" name="Picture 12" descr="Resultado de imagem para pinturas na caverna de lascaux">
            <a:extLst>
              <a:ext uri="{FF2B5EF4-FFF2-40B4-BE49-F238E27FC236}">
                <a16:creationId xmlns:a16="http://schemas.microsoft.com/office/drawing/2014/main" id="{602E46E5-FE16-45B6-9A36-FEA1842A8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" y="2660308"/>
            <a:ext cx="3611243" cy="36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m relacionada">
            <a:extLst>
              <a:ext uri="{FF2B5EF4-FFF2-40B4-BE49-F238E27FC236}">
                <a16:creationId xmlns:a16="http://schemas.microsoft.com/office/drawing/2014/main" id="{D5065E2C-44E2-4D8A-87C9-9F0D72EF4A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54" y="1001815"/>
            <a:ext cx="4724809" cy="32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5CE91A-5AF6-4469-B98E-4FB34858731D}"/>
              </a:ext>
            </a:extLst>
          </p:cNvPr>
          <p:cNvSpPr txBox="1"/>
          <p:nvPr/>
        </p:nvSpPr>
        <p:spPr>
          <a:xfrm>
            <a:off x="4027961" y="5594575"/>
            <a:ext cx="419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/>
              <a:t>Pinturas rupestres encontradas numa caverna em </a:t>
            </a:r>
            <a:r>
              <a:rPr lang="pt-PT" sz="1400" b="1" i="1" dirty="0" err="1"/>
              <a:t>Lascoaux</a:t>
            </a:r>
            <a:r>
              <a:rPr lang="pt-PT" sz="1400" b="1" i="1" dirty="0"/>
              <a:t>, França</a:t>
            </a:r>
          </a:p>
        </p:txBody>
      </p:sp>
    </p:spTree>
    <p:extLst>
      <p:ext uri="{BB962C8B-B14F-4D97-AF65-F5344CB8AC3E}">
        <p14:creationId xmlns:p14="http://schemas.microsoft.com/office/powerpoint/2010/main" val="7629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621A16F2-A786-4D9B-91E1-E9F8CEBC0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522" y="2066191"/>
            <a:ext cx="4037401" cy="351078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BF06CE2-7F7E-4C6C-A177-2C4728D57406}"/>
              </a:ext>
            </a:extLst>
          </p:cNvPr>
          <p:cNvSpPr/>
          <p:nvPr/>
        </p:nvSpPr>
        <p:spPr>
          <a:xfrm>
            <a:off x="622522" y="785538"/>
            <a:ext cx="5180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pt-PT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… </a:t>
            </a:r>
            <a:r>
              <a:rPr lang="pt-PT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pela escrita hieroglífica.</a:t>
            </a:r>
          </a:p>
        </p:txBody>
      </p:sp>
      <p:pic>
        <p:nvPicPr>
          <p:cNvPr id="5122" name="Picture 2" descr="Resultado de imagem para arautos animados e hieroglifos">
            <a:extLst>
              <a:ext uri="{FF2B5EF4-FFF2-40B4-BE49-F238E27FC236}">
                <a16:creationId xmlns:a16="http://schemas.microsoft.com/office/drawing/2014/main" id="{464EECA8-067C-419D-8A16-EBF146D972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3037"/>
            <a:ext cx="4595445" cy="319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738</TotalTime>
  <Words>644</Words>
  <Application>Microsoft Office PowerPoint</Application>
  <PresentationFormat>Ecrã Panorâmico</PresentationFormat>
  <Paragraphs>87</Paragraphs>
  <Slides>24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5" baseType="lpstr">
      <vt:lpstr>Arial</vt:lpstr>
      <vt:lpstr>Arial</vt:lpstr>
      <vt:lpstr>Calibri</vt:lpstr>
      <vt:lpstr>Curlz MT</vt:lpstr>
      <vt:lpstr>Lucida Grande</vt:lpstr>
      <vt:lpstr>Monotype Corsiva</vt:lpstr>
      <vt:lpstr>Script MT Bold</vt:lpstr>
      <vt:lpstr>Times New Roman</vt:lpstr>
      <vt:lpstr>Trebuchet MS</vt:lpstr>
      <vt:lpstr>Wingdings 3</vt:lpstr>
      <vt:lpstr>Faceta</vt:lpstr>
      <vt:lpstr>PROJETO +</vt:lpstr>
      <vt:lpstr>Apresentação do PowerPoint</vt:lpstr>
      <vt:lpstr>                                Comunicar a História   </vt:lpstr>
      <vt:lpstr>Esta é uma história, como muitas outras histórias, com muita História…</vt:lpstr>
      <vt:lpstr>COMUNICAR</vt:lpstr>
      <vt:lpstr>Um pouco da História que fez História!</vt:lpstr>
      <vt:lpstr>Um pouco da História que fez História!</vt:lpstr>
      <vt:lpstr>Apresentação do PowerPoint</vt:lpstr>
      <vt:lpstr>Apresentação do PowerPoint</vt:lpstr>
      <vt:lpstr>Apresentação do PowerPoint</vt:lpstr>
      <vt:lpstr>Apresentação do PowerPoint</vt:lpstr>
      <vt:lpstr>O poder da Escrita!!!</vt:lpstr>
      <vt:lpstr>Apresentação do PowerPoint</vt:lpstr>
      <vt:lpstr>Apresentação do PowerPoint</vt:lpstr>
      <vt:lpstr>Se o poder da escrita foi desde sempre gigantesco, não podemos esquecer o poder da palavra. Bell inventa o telefone em 1876. </vt:lpstr>
      <vt:lpstr>Os novos meios de comunicação, associados aos novos meios de transporte, facilitaram a mobilidade das pessoas, assim como de produtos e ideias por todo o país.</vt:lpstr>
      <vt:lpstr>Em 1887…</vt:lpstr>
      <vt:lpstr>Apresentação do PowerPoint</vt:lpstr>
      <vt:lpstr>Apresentação do PowerPoint</vt:lpstr>
      <vt:lpstr>Apresentação do PowerPoint</vt:lpstr>
      <vt:lpstr>        </vt:lpstr>
      <vt:lpstr>Apresentação do PowerPoint</vt:lpstr>
      <vt:lpstr>Webgrafia, bibliografia e banco de imagens</vt:lpstr>
      <vt:lpstr>PROJETO 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 a História  Miguel Santos 6ºF</dc:title>
  <dc:creator>Utilizador</dc:creator>
  <cp:lastModifiedBy>Utilizador</cp:lastModifiedBy>
  <cp:revision>74</cp:revision>
  <dcterms:created xsi:type="dcterms:W3CDTF">2018-02-11T17:26:21Z</dcterms:created>
  <dcterms:modified xsi:type="dcterms:W3CDTF">2018-04-26T17:32:21Z</dcterms:modified>
</cp:coreProperties>
</file>