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comments/comment12.xml" ContentType="application/vnd.openxmlformats-officedocument.presentationml.comments+xml"/>
  <Override PartName="/ppt/comments/comment13.xml" ContentType="application/vnd.openxmlformats-officedocument.presentationml.comments+xml"/>
  <Override PartName="/ppt/comments/comment14.xml" ContentType="application/vnd.openxmlformats-officedocument.presentationml.comments+xml"/>
  <Override PartName="/ppt/comments/comment15.xml" ContentType="application/vnd.openxmlformats-officedocument.presentationml.comments+xml"/>
  <Override PartName="/ppt/comments/comment16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5"/>
  </p:notesMasterIdLst>
  <p:sldIdLst>
    <p:sldId id="675" r:id="rId2"/>
    <p:sldId id="262" r:id="rId3"/>
    <p:sldId id="676" r:id="rId4"/>
    <p:sldId id="259" r:id="rId5"/>
    <p:sldId id="502" r:id="rId6"/>
    <p:sldId id="287" r:id="rId7"/>
    <p:sldId id="487" r:id="rId8"/>
    <p:sldId id="499" r:id="rId9"/>
    <p:sldId id="500" r:id="rId10"/>
    <p:sldId id="501" r:id="rId11"/>
    <p:sldId id="512" r:id="rId12"/>
    <p:sldId id="511" r:id="rId13"/>
    <p:sldId id="503" r:id="rId14"/>
    <p:sldId id="504" r:id="rId15"/>
    <p:sldId id="505" r:id="rId16"/>
    <p:sldId id="506" r:id="rId17"/>
    <p:sldId id="513" r:id="rId18"/>
    <p:sldId id="507" r:id="rId19"/>
    <p:sldId id="508" r:id="rId20"/>
    <p:sldId id="509" r:id="rId21"/>
    <p:sldId id="514" r:id="rId22"/>
    <p:sldId id="510" r:id="rId23"/>
    <p:sldId id="515" r:id="rId24"/>
    <p:sldId id="516" r:id="rId25"/>
    <p:sldId id="517" r:id="rId26"/>
    <p:sldId id="270" r:id="rId27"/>
    <p:sldId id="309" r:id="rId28"/>
    <p:sldId id="528" r:id="rId29"/>
    <p:sldId id="531" r:id="rId30"/>
    <p:sldId id="536" r:id="rId31"/>
    <p:sldId id="538" r:id="rId32"/>
    <p:sldId id="541" r:id="rId33"/>
    <p:sldId id="542" r:id="rId34"/>
    <p:sldId id="543" r:id="rId35"/>
    <p:sldId id="544" r:id="rId36"/>
    <p:sldId id="545" r:id="rId37"/>
    <p:sldId id="546" r:id="rId38"/>
    <p:sldId id="547" r:id="rId39"/>
    <p:sldId id="548" r:id="rId40"/>
    <p:sldId id="549" r:id="rId41"/>
    <p:sldId id="550" r:id="rId42"/>
    <p:sldId id="551" r:id="rId43"/>
    <p:sldId id="342" r:id="rId44"/>
    <p:sldId id="554" r:id="rId45"/>
    <p:sldId id="555" r:id="rId46"/>
    <p:sldId id="556" r:id="rId47"/>
    <p:sldId id="552" r:id="rId48"/>
    <p:sldId id="563" r:id="rId49"/>
    <p:sldId id="564" r:id="rId50"/>
    <p:sldId id="565" r:id="rId51"/>
    <p:sldId id="566" r:id="rId52"/>
    <p:sldId id="567" r:id="rId53"/>
    <p:sldId id="568" r:id="rId54"/>
    <p:sldId id="569" r:id="rId55"/>
    <p:sldId id="570" r:id="rId56"/>
    <p:sldId id="571" r:id="rId57"/>
    <p:sldId id="573" r:id="rId58"/>
    <p:sldId id="574" r:id="rId59"/>
    <p:sldId id="578" r:id="rId60"/>
    <p:sldId id="582" r:id="rId61"/>
    <p:sldId id="586" r:id="rId62"/>
    <p:sldId id="589" r:id="rId63"/>
    <p:sldId id="590" r:id="rId64"/>
    <p:sldId id="591" r:id="rId65"/>
    <p:sldId id="599" r:id="rId66"/>
    <p:sldId id="600" r:id="rId67"/>
    <p:sldId id="601" r:id="rId68"/>
    <p:sldId id="602" r:id="rId69"/>
    <p:sldId id="603" r:id="rId70"/>
    <p:sldId id="605" r:id="rId71"/>
    <p:sldId id="607" r:id="rId72"/>
    <p:sldId id="608" r:id="rId73"/>
    <p:sldId id="609" r:id="rId74"/>
    <p:sldId id="610" r:id="rId75"/>
    <p:sldId id="611" r:id="rId76"/>
    <p:sldId id="614" r:id="rId77"/>
    <p:sldId id="620" r:id="rId78"/>
    <p:sldId id="624" r:id="rId79"/>
    <p:sldId id="626" r:id="rId80"/>
    <p:sldId id="630" r:id="rId81"/>
    <p:sldId id="677" r:id="rId82"/>
    <p:sldId id="641" r:id="rId83"/>
    <p:sldId id="642" r:id="rId84"/>
    <p:sldId id="645" r:id="rId85"/>
    <p:sldId id="647" r:id="rId86"/>
    <p:sldId id="648" r:id="rId87"/>
    <p:sldId id="649" r:id="rId88"/>
    <p:sldId id="650" r:id="rId89"/>
    <p:sldId id="651" r:id="rId90"/>
    <p:sldId id="653" r:id="rId91"/>
    <p:sldId id="655" r:id="rId92"/>
    <p:sldId id="658" r:id="rId93"/>
    <p:sldId id="663" r:id="rId94"/>
    <p:sldId id="664" r:id="rId95"/>
    <p:sldId id="665" r:id="rId96"/>
    <p:sldId id="666" r:id="rId97"/>
    <p:sldId id="667" r:id="rId98"/>
    <p:sldId id="668" r:id="rId99"/>
    <p:sldId id="669" r:id="rId100"/>
    <p:sldId id="670" r:id="rId101"/>
    <p:sldId id="671" r:id="rId102"/>
    <p:sldId id="672" r:id="rId103"/>
    <p:sldId id="678" r:id="rId104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scoelhinho@gmail.com" initials="i" lastIdx="2" clrIdx="0">
    <p:extLst>
      <p:ext uri="{19B8F6BF-5375-455C-9EA6-DF929625EA0E}">
        <p15:presenceInfo xmlns:p15="http://schemas.microsoft.com/office/powerpoint/2012/main" userId="a08bd7b3f63b21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A1A4"/>
    <a:srgbClr val="EF3078"/>
    <a:srgbClr val="EE9524"/>
    <a:srgbClr val="667890"/>
    <a:srgbClr val="D38F70"/>
    <a:srgbClr val="579FD3"/>
    <a:srgbClr val="B9CEE2"/>
    <a:srgbClr val="C47066"/>
    <a:srgbClr val="CF8B70"/>
    <a:srgbClr val="DC75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41" autoAdjust="0"/>
    <p:restoredTop sz="94660"/>
  </p:normalViewPr>
  <p:slideViewPr>
    <p:cSldViewPr snapToGrid="0">
      <p:cViewPr varScale="1">
        <p:scale>
          <a:sx n="88" d="100"/>
          <a:sy n="88" d="100"/>
        </p:scale>
        <p:origin x="7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27T18:06:39.301" idx="2">
    <p:pos x="10" y="10"/>
    <p:text>Hádico, Arcaico e Proterozoico são éons.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27T18:06:39.301" idx="2">
    <p:pos x="10" y="10"/>
    <p:text>Hádico, Arcaico e Proterozoico são éons.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27T18:06:39.301" idx="2">
    <p:pos x="10" y="10"/>
    <p:text>Hádico, Arcaico e Proterozoico são éons.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27T18:06:39.301" idx="2">
    <p:pos x="10" y="10"/>
    <p:text>Hádico, Arcaico e Proterozoico são éons.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27T18:06:39.301" idx="2">
    <p:pos x="10" y="10"/>
    <p:text>Hádico, Arcaico e Proterozoico são éons.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27T18:06:39.301" idx="2">
    <p:pos x="10" y="10"/>
    <p:text>Hádico, Arcaico e Proterozoico são éons.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1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27T18:06:39.301" idx="2">
    <p:pos x="10" y="10"/>
    <p:text>Hádico, Arcaico e Proterozoico são éons.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1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27T18:06:39.301" idx="2">
    <p:pos x="10" y="10"/>
    <p:text>Hádico, Arcaico e Proterozoico são éons.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27T18:06:39.301" idx="2">
    <p:pos x="10" y="10"/>
    <p:text>Hádico, Arcaico e Proterozoico são éons.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27T18:06:39.301" idx="2">
    <p:pos x="10" y="10"/>
    <p:text>Hádico, Arcaico e Proterozoico são éons.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27T18:06:39.301" idx="2">
    <p:pos x="10" y="10"/>
    <p:text>Hádico, Arcaico e Proterozoico são éons.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27T18:06:39.301" idx="2">
    <p:pos x="10" y="10"/>
    <p:text>Hádico, Arcaico e Proterozoico são éons.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27T18:06:39.301" idx="2">
    <p:pos x="10" y="10"/>
    <p:text>Hádico, Arcaico e Proterozoico são éons.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27T18:06:39.301" idx="2">
    <p:pos x="10" y="10"/>
    <p:text>Hádico, Arcaico e Proterozoico são éons.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27T18:06:39.301" idx="2">
    <p:pos x="10" y="10"/>
    <p:text>Hádico, Arcaico e Proterozoico são éons.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27T18:06:39.301" idx="2">
    <p:pos x="10" y="10"/>
    <p:text>Hádico, Arcaico e Proterozoico são éons.</p:text>
    <p:extLst>
      <p:ext uri="{C676402C-5697-4E1C-873F-D02D1690AC5C}">
        <p15:threadingInfo xmlns:p15="http://schemas.microsoft.com/office/powerpoint/2012/main" timeZoneBias="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A42AD-C05A-4C94-A90B-76C175C0193A}" type="datetimeFigureOut">
              <a:rPr lang="pt-PT" smtClean="0"/>
              <a:t>26/04/2018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4B465-B3A7-4423-BA16-2D85315019B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82088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4B465-B3A7-4423-BA16-2D85315019BE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18639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CD4618E-5047-4B71-9A07-06CCF55C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B9F1F840-462E-45ED-A9CB-0F85CBEC8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="" xmlns:a16="http://schemas.microsoft.com/office/drawing/2014/main" id="{9F8C0B20-107A-43AA-8359-49C9D35FE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BCD54-3777-4765-999A-C7200954DC3D}" type="datetimeFigureOut">
              <a:rPr lang="pt-PT" smtClean="0"/>
              <a:t>26/04/2018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="" xmlns:a16="http://schemas.microsoft.com/office/drawing/2014/main" id="{D4DEB306-379F-4E27-9008-07BE4612F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="" xmlns:a16="http://schemas.microsoft.com/office/drawing/2014/main" id="{D036FF05-0084-46DC-9255-6DDCC13A0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A2550-8152-4232-B166-AC26096BDEE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04498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66B2654-5F2F-4C6C-8CE9-1E4A7FED0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="" xmlns:a16="http://schemas.microsoft.com/office/drawing/2014/main" id="{789BA618-FA9B-4A89-9F70-EB85395E5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="" xmlns:a16="http://schemas.microsoft.com/office/drawing/2014/main" id="{DE848F46-8B7D-477B-87AD-EBAFE373C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BCD54-3777-4765-999A-C7200954DC3D}" type="datetimeFigureOut">
              <a:rPr lang="pt-PT" smtClean="0"/>
              <a:t>26/04/2018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="" xmlns:a16="http://schemas.microsoft.com/office/drawing/2014/main" id="{F1FCD4C2-F761-4CC2-AA44-CF69AA131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="" xmlns:a16="http://schemas.microsoft.com/office/drawing/2014/main" id="{8EED088A-AD95-4525-9C30-B5D2C2EC5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A2550-8152-4232-B166-AC26096BDEE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70740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520127D7-C362-4197-8ED4-90E8FD300D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="" xmlns:a16="http://schemas.microsoft.com/office/drawing/2014/main" id="{F37AB6E8-6B67-42D5-9817-B293D71D72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="" xmlns:a16="http://schemas.microsoft.com/office/drawing/2014/main" id="{3FF3CABA-59F0-40A7-9D52-BB5FBB48D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BCD54-3777-4765-999A-C7200954DC3D}" type="datetimeFigureOut">
              <a:rPr lang="pt-PT" smtClean="0"/>
              <a:t>26/04/2018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="" xmlns:a16="http://schemas.microsoft.com/office/drawing/2014/main" id="{B5A022A1-BBED-4255-8005-C2EA99E1A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="" xmlns:a16="http://schemas.microsoft.com/office/drawing/2014/main" id="{98FD2A8D-A5DC-45C3-A11D-A673AF1F2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A2550-8152-4232-B166-AC26096BDEE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6846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18E804E-65CB-47D4-897D-7D3A24742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65A20416-1105-4D7B-9640-E49F7073F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="" xmlns:a16="http://schemas.microsoft.com/office/drawing/2014/main" id="{826E7474-A02A-4A38-8E99-DF978BD34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BCD54-3777-4765-999A-C7200954DC3D}" type="datetimeFigureOut">
              <a:rPr lang="pt-PT" smtClean="0"/>
              <a:t>26/04/2018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="" xmlns:a16="http://schemas.microsoft.com/office/drawing/2014/main" id="{DF90E2A7-06A1-44FF-8305-984E585B3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="" xmlns:a16="http://schemas.microsoft.com/office/drawing/2014/main" id="{03046236-6A04-44BF-B893-B037AD37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A2550-8152-4232-B166-AC26096BDEE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29715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B4F99E0-9891-41B4-AE01-DF9CA93A4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="" xmlns:a16="http://schemas.microsoft.com/office/drawing/2014/main" id="{49A4F7BA-F0BF-4EA1-AE2C-C1C8AE7F9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="" xmlns:a16="http://schemas.microsoft.com/office/drawing/2014/main" id="{091C11E0-F831-43BA-9DC8-C2473698E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BCD54-3777-4765-999A-C7200954DC3D}" type="datetimeFigureOut">
              <a:rPr lang="pt-PT" smtClean="0"/>
              <a:t>26/04/2018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="" xmlns:a16="http://schemas.microsoft.com/office/drawing/2014/main" id="{469EFB75-8C07-4F8F-A1E2-4E349D1D6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="" xmlns:a16="http://schemas.microsoft.com/office/drawing/2014/main" id="{646FC954-3FC1-4332-A0FC-80B58DB65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A2550-8152-4232-B166-AC26096BDEE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06111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2E362FC-9132-40F9-8B35-5B17824D5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A7E821D5-D8B1-45A6-9761-20F4E48186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="" xmlns:a16="http://schemas.microsoft.com/office/drawing/2014/main" id="{994F808F-A50C-4B93-8C58-1DC842F16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="" xmlns:a16="http://schemas.microsoft.com/office/drawing/2014/main" id="{5AD8D7EB-9A15-4EB1-A894-C0853AA2F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BCD54-3777-4765-999A-C7200954DC3D}" type="datetimeFigureOut">
              <a:rPr lang="pt-PT" smtClean="0"/>
              <a:t>26/04/2018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="" xmlns:a16="http://schemas.microsoft.com/office/drawing/2014/main" id="{6593702A-1404-4ACE-9142-1883FFFAB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="" xmlns:a16="http://schemas.microsoft.com/office/drawing/2014/main" id="{16589CF7-E552-4265-BF7A-738ECB612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A2550-8152-4232-B166-AC26096BDEE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17955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56117E8-325E-49DE-BB56-782B9F0D9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="" xmlns:a16="http://schemas.microsoft.com/office/drawing/2014/main" id="{471C5E96-6CDD-428F-8486-81DD40C16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="" xmlns:a16="http://schemas.microsoft.com/office/drawing/2014/main" id="{03F1FF16-2A49-4E50-9549-005C62C67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="" xmlns:a16="http://schemas.microsoft.com/office/drawing/2014/main" id="{C8C92537-CC3F-40CB-9492-324765B55F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="" xmlns:a16="http://schemas.microsoft.com/office/drawing/2014/main" id="{70C3ACE3-7CDA-401E-862F-637B89D62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="" xmlns:a16="http://schemas.microsoft.com/office/drawing/2014/main" id="{452EE266-78C7-48A1-9914-4978864EF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BCD54-3777-4765-999A-C7200954DC3D}" type="datetimeFigureOut">
              <a:rPr lang="pt-PT" smtClean="0"/>
              <a:t>26/04/2018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="" xmlns:a16="http://schemas.microsoft.com/office/drawing/2014/main" id="{6877B54B-53E7-4B6E-90C1-92915637C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="" xmlns:a16="http://schemas.microsoft.com/office/drawing/2014/main" id="{24484BFC-51EE-4AC6-9F3A-56B37EA5D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A2550-8152-4232-B166-AC26096BDEE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0812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0A5CD3E-B286-499B-B491-CB6B6FE8A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="" xmlns:a16="http://schemas.microsoft.com/office/drawing/2014/main" id="{74989434-4218-45FF-B143-20B3F2976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BCD54-3777-4765-999A-C7200954DC3D}" type="datetimeFigureOut">
              <a:rPr lang="pt-PT" smtClean="0"/>
              <a:t>26/04/2018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="" xmlns:a16="http://schemas.microsoft.com/office/drawing/2014/main" id="{91EB75C5-B803-4E61-BCCB-9619E49CA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="" xmlns:a16="http://schemas.microsoft.com/office/drawing/2014/main" id="{558AB417-E271-4F2C-B713-C8224B34A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A2550-8152-4232-B166-AC26096BDEE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0291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="" xmlns:a16="http://schemas.microsoft.com/office/drawing/2014/main" id="{DB1205EB-1DB5-4851-A10A-E2B0E2A07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BCD54-3777-4765-999A-C7200954DC3D}" type="datetimeFigureOut">
              <a:rPr lang="pt-PT" smtClean="0"/>
              <a:t>26/04/2018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="" xmlns:a16="http://schemas.microsoft.com/office/drawing/2014/main" id="{8D16CA31-3EF0-4409-A278-B1C6D53DB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="" xmlns:a16="http://schemas.microsoft.com/office/drawing/2014/main" id="{8B717802-0A05-4DAC-80C2-CFA7E83C4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A2550-8152-4232-B166-AC26096BDEE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8549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A4F4282-10E9-4420-8B99-31B46319C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01B1FD12-346D-4A24-8F61-374A92C28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="" xmlns:a16="http://schemas.microsoft.com/office/drawing/2014/main" id="{64F7FABB-6DB9-4069-B553-4587752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="" xmlns:a16="http://schemas.microsoft.com/office/drawing/2014/main" id="{FFCBE32E-CD49-4624-AD2F-36306223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BCD54-3777-4765-999A-C7200954DC3D}" type="datetimeFigureOut">
              <a:rPr lang="pt-PT" smtClean="0"/>
              <a:t>26/04/2018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="" xmlns:a16="http://schemas.microsoft.com/office/drawing/2014/main" id="{3E1E09AB-7D0C-443D-8E3E-0D68710E2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="" xmlns:a16="http://schemas.microsoft.com/office/drawing/2014/main" id="{8283D51D-C5AD-47E2-AA4C-19B120B6B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A2550-8152-4232-B166-AC26096BDEE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06229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0D28C3F-48DE-41B0-AD1D-08A397337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="" xmlns:a16="http://schemas.microsoft.com/office/drawing/2014/main" id="{383FD347-5B2E-4C67-9CB5-BB783EE593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="" xmlns:a16="http://schemas.microsoft.com/office/drawing/2014/main" id="{A528851A-285A-4918-9DE3-0BDDD7607C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="" xmlns:a16="http://schemas.microsoft.com/office/drawing/2014/main" id="{89CDA82D-B870-4831-A3F9-B2DA4BF52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BCD54-3777-4765-999A-C7200954DC3D}" type="datetimeFigureOut">
              <a:rPr lang="pt-PT" smtClean="0"/>
              <a:t>26/04/2018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="" xmlns:a16="http://schemas.microsoft.com/office/drawing/2014/main" id="{496A8E76-F6B8-4BC7-B6A3-A4351980A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="" xmlns:a16="http://schemas.microsoft.com/office/drawing/2014/main" id="{93B10E67-5F13-43BD-B015-EBCB03DFC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A2550-8152-4232-B166-AC26096BDEE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34015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="" xmlns:a16="http://schemas.microsoft.com/office/drawing/2014/main" id="{91B4F22A-D907-4DE7-A824-56BC0B307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="" xmlns:a16="http://schemas.microsoft.com/office/drawing/2014/main" id="{5F600C0E-9B73-495E-A00D-2FEE81BD4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="" xmlns:a16="http://schemas.microsoft.com/office/drawing/2014/main" id="{4D12C947-99B0-499A-8F2C-8A2CDFC3EE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BCD54-3777-4765-999A-C7200954DC3D}" type="datetimeFigureOut">
              <a:rPr lang="pt-PT" smtClean="0"/>
              <a:t>26/04/2018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="" xmlns:a16="http://schemas.microsoft.com/office/drawing/2014/main" id="{144A0ECD-029B-4646-B8F8-B341FA66A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="" xmlns:a16="http://schemas.microsoft.com/office/drawing/2014/main" id="{CE7077D2-A468-4128-AECF-D4BF018DF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A2550-8152-4232-B166-AC26096BDEE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251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slide" Target="slide10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ww.sciencedirect.com/science/article/pii/030192688390044X" TargetMode="External"/><Relationship Id="rId4" Type="http://schemas.openxmlformats.org/officeDocument/2006/relationships/image" Target="../media/image10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ww.nature.com/articles/nature22336" TargetMode="External"/><Relationship Id="rId4" Type="http://schemas.openxmlformats.org/officeDocument/2006/relationships/image" Target="../media/image69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www.sciencemag.org/news/2017/06/world-s-oldest-homo-sapiens-fossils-found-morocco?utm_source=sciencemagazine&amp;utm_medium=facebook-text&amp;utm_campaign=oldfossils-13495" TargetMode="External"/><Relationship Id="rId4" Type="http://schemas.openxmlformats.org/officeDocument/2006/relationships/image" Target="../media/image70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file:///C:\Users\Joaquim\Downloads\Hominin_life_history.pdf" TargetMode="External"/><Relationship Id="rId4" Type="http://schemas.openxmlformats.org/officeDocument/2006/relationships/image" Target="../media/image71.jp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hyperlink" Target="https://sites.google.com/site/paleoplant/" TargetMode="External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2.xml"/><Relationship Id="rId10" Type="http://schemas.openxmlformats.org/officeDocument/2006/relationships/hyperlink" Target="https://www.britannica.com/" TargetMode="External"/><Relationship Id="rId4" Type="http://schemas.openxmlformats.org/officeDocument/2006/relationships/slide" Target="slide103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comments" Target="../comments/comment1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12.xml"/><Relationship Id="rId4" Type="http://schemas.openxmlformats.org/officeDocument/2006/relationships/slide" Target="slide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3.xml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s://www.nature.com/articles/ncomms14379" TargetMode="External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onlinelibrary.wiley.com/wol1/doi/10.1111/nph.14338/abstract#nph14338-sec-0602" TargetMode="Externa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ww.nature.com/articles/srep17789" TargetMode="Externa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www.scientificamerican.com/article/comet-strike-to-blame-for-canada-s-iconic-sudbury-basin/" TargetMode="Externa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gondwanaresearch.com/hp/name.pdf" TargetMode="Externa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comments" Target="../comments/comment3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8.xml"/><Relationship Id="rId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3.xml"/><Relationship Id="rId3" Type="http://schemas.openxmlformats.org/officeDocument/2006/relationships/slide" Target="slide3.xml"/><Relationship Id="rId7" Type="http://schemas.openxmlformats.org/officeDocument/2006/relationships/slide" Target="slide2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d28rz98at9flks.cloudfront.net/81418/Jou1995_v16_n1-2_p003.pdf" TargetMode="Externa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comments" Target="../comments/comment4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22.xml"/><Relationship Id="rId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people.earth.yale.edu/sites/default/files/files/Evans/14_03a-Pisarevsky+%20Rodinia.pdf" TargetMode="External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aleobiology.blogspot.pt/2017/08/eutrophication-lead-to-animals.html" TargetMode="External"/><Relationship Id="rId5" Type="http://schemas.openxmlformats.org/officeDocument/2006/relationships/image" Target="../media/image20.jp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ww.nature.com/articles/ngeo2213" TargetMode="Externa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comments" Target="../comments/comment5.xml"/><Relationship Id="rId2" Type="http://schemas.openxmlformats.org/officeDocument/2006/relationships/slide" Target="slide8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26.xml"/><Relationship Id="rId4" Type="http://schemas.openxmlformats.org/officeDocument/2006/relationships/slide" Target="slide6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3" Type="http://schemas.openxmlformats.org/officeDocument/2006/relationships/audio" Target="../media/audio1.wav"/><Relationship Id="rId7" Type="http://schemas.openxmlformats.org/officeDocument/2006/relationships/slide" Target="slide61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slide" Target="slide43.xml"/><Relationship Id="rId4" Type="http://schemas.openxmlformats.org/officeDocument/2006/relationships/slide" Target="slide32.xml"/><Relationship Id="rId9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26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slide" Target="slide28.xml"/><Relationship Id="rId4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ww.nature.com/articles/nature11874" TargetMode="External"/><Relationship Id="rId4" Type="http://schemas.openxmlformats.org/officeDocument/2006/relationships/image" Target="../media/image2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ww.nature.com/articles/301021a0" TargetMode="External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www.dailymail.co.uk/sciencetech/article-2557233/Researchers-uncover-epic-new-fossil-site-Canada-say-reveal-dinosaurs-travelled-far-thought.html" TargetMode="External"/><Relationship Id="rId4" Type="http://schemas.openxmlformats.org/officeDocument/2006/relationships/image" Target="../media/image2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link.springer.com/article/10.1007/BF02857047" TargetMode="External"/><Relationship Id="rId4" Type="http://schemas.openxmlformats.org/officeDocument/2006/relationships/image" Target="../media/image2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comments" Target="../comments/comment6.xml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slide" Target="slide33.xml"/><Relationship Id="rId4" Type="http://schemas.openxmlformats.org/officeDocument/2006/relationships/slide" Target="slide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ww.researchgate.net/publication/234841979_Scandinavian_Isograptids_Graptolithina_IsograptidaeBiostratigraphy_and_Taxonomy" TargetMode="External"/><Relationship Id="rId4" Type="http://schemas.openxmlformats.org/officeDocument/2006/relationships/image" Target="../media/image2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onlinelibrary.wiley.com/doi/10.1111/j.1469-8137.2010.03433.x/full" TargetMode="External"/><Relationship Id="rId4" Type="http://schemas.openxmlformats.org/officeDocument/2006/relationships/image" Target="../media/image2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bmcevolbiol.biomedcentral.com/articles/10.1186/s12862-015-0443-9" TargetMode="External"/><Relationship Id="rId4" Type="http://schemas.openxmlformats.org/officeDocument/2006/relationships/image" Target="../media/image2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comments" Target="../comments/comment7.xml"/><Relationship Id="rId2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slide" Target="slide40.xml"/><Relationship Id="rId4" Type="http://schemas.openxmlformats.org/officeDocument/2006/relationships/slide" Target="slide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6.xml"/><Relationship Id="rId4" Type="http://schemas.openxmlformats.org/officeDocument/2006/relationships/slide" Target="slide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ww.journals.uchicago.edu/doi/full/10.1086/686242" TargetMode="External"/><Relationship Id="rId4" Type="http://schemas.openxmlformats.org/officeDocument/2006/relationships/image" Target="../media/image3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nora.nerc.ac.uk/id/eprint/21239/1/OU-SU-2011-Text2.pdf" TargetMode="External"/><Relationship Id="rId4" Type="http://schemas.openxmlformats.org/officeDocument/2006/relationships/image" Target="../media/image3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ww.sciencedirect.com/science/article/pii/S0012825209001652" TargetMode="External"/><Relationship Id="rId4" Type="http://schemas.openxmlformats.org/officeDocument/2006/relationships/image" Target="../media/image3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26.xml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7.xml"/><Relationship Id="rId5" Type="http://schemas.openxmlformats.org/officeDocument/2006/relationships/slide" Target="slide44.xml"/><Relationship Id="rId4" Type="http://schemas.openxmlformats.org/officeDocument/2006/relationships/slide" Target="slide4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ww.jstor.org/stable/23076381?seq=1#page_scan_tab_contents" TargetMode="External"/><Relationship Id="rId4" Type="http://schemas.openxmlformats.org/officeDocument/2006/relationships/image" Target="../media/image3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ww.researchgate.net/publication/248686756_Late_Wenlock_sequence_stratigraphy_in_central_England" TargetMode="External"/><Relationship Id="rId4" Type="http://schemas.openxmlformats.org/officeDocument/2006/relationships/image" Target="../media/image3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comments" Target="../comments/comment8.xml"/><Relationship Id="rId2" Type="http://schemas.openxmlformats.org/officeDocument/2006/relationships/slide" Target="slide5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49.xml"/><Relationship Id="rId4" Type="http://schemas.openxmlformats.org/officeDocument/2006/relationships/slide" Target="slide5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comments" Target="../comments/comment9.xml"/><Relationship Id="rId2" Type="http://schemas.openxmlformats.org/officeDocument/2006/relationships/slide" Target="slide5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slide" Target="slide50.xml"/><Relationship Id="rId4" Type="http://schemas.openxmlformats.org/officeDocument/2006/relationships/slide" Target="slide5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hyperlink" Target="https://www.youtube.com/watch?v=yElkGO-ZgSc" TargetMode="Externa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www.pnas.org/content/pnas/early/2015/10/14/1517557112.full.pdf" TargetMode="Externa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academic.oup.com/aob/article-lookup/doi/10.1093/aob/mcw006" TargetMode="External"/><Relationship Id="rId4" Type="http://schemas.openxmlformats.org/officeDocument/2006/relationships/image" Target="../media/image37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sjg.lyellcollection.org/content/28/1/37.short" TargetMode="External"/><Relationship Id="rId4" Type="http://schemas.openxmlformats.org/officeDocument/2006/relationships/image" Target="../media/image38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en.wikipedia.org/wiki/List_of_Early_Devonian_land_plants" TargetMode="External"/><Relationship Id="rId4" Type="http://schemas.openxmlformats.org/officeDocument/2006/relationships/image" Target="../media/image3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5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ww.sciencedirect.com/science/article/pii/S003466670700108X" TargetMode="External"/><Relationship Id="rId4" Type="http://schemas.openxmlformats.org/officeDocument/2006/relationships/image" Target="../media/image41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5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ww.researchgate.net/publication/309756601_Xihuphyllum_a_novel_sphenopsid_plant_with_large_laminate_leaves_from_the_Upper_Devonian_of_South_China" TargetMode="External"/><Relationship Id="rId4" Type="http://schemas.openxmlformats.org/officeDocument/2006/relationships/image" Target="../media/image42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6.xml"/><Relationship Id="rId4" Type="http://schemas.openxmlformats.org/officeDocument/2006/relationships/slide" Target="slide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file:///C:\Users\Joaquim\Downloads\ichnoterium.pdf" TargetMode="External"/><Relationship Id="rId2" Type="http://schemas.openxmlformats.org/officeDocument/2006/relationships/slide" Target="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ww.cambridge.org/core/journals/paleobiology/article/late-devonian-extinction-event-evidence-for-abrupt-ecosystem-collapse/7EC22D72B1069F54CDFB7D7408A79D67" TargetMode="External"/><Relationship Id="rId4" Type="http://schemas.openxmlformats.org/officeDocument/2006/relationships/image" Target="../media/image4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7.xml"/><Relationship Id="rId4" Type="http://schemas.openxmlformats.org/officeDocument/2006/relationships/slide" Target="slide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file:///C:\Users\Joaquim\Downloads\Insect_evolution_2015.pdf" TargetMode="External"/><Relationship Id="rId4" Type="http://schemas.openxmlformats.org/officeDocument/2006/relationships/image" Target="../media/image44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comments" Target="../comments/comment10.xml"/><Relationship Id="rId2" Type="http://schemas.openxmlformats.org/officeDocument/2006/relationships/slide" Target="slide6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62.xml"/><Relationship Id="rId4" Type="http://schemas.openxmlformats.org/officeDocument/2006/relationships/slide" Target="slide6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pubs.geoscienceworld.org/gsa/gsabulletin/article/127/9-10/1411/126168/An-abrupt-extinction-in-the-Middle-Permian" TargetMode="External"/><Relationship Id="rId4" Type="http://schemas.openxmlformats.org/officeDocument/2006/relationships/image" Target="../media/image46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link.springer.com/chapter/10.1007/978-94-017-9633-0_17" TargetMode="External"/><Relationship Id="rId4" Type="http://schemas.openxmlformats.org/officeDocument/2006/relationships/image" Target="../media/image47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comments" Target="../comments/comment11.xml"/><Relationship Id="rId2" Type="http://schemas.openxmlformats.org/officeDocument/2006/relationships/slide" Target="slide7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66.xml"/><Relationship Id="rId4" Type="http://schemas.openxmlformats.org/officeDocument/2006/relationships/slide" Target="slide7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7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5.xml"/><Relationship Id="rId5" Type="http://schemas.openxmlformats.org/officeDocument/2006/relationships/slide" Target="slide67.xml"/><Relationship Id="rId4" Type="http://schemas.openxmlformats.org/officeDocument/2006/relationships/slide" Target="slide7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6.xml"/><Relationship Id="rId4" Type="http://schemas.openxmlformats.org/officeDocument/2006/relationships/slide" Target="slide6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://www.readcube.com/articles/10.1038/nature24019" TargetMode="Externa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rsnr.royalsocietypublishing.org/content/roynotesrec/63/4/381.full.pdf" TargetMode="External"/><Relationship Id="rId4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rsbl.royalsocietypublishing.org/content/9/1/20120949" TargetMode="External"/><Relationship Id="rId4" Type="http://schemas.openxmlformats.org/officeDocument/2006/relationships/image" Target="../media/image50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comments" Target="../comments/comment12.xml"/><Relationship Id="rId2" Type="http://schemas.openxmlformats.org/officeDocument/2006/relationships/slide" Target="slide7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6.xml"/><Relationship Id="rId5" Type="http://schemas.openxmlformats.org/officeDocument/2006/relationships/slide" Target="slide72.xml"/><Relationship Id="rId4" Type="http://schemas.openxmlformats.org/officeDocument/2006/relationships/slide" Target="slide7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pdfs.semanticscholar.org/cdaf/158b579d5b8fe54df26ac6f868e41bd5f3b6.pdf" TargetMode="External"/><Relationship Id="rId4" Type="http://schemas.openxmlformats.org/officeDocument/2006/relationships/image" Target="../media/image51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www.livescience.com/47316-oldest-forest-fire-scar-fossil.html" TargetMode="External"/><Relationship Id="rId4" Type="http://schemas.openxmlformats.org/officeDocument/2006/relationships/image" Target="../media/image52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www.southampton.ac.uk/news/2015/04/01-end-triassic-extinction.page" TargetMode="External"/><Relationship Id="rId4" Type="http://schemas.openxmlformats.org/officeDocument/2006/relationships/image" Target="../media/image53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comments" Target="../comments/comment13.xml"/><Relationship Id="rId2" Type="http://schemas.openxmlformats.org/officeDocument/2006/relationships/slide" Target="slide7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5.xml"/><Relationship Id="rId5" Type="http://schemas.openxmlformats.org/officeDocument/2006/relationships/slide" Target="slide76.xml"/><Relationship Id="rId4" Type="http://schemas.openxmlformats.org/officeDocument/2006/relationships/slide" Target="slide7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s://www.livescience.com/45101-first-pterodactyloid-fossil-discovered.html" TargetMode="External"/><Relationship Id="rId2" Type="http://schemas.openxmlformats.org/officeDocument/2006/relationships/slide" Target="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discovermagazine.com/2013/jan-feb/93-jurassic-fleas-found#.URQRYB19LNk" TargetMode="External"/><Relationship Id="rId4" Type="http://schemas.openxmlformats.org/officeDocument/2006/relationships/image" Target="../media/image55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ww.nature.com/articles/nature10291" TargetMode="External"/><Relationship Id="rId4" Type="http://schemas.openxmlformats.org/officeDocument/2006/relationships/image" Target="../media/image56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8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5.xml"/><Relationship Id="rId4" Type="http://schemas.openxmlformats.org/officeDocument/2006/relationships/slide" Target="slide8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hyperlink" Target="https://www.nature.com/articles/ngeo1238.epdf?referrer_access_token=bE4ggud6cK9RUTFr_WEgotRgN0jAjWel9jnR3ZoTv0O2XEjTXZgT5ac0i_RYErz8WFdS803uozuPNAC7iZPeMKw3_m98FzKqp_kSPTQ18dnPzyzCNnjnhtIDDGz7YdeI9U3fHfGmNDW0-sx5tYQoBaegDgbq0M00RHk0h5j7lI-KxwcQiBArlH-CP8JjnvLcLIJzfSmz2pZ7xJexueMVuY6H3Z_bPtKLDpqEEjMfKkE%3D&amp;tracking_referrer=news.sciencemag.org" TargetMode="Externa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v=9vvm1fJkA6M" TargetMode="Externa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newsinfo.iu.edu/news/page/normal/23562.html" TargetMode="External"/><Relationship Id="rId4" Type="http://schemas.openxmlformats.org/officeDocument/2006/relationships/image" Target="../media/image57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paleoplant.blogspot.pt/2014/09/chicxulub-meteorite-remade-forests.html" TargetMode="External"/><Relationship Id="rId4" Type="http://schemas.openxmlformats.org/officeDocument/2006/relationships/image" Target="../media/image58.gi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comments" Target="../comments/comment14.xml"/><Relationship Id="rId2" Type="http://schemas.openxmlformats.org/officeDocument/2006/relationships/slide" Target="slide9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83.xml"/><Relationship Id="rId4" Type="http://schemas.openxmlformats.org/officeDocument/2006/relationships/slide" Target="slide9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comments" Target="../comments/comment15.xml"/><Relationship Id="rId2" Type="http://schemas.openxmlformats.org/officeDocument/2006/relationships/slide" Target="slide9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2.xml"/><Relationship Id="rId5" Type="http://schemas.openxmlformats.org/officeDocument/2006/relationships/slide" Target="slide84.xml"/><Relationship Id="rId4" Type="http://schemas.openxmlformats.org/officeDocument/2006/relationships/slide" Target="slide8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journals.plos.org/plosone/article?id=10.1371/journal.pone.0176164" TargetMode="External"/><Relationship Id="rId4" Type="http://schemas.openxmlformats.org/officeDocument/2006/relationships/image" Target="../media/image59.jp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6.xml"/><Relationship Id="rId3" Type="http://schemas.openxmlformats.org/officeDocument/2006/relationships/audio" Target="../media/audio1.wav"/><Relationship Id="rId7" Type="http://schemas.openxmlformats.org/officeDocument/2006/relationships/slide" Target="slide83.xml"/><Relationship Id="rId2" Type="http://schemas.openxmlformats.org/officeDocument/2006/relationships/slide" Target="slide8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9.xml"/><Relationship Id="rId5" Type="http://schemas.openxmlformats.org/officeDocument/2006/relationships/slide" Target="slide86.xml"/><Relationship Id="rId4" Type="http://schemas.openxmlformats.org/officeDocument/2006/relationships/slide" Target="slide8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www.palaeontologyonline.com/articles/2011/the-paleocene-eocene-thermal-maximum/" TargetMode="External"/><Relationship Id="rId4" Type="http://schemas.openxmlformats.org/officeDocument/2006/relationships/image" Target="../media/image60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www.odplegacy.org/PDF/Outreach/Brochures/Greatest_Hits2/exon.pdf" TargetMode="External"/><Relationship Id="rId4" Type="http://schemas.openxmlformats.org/officeDocument/2006/relationships/image" Target="../media/image61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www.pnas.org/content/pnas/early/2014/11/25/1414777111.full.pdf" TargetMode="External"/><Relationship Id="rId4" Type="http://schemas.openxmlformats.org/officeDocument/2006/relationships/image" Target="../media/image62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file:///C:\Users\Joaquim\Downloads\The_Origin_Evolution_Mammals.pdf" TargetMode="External"/><Relationship Id="rId4" Type="http://schemas.openxmlformats.org/officeDocument/2006/relationships/image" Target="../media/image6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ww.researchgate.net/publication/299375406_Sedimentology_and_facies_analysis_of_Mesoarchaean_stromatolitic_carbonate_rocks_of_the_Pongola_Supergroup_South_Africa" TargetMode="External"/><Relationship Id="rId4" Type="http://schemas.openxmlformats.org/officeDocument/2006/relationships/image" Target="../media/image9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9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82.xml"/><Relationship Id="rId4" Type="http://schemas.openxmlformats.org/officeDocument/2006/relationships/slide" Target="slide9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www.egu.eu/news/99/ancient-forests-stabilised-earths-co2-and-climate/" TargetMode="External"/><Relationship Id="rId4" Type="http://schemas.openxmlformats.org/officeDocument/2006/relationships/image" Target="../media/image65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9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91.xml"/><Relationship Id="rId4" Type="http://schemas.openxmlformats.org/officeDocument/2006/relationships/slide" Target="slide94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hyperlink" Target="http://www.redorbit.com/news/science/1797789/flooding_caused_mediterranean_sea_to_fill_in_2_years/" TargetMode="External"/><Relationship Id="rId2" Type="http://schemas.openxmlformats.org/officeDocument/2006/relationships/slide" Target="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v=iwXyGxgIvCQ" TargetMode="External"/><Relationship Id="rId4" Type="http://schemas.openxmlformats.org/officeDocument/2006/relationships/image" Target="../media/image66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10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82.xml"/><Relationship Id="rId4" Type="http://schemas.openxmlformats.org/officeDocument/2006/relationships/slide" Target="slide9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96.xml"/><Relationship Id="rId2" Type="http://schemas.openxmlformats.org/officeDocument/2006/relationships/slide" Target="slide10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slide" Target="slide98.xml"/><Relationship Id="rId4" Type="http://schemas.openxmlformats.org/officeDocument/2006/relationships/slide" Target="slide9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www.museuhistorianatural.com/pesquisa_arquivos/2010/Phorusrh._Pleist.sup.Alvarenga.pdf" TargetMode="External"/><Relationship Id="rId4" Type="http://schemas.openxmlformats.org/officeDocument/2006/relationships/image" Target="../media/image67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hlinkClick r:id="rId2" action="ppaction://hlinksldjump">
              <a:snd r:embed="rId3" name="click.wav"/>
            </a:hlinkClick>
          </p:cNvPr>
          <p:cNvSpPr/>
          <p:nvPr/>
        </p:nvSpPr>
        <p:spPr>
          <a:xfrm>
            <a:off x="413825" y="4702629"/>
            <a:ext cx="1267850" cy="1110689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Oval 11">
            <a:hlinkClick r:id="rId4" action="ppaction://hlinksldjump">
              <a:snd r:embed="rId3" name="click.wav"/>
            </a:hlinkClick>
          </p:cNvPr>
          <p:cNvSpPr/>
          <p:nvPr/>
        </p:nvSpPr>
        <p:spPr>
          <a:xfrm>
            <a:off x="2165138" y="4693952"/>
            <a:ext cx="1267850" cy="1110689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tângulo 2"/>
          <p:cNvSpPr/>
          <p:nvPr/>
        </p:nvSpPr>
        <p:spPr>
          <a:xfrm>
            <a:off x="206829" y="1032865"/>
            <a:ext cx="5225142" cy="103416"/>
          </a:xfrm>
          <a:prstGeom prst="rect">
            <a:avLst/>
          </a:prstGeom>
          <a:solidFill>
            <a:srgbClr val="D38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4DC070C3-571A-42DF-8A4A-C925C441CC8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E781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31411" y1="67965" x2="32929" y2="67611"/>
                        <a14:backgroundMark x1="38998" y1="79292" x2="42185" y2="78938"/>
                        <a14:backgroundMark x1="32322" y1="76106" x2="32625" y2="76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793" y="565105"/>
            <a:ext cx="6579317" cy="5640841"/>
          </a:xfrm>
          <a:prstGeom prst="rect">
            <a:avLst/>
          </a:prstGeom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38100" y="1284031"/>
            <a:ext cx="556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7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Evolução da Terra</a:t>
            </a:r>
            <a:endParaRPr lang="pt-PT" sz="7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06829" y="3740105"/>
            <a:ext cx="5225142" cy="103416"/>
          </a:xfrm>
          <a:prstGeom prst="rect">
            <a:avLst/>
          </a:prstGeom>
          <a:solidFill>
            <a:srgbClr val="D38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CaixaDeTexto 12"/>
          <p:cNvSpPr txBox="1"/>
          <p:nvPr/>
        </p:nvSpPr>
        <p:spPr>
          <a:xfrm>
            <a:off x="389143" y="5018465"/>
            <a:ext cx="126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Menu</a:t>
            </a:r>
            <a:endParaRPr lang="pt-PT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091398" y="5018463"/>
            <a:ext cx="1420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Créditos</a:t>
            </a:r>
            <a:endParaRPr lang="pt-PT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Oval 15">
            <a:hlinkClick r:id="rId7" action="ppaction://hlinksldjump">
              <a:snd r:embed="rId3" name="click.wav"/>
            </a:hlinkClick>
          </p:cNvPr>
          <p:cNvSpPr/>
          <p:nvPr/>
        </p:nvSpPr>
        <p:spPr>
          <a:xfrm>
            <a:off x="4011721" y="4702629"/>
            <a:ext cx="1267850" cy="111068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CaixaDeTexto 16"/>
          <p:cNvSpPr txBox="1"/>
          <p:nvPr/>
        </p:nvSpPr>
        <p:spPr>
          <a:xfrm>
            <a:off x="3852859" y="4973279"/>
            <a:ext cx="157911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Tabela </a:t>
            </a:r>
            <a:r>
              <a:rPr lang="pt-PT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Cronostratigráfica</a:t>
            </a:r>
            <a:endParaRPr lang="pt-PT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00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526596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Neoarcaico</a:t>
            </a:r>
            <a:endParaRPr lang="pt-PT" sz="6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058454" y="1880610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03A1A4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6851" y="2919555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756888" y="4011831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Oval 25"/>
          <p:cNvSpPr/>
          <p:nvPr/>
        </p:nvSpPr>
        <p:spPr>
          <a:xfrm>
            <a:off x="4233783" y="5208258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aixaDeTexto 8"/>
          <p:cNvSpPr txBox="1"/>
          <p:nvPr/>
        </p:nvSpPr>
        <p:spPr>
          <a:xfrm>
            <a:off x="10281557" y="6059907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Arcaico</a:t>
            </a:r>
            <a:endParaRPr lang="pt-PT" sz="32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EF3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4623557" y="1957456"/>
            <a:ext cx="7545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Neoarcaico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vêm de duas palavras gregas: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neo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(novo) e 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arcaicos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(antigo).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235248" y="3020920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Formação de um novo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super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continente,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Kenorland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Imagem 15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611" y="4087569"/>
            <a:ext cx="365656" cy="36565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4728655" y="5208258"/>
            <a:ext cx="7440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Reformação de rochas através do escoamento de lava que, gradualmente, separa os minerais mais leves e permite o desenvolvimento de rochas félsicas.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5321990" y="3998118"/>
            <a:ext cx="68700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Grande abundância de ferro bandado que se terá formado a partir da união entre o oxigénio e o ferro presentes no 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oceano (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Hamersley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Banded-Iron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).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53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27637"/>
            <a:ext cx="6421617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Pleistocénico Médio</a:t>
            </a:r>
            <a:endParaRPr lang="pt-PT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713191" y="4134764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713191" y="2740049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000"/>
            </a:stretch>
          </a:blipFill>
          <a:ln>
            <a:solidFill>
              <a:srgbClr val="03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5224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solidFill>
                  <a:srgbClr val="03A1A4"/>
                </a:solidFill>
                <a:latin typeface="Century Gothic" panose="020B0502020202020204" pitchFamily="34" charset="0"/>
              </a:rPr>
              <a:t>Pleistocénico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278294" y="2753368"/>
            <a:ext cx="6674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Com o avançar dos períodos de gelo, muitas áreas ficaram desabitadas e os animais e as plantas recuaram para o sul onde o clima era mais quente.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367928" y="4244378"/>
            <a:ext cx="7096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Primeiro registo de 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Homo Sapiens.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Imagem 15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14" y="4215439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8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4" y="395415"/>
            <a:ext cx="7510189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pt-PT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>
            <a:blip r:embed="rId4"/>
            <a:stretch>
              <a:fillRect l="-16000"/>
            </a:stretch>
          </a:blip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5224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solidFill>
                  <a:srgbClr val="EE9524"/>
                </a:solidFill>
                <a:latin typeface="Century Gothic" panose="020B0502020202020204" pitchFamily="34" charset="0"/>
              </a:rPr>
              <a:t>Pleistocénico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79924" y="485697"/>
            <a:ext cx="7586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Pleistocénico Superior</a:t>
            </a:r>
            <a:endParaRPr lang="pt-PT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211954" y="2754534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Época dominada por glaciações.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517799" y="3724474"/>
            <a:ext cx="6674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Extinção de muitas espécies (fauna).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095467" y="4771385"/>
            <a:ext cx="7096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Primeira evidência de 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Homo Sapiens 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em Marrocos há 300 000 anos.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Imagem 16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88" y="4732446"/>
            <a:ext cx="385654" cy="38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8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4" y="395415"/>
            <a:ext cx="5256847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pt-PT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00"/>
            </a:stretch>
          </a:blip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5224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Quaternário</a:t>
            </a:r>
            <a:endParaRPr lang="pt-PT" sz="20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79924" y="485697"/>
            <a:ext cx="5256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Holocénico</a:t>
            </a:r>
            <a:endParaRPr lang="pt-PT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211954" y="2754534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Época que liga a última Idade do Gelo ao presente.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517799" y="3724474"/>
            <a:ext cx="6674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Há quem chame, a este período, “A Idade do Homem”.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095467" y="4665557"/>
            <a:ext cx="709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Período relativamente quente entre idades do gelo e com pequenas oscilações climáticas.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Imagem 15">
            <a:hlinkClick r:id="rId5" action="ppaction://hlinkfile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225" y="3691831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0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hlinkClick r:id="rId2" action="ppaction://hlinksldjump">
              <a:snd r:embed="rId3" name="click.wav"/>
            </a:hlinkClick>
          </p:cNvPr>
          <p:cNvSpPr/>
          <p:nvPr/>
        </p:nvSpPr>
        <p:spPr>
          <a:xfrm>
            <a:off x="3964649" y="4009061"/>
            <a:ext cx="1267850" cy="111068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Oval 19">
            <a:hlinkClick r:id="rId4" action="ppaction://hlinksldjump">
              <a:snd r:embed="rId3" name="click.wav"/>
            </a:hlinkClick>
          </p:cNvPr>
          <p:cNvSpPr/>
          <p:nvPr/>
        </p:nvSpPr>
        <p:spPr>
          <a:xfrm>
            <a:off x="2201020" y="3985142"/>
            <a:ext cx="1267850" cy="1110689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Oval 18">
            <a:hlinkClick r:id="rId5" action="ppaction://hlinksldjump">
              <a:snd r:embed="rId3" name="click.wav"/>
            </a:hlinkClick>
          </p:cNvPr>
          <p:cNvSpPr/>
          <p:nvPr/>
        </p:nvSpPr>
        <p:spPr>
          <a:xfrm>
            <a:off x="477417" y="3985142"/>
            <a:ext cx="1267850" cy="1110689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526320" y="4278876"/>
            <a:ext cx="1170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Início</a:t>
            </a:r>
            <a:endParaRPr lang="pt-PT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152117" y="4278876"/>
            <a:ext cx="1271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Menu</a:t>
            </a:r>
            <a:endParaRPr lang="pt-PT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="" xmlns:a16="http://schemas.microsoft.com/office/drawing/2014/main" xmlns:lc="http://schemas.openxmlformats.org/drawingml/2006/lockedCanvas" id="{4DC070C3-571A-42DF-8A4A-C925C441CC8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E781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31411" y1="67965" x2="32929" y2="67611"/>
                        <a14:backgroundMark x1="38998" y1="79292" x2="42185" y2="78938"/>
                        <a14:backgroundMark x1="32322" y1="76106" x2="32625" y2="76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793" y="693687"/>
            <a:ext cx="6579317" cy="5640841"/>
          </a:xfrm>
          <a:prstGeom prst="rect">
            <a:avLst/>
          </a:prstGeom>
          <a:ln>
            <a:noFill/>
          </a:ln>
        </p:spPr>
      </p:pic>
      <p:sp>
        <p:nvSpPr>
          <p:cNvPr id="23" name="Retângulo 22"/>
          <p:cNvSpPr/>
          <p:nvPr/>
        </p:nvSpPr>
        <p:spPr>
          <a:xfrm>
            <a:off x="206829" y="1354199"/>
            <a:ext cx="5225142" cy="103416"/>
          </a:xfrm>
          <a:prstGeom prst="rect">
            <a:avLst/>
          </a:prstGeom>
          <a:solidFill>
            <a:srgbClr val="D38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Retângulo 23"/>
          <p:cNvSpPr/>
          <p:nvPr/>
        </p:nvSpPr>
        <p:spPr>
          <a:xfrm>
            <a:off x="206829" y="2938618"/>
            <a:ext cx="5225142" cy="103416"/>
          </a:xfrm>
          <a:prstGeom prst="rect">
            <a:avLst/>
          </a:prstGeom>
          <a:solidFill>
            <a:srgbClr val="D38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CaixaDeTexto 24"/>
          <p:cNvSpPr txBox="1"/>
          <p:nvPr/>
        </p:nvSpPr>
        <p:spPr>
          <a:xfrm>
            <a:off x="38100" y="1776104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Inês Coelho</a:t>
            </a:r>
            <a:endParaRPr lang="pt-PT" sz="48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643548" y="5188173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Oval 15"/>
          <p:cNvSpPr/>
          <p:nvPr/>
        </p:nvSpPr>
        <p:spPr>
          <a:xfrm>
            <a:off x="3435082" y="5200133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7" name="Imagem 16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349" y="5258849"/>
            <a:ext cx="385654" cy="385654"/>
          </a:xfrm>
          <a:prstGeom prst="rect">
            <a:avLst/>
          </a:prstGeom>
        </p:spPr>
      </p:pic>
      <p:pic>
        <p:nvPicPr>
          <p:cNvPr id="18" name="Imagem 17">
            <a:hlinkClick r:id="rId10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07" y="5270809"/>
            <a:ext cx="385654" cy="385654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3809018" y="4255792"/>
            <a:ext cx="157911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Tabela </a:t>
            </a:r>
            <a:r>
              <a:rPr lang="pt-PT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Cronostratigráfica</a:t>
            </a:r>
            <a:endParaRPr lang="pt-PT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57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-15654" y="4830950"/>
            <a:ext cx="4417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>
                <a:solidFill>
                  <a:srgbClr val="03A1A4"/>
                </a:solidFill>
                <a:latin typeface="Century Gothic" panose="020B0502020202020204" pitchFamily="34" charset="0"/>
              </a:rPr>
              <a:t>Paleoproterozoico</a:t>
            </a:r>
            <a:endParaRPr lang="en-US" sz="36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3982876" y="2889809"/>
            <a:ext cx="422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Mesoproterozoico</a:t>
            </a:r>
            <a:endParaRPr lang="pt-PT" sz="36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10012531" y="3900186"/>
            <a:ext cx="537188" cy="528614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5" name="Circle: Hollow 8">
            <a:extLst>
              <a:ext uri="{FF2B5EF4-FFF2-40B4-BE49-F238E27FC236}">
                <a16:creationId xmlns="" xmlns:a16="http://schemas.microsoft.com/office/drawing/2014/main" id="{F2DF49F3-97E6-4BC4-8418-21D087C333F7}"/>
              </a:ext>
            </a:extLst>
          </p:cNvPr>
          <p:cNvSpPr/>
          <p:nvPr/>
        </p:nvSpPr>
        <p:spPr>
          <a:xfrm>
            <a:off x="9821548" y="3704911"/>
            <a:ext cx="919153" cy="919163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c 10">
            <a:extLst>
              <a:ext uri="{FF2B5EF4-FFF2-40B4-BE49-F238E27FC236}">
                <a16:creationId xmlns="" xmlns:a16="http://schemas.microsoft.com/office/drawing/2014/main" id="{7DB4AC47-F302-4D61-B33C-243A7DF719B9}"/>
              </a:ext>
            </a:extLst>
          </p:cNvPr>
          <p:cNvSpPr/>
          <p:nvPr/>
        </p:nvSpPr>
        <p:spPr>
          <a:xfrm>
            <a:off x="9612613" y="3511427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28" name="Conexão reta 27">
            <a:extLst>
              <a:ext uri="{FF2B5EF4-FFF2-40B4-BE49-F238E27FC236}">
                <a16:creationId xmlns="" xmlns:a16="http://schemas.microsoft.com/office/drawing/2014/main" id="{5AD2FADB-C579-4867-BC21-DFC5CEEC5E89}"/>
              </a:ext>
            </a:extLst>
          </p:cNvPr>
          <p:cNvCxnSpPr>
            <a:cxnSpLocks/>
          </p:cNvCxnSpPr>
          <p:nvPr/>
        </p:nvCxnSpPr>
        <p:spPr>
          <a:xfrm flipV="1">
            <a:off x="10270319" y="2460186"/>
            <a:ext cx="10804" cy="1440000"/>
          </a:xfrm>
          <a:prstGeom prst="line">
            <a:avLst/>
          </a:prstGeom>
          <a:ln w="38100">
            <a:solidFill>
              <a:srgbClr val="EF307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8293281" y="4740181"/>
            <a:ext cx="399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Neoproterozoico</a:t>
            </a:r>
            <a:endParaRPr lang="pt-PT" sz="36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54A8F1E-6DB0-4CCD-8336-397245676D73}"/>
              </a:ext>
            </a:extLst>
          </p:cNvPr>
          <p:cNvSpPr/>
          <p:nvPr/>
        </p:nvSpPr>
        <p:spPr>
          <a:xfrm>
            <a:off x="10136244" y="2192317"/>
            <a:ext cx="289758" cy="2766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888780" y="256648"/>
            <a:ext cx="8414440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8000" dirty="0" smtClean="0">
                <a:latin typeface="Century Gothic" panose="020B0502020202020204" pitchFamily="34" charset="0"/>
              </a:rPr>
              <a:t>Proterozoico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1431918" y="1483289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2500 </a:t>
            </a:r>
            <a:r>
              <a:rPr lang="pt-PT" sz="2000" dirty="0">
                <a:solidFill>
                  <a:srgbClr val="03A1A4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1600 </a:t>
            </a:r>
            <a:r>
              <a:rPr lang="pt-PT" sz="2000" dirty="0">
                <a:solidFill>
                  <a:srgbClr val="03A1A4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5250043" y="6150114"/>
            <a:ext cx="1689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1600 – 1000 </a:t>
            </a:r>
            <a:r>
              <a:rPr lang="pt-PT" sz="2000" dirty="0">
                <a:solidFill>
                  <a:srgbClr val="EE9524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="" xmlns:a16="http://schemas.microsoft.com/office/drawing/2014/main" id="{31AB3D66-37F8-420F-961B-14E0A1FC0739}"/>
              </a:ext>
            </a:extLst>
          </p:cNvPr>
          <p:cNvSpPr txBox="1"/>
          <p:nvPr/>
        </p:nvSpPr>
        <p:spPr>
          <a:xfrm>
            <a:off x="9509102" y="1446089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1000 - 541 </a:t>
            </a:r>
            <a:r>
              <a:rPr lang="pt-PT" sz="2000" dirty="0">
                <a:solidFill>
                  <a:srgbClr val="EF3078"/>
                </a:solidFill>
                <a:latin typeface="Century Gothic" panose="020B0502020202020204" pitchFamily="34" charset="0"/>
              </a:rPr>
              <a:t>M.a</a:t>
            </a: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94629" y="4470859"/>
            <a:ext cx="0" cy="1440000"/>
          </a:xfrm>
          <a:prstGeom prst="line">
            <a:avLst/>
          </a:prstGeom>
          <a:ln w="38100">
            <a:solidFill>
              <a:srgbClr val="EE952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5827406" y="3966489"/>
            <a:ext cx="537188" cy="528614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5949748" y="5879753"/>
            <a:ext cx="289758" cy="2766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5636423" y="3752164"/>
            <a:ext cx="919153" cy="919163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5415315" y="3593214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5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936337" y="3929868"/>
            <a:ext cx="537188" cy="528614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744363" y="3742087"/>
            <a:ext cx="919153" cy="919163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1524625" y="3572386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82331" y="2500130"/>
            <a:ext cx="10804" cy="1440000"/>
          </a:xfrm>
          <a:prstGeom prst="line">
            <a:avLst/>
          </a:prstGeom>
          <a:ln w="38100">
            <a:solidFill>
              <a:srgbClr val="03A1A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2059060" y="2238810"/>
            <a:ext cx="289758" cy="2766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1146366" y="3600372"/>
            <a:ext cx="1934652" cy="1637627"/>
          </a:xfrm>
          <a:prstGeom prst="arc">
            <a:avLst>
              <a:gd name="adj1" fmla="val 6109699"/>
              <a:gd name="adj2" fmla="val 1111575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6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9278229" y="3491019"/>
            <a:ext cx="2005786" cy="1785201"/>
          </a:xfrm>
          <a:prstGeom prst="arc">
            <a:avLst>
              <a:gd name="adj1" fmla="val 6109699"/>
              <a:gd name="adj2" fmla="val 10735463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1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>
            <a:off x="5289171" y="3403682"/>
            <a:ext cx="1934652" cy="1637627"/>
          </a:xfrm>
          <a:prstGeom prst="arc">
            <a:avLst>
              <a:gd name="adj1" fmla="val 6109699"/>
              <a:gd name="adj2" fmla="val 10851604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9" name="Divisa 28">
            <a:hlinkClick r:id="rId6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10134600" y="6121462"/>
            <a:ext cx="2280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Precâmbrico</a:t>
            </a:r>
            <a:endParaRPr lang="pt-PT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34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-1690" y="2922412"/>
            <a:ext cx="3050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Sidérico</a:t>
            </a:r>
            <a:endParaRPr lang="en-US" sz="28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3248457" y="4831964"/>
            <a:ext cx="2575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Rhyácico</a:t>
            </a:r>
            <a:endParaRPr lang="pt-PT" sz="28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7624502" y="3930648"/>
            <a:ext cx="537188" cy="528614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5" name="Circle: Hollow 8">
            <a:extLst>
              <a:ext uri="{FF2B5EF4-FFF2-40B4-BE49-F238E27FC236}">
                <a16:creationId xmlns="" xmlns:a16="http://schemas.microsoft.com/office/drawing/2014/main" id="{F2DF49F3-97E6-4BC4-8418-21D087C333F7}"/>
              </a:ext>
            </a:extLst>
          </p:cNvPr>
          <p:cNvSpPr/>
          <p:nvPr/>
        </p:nvSpPr>
        <p:spPr>
          <a:xfrm>
            <a:off x="7436973" y="3733304"/>
            <a:ext cx="919153" cy="919163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c 10">
            <a:extLst>
              <a:ext uri="{FF2B5EF4-FFF2-40B4-BE49-F238E27FC236}">
                <a16:creationId xmlns="" xmlns:a16="http://schemas.microsoft.com/office/drawing/2014/main" id="{7DB4AC47-F302-4D61-B33C-243A7DF719B9}"/>
              </a:ext>
            </a:extLst>
          </p:cNvPr>
          <p:cNvSpPr/>
          <p:nvPr/>
        </p:nvSpPr>
        <p:spPr>
          <a:xfrm>
            <a:off x="7216411" y="3535210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6629150" y="2995317"/>
            <a:ext cx="253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Orosírico</a:t>
            </a:r>
            <a:endParaRPr lang="pt-PT" sz="28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54A8F1E-6DB0-4CCD-8336-397245676D73}"/>
              </a:ext>
            </a:extLst>
          </p:cNvPr>
          <p:cNvSpPr/>
          <p:nvPr/>
        </p:nvSpPr>
        <p:spPr>
          <a:xfrm>
            <a:off x="7750846" y="5838801"/>
            <a:ext cx="289758" cy="2766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2" name="Arc 10">
            <a:extLst>
              <a:ext uri="{FF2B5EF4-FFF2-40B4-BE49-F238E27FC236}">
                <a16:creationId xmlns="" xmlns:a16="http://schemas.microsoft.com/office/drawing/2014/main" id="{94476677-2AA9-4563-8A7E-30E7CDB5ECFD}"/>
              </a:ext>
            </a:extLst>
          </p:cNvPr>
          <p:cNvSpPr/>
          <p:nvPr/>
        </p:nvSpPr>
        <p:spPr>
          <a:xfrm>
            <a:off x="7066966" y="3321895"/>
            <a:ext cx="1934652" cy="1637627"/>
          </a:xfrm>
          <a:prstGeom prst="arc">
            <a:avLst>
              <a:gd name="adj1" fmla="val 5961017"/>
              <a:gd name="adj2" fmla="val 1055927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456714" y="256648"/>
            <a:ext cx="9278573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8000" dirty="0" err="1" smtClean="0">
                <a:latin typeface="Century Gothic" panose="020B0502020202020204" pitchFamily="34" charset="0"/>
              </a:rPr>
              <a:t>Paleoproterozoico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719073" y="6115441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2500 </a:t>
            </a:r>
            <a:r>
              <a:rPr lang="pt-PT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2300 </a:t>
            </a:r>
            <a:r>
              <a:rPr lang="pt-PT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3775001" y="1449436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2300 </a:t>
            </a:r>
            <a:r>
              <a:rPr lang="pt-PT" sz="2000" dirty="0">
                <a:solidFill>
                  <a:srgbClr val="03A1A4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2050 </a:t>
            </a:r>
            <a:r>
              <a:rPr lang="pt-PT" sz="2000" dirty="0">
                <a:solidFill>
                  <a:srgbClr val="03A1A4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="" xmlns:a16="http://schemas.microsoft.com/office/drawing/2014/main" id="{31AB3D66-37F8-420F-961B-14E0A1FC0739}"/>
              </a:ext>
            </a:extLst>
          </p:cNvPr>
          <p:cNvSpPr txBox="1"/>
          <p:nvPr/>
        </p:nvSpPr>
        <p:spPr>
          <a:xfrm>
            <a:off x="10251463" y="1457907"/>
            <a:ext cx="1636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solidFill>
                  <a:srgbClr val="EF3078"/>
                </a:solidFill>
                <a:latin typeface="Century Gothic" panose="020B0502020202020204" pitchFamily="34" charset="0"/>
              </a:rPr>
              <a:t>1</a:t>
            </a:r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800 – 1600 M.a</a:t>
            </a:r>
            <a:endParaRPr lang="pt-PT" sz="20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flipV="1">
            <a:off x="4547022" y="2488580"/>
            <a:ext cx="0" cy="1440000"/>
          </a:xfrm>
          <a:prstGeom prst="line">
            <a:avLst/>
          </a:prstGeom>
          <a:ln w="38100">
            <a:solidFill>
              <a:srgbClr val="03A1A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4279882" y="3909642"/>
            <a:ext cx="537188" cy="528614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4402143" y="2235617"/>
            <a:ext cx="289758" cy="2766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4090952" y="3714366"/>
            <a:ext cx="919153" cy="919163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3867708" y="3512808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0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3477771" y="3544249"/>
            <a:ext cx="1934652" cy="1637627"/>
          </a:xfrm>
          <a:prstGeom prst="arc">
            <a:avLst>
              <a:gd name="adj1" fmla="val 6109699"/>
              <a:gd name="adj2" fmla="val 1111575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5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222500" y="3909642"/>
            <a:ext cx="537188" cy="5286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024647" y="3714367"/>
            <a:ext cx="919153" cy="919163"/>
          </a:xfrm>
          <a:prstGeom prst="donut">
            <a:avLst>
              <a:gd name="adj" fmla="val 52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804909" y="3535210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flipV="1">
            <a:off x="1473419" y="4395131"/>
            <a:ext cx="10804" cy="144000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1328540" y="5823973"/>
            <a:ext cx="289758" cy="2766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6" name="Arc 10">
            <a:extLst>
              <a:ext uri="{FF2B5EF4-FFF2-40B4-BE49-F238E27FC236}">
                <a16:creationId xmlns="" xmlns:a16="http://schemas.microsoft.com/office/drawing/2014/main" id="{65B3DCE2-314C-4349-A41A-F6F65D4406C9}"/>
              </a:ext>
            </a:extLst>
          </p:cNvPr>
          <p:cNvSpPr/>
          <p:nvPr/>
        </p:nvSpPr>
        <p:spPr>
          <a:xfrm>
            <a:off x="665252" y="3256927"/>
            <a:ext cx="1754451" cy="1702595"/>
          </a:xfrm>
          <a:prstGeom prst="arc">
            <a:avLst>
              <a:gd name="adj1" fmla="val 5567040"/>
              <a:gd name="adj2" fmla="val 10508755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4" name="Oval 33">
            <a:hlinkClick r:id="rId6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0806646" y="3928580"/>
            <a:ext cx="537188" cy="528614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5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0615663" y="3733305"/>
            <a:ext cx="919153" cy="919163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10395925" y="3544666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45" name="Conexão reta 44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flipV="1">
            <a:off x="11069837" y="2488580"/>
            <a:ext cx="10804" cy="1440000"/>
          </a:xfrm>
          <a:prstGeom prst="line">
            <a:avLst/>
          </a:prstGeom>
          <a:ln w="38100">
            <a:solidFill>
              <a:srgbClr val="EF307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10935762" y="2214331"/>
            <a:ext cx="289758" cy="2766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7" name="CaixaDeTexto 56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9899221" y="4803230"/>
            <a:ext cx="2352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Stathérico</a:t>
            </a:r>
            <a:endParaRPr lang="pt-PT" sz="28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Divisa 58">
            <a:hlinkClick r:id="rId7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0" name="CaixaDeTexto 59"/>
          <p:cNvSpPr txBox="1"/>
          <p:nvPr/>
        </p:nvSpPr>
        <p:spPr>
          <a:xfrm>
            <a:off x="10085241" y="6121462"/>
            <a:ext cx="2280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pt-PT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roterozoico</a:t>
            </a:r>
            <a:endParaRPr lang="pt-PT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7115796" y="6100613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2050 </a:t>
            </a:r>
            <a:r>
              <a:rPr lang="pt-PT" sz="2000" dirty="0">
                <a:solidFill>
                  <a:srgbClr val="EE9524"/>
                </a:solidFill>
                <a:latin typeface="Century Gothic" panose="020B0502020202020204" pitchFamily="34" charset="0"/>
              </a:rPr>
              <a:t>- 1</a:t>
            </a:r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800 </a:t>
            </a:r>
            <a:r>
              <a:rPr lang="pt-PT" sz="2000" dirty="0">
                <a:solidFill>
                  <a:srgbClr val="EE9524"/>
                </a:solidFill>
                <a:latin typeface="Century Gothic" panose="020B0502020202020204" pitchFamily="34" charset="0"/>
              </a:rPr>
              <a:t>M.a</a:t>
            </a:r>
          </a:p>
        </p:txBody>
      </p:sp>
      <p:cxnSp>
        <p:nvCxnSpPr>
          <p:cNvPr id="38" name="Conexão reta 37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flipV="1">
            <a:off x="7887817" y="4395131"/>
            <a:ext cx="10804" cy="1440000"/>
          </a:xfrm>
          <a:prstGeom prst="line">
            <a:avLst/>
          </a:prstGeom>
          <a:ln w="38100">
            <a:solidFill>
              <a:srgbClr val="EE952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1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10013657" y="3544249"/>
            <a:ext cx="1934652" cy="1637627"/>
          </a:xfrm>
          <a:prstGeom prst="arc">
            <a:avLst>
              <a:gd name="adj1" fmla="val 6109699"/>
              <a:gd name="adj2" fmla="val 1111575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96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4561632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Sidérico</a:t>
            </a:r>
            <a:endParaRPr lang="pt-PT" sz="6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081748" y="1741020"/>
            <a:ext cx="565103" cy="52700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Oval 25"/>
          <p:cNvSpPr/>
          <p:nvPr/>
        </p:nvSpPr>
        <p:spPr>
          <a:xfrm>
            <a:off x="3842917" y="5454795"/>
            <a:ext cx="565103" cy="52700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aixaDeTexto 8"/>
          <p:cNvSpPr txBox="1"/>
          <p:nvPr/>
        </p:nvSpPr>
        <p:spPr>
          <a:xfrm>
            <a:off x="10134600" y="6183018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 err="1" smtClean="0">
                <a:solidFill>
                  <a:srgbClr val="92D050"/>
                </a:solidFill>
                <a:latin typeface="Century Gothic" panose="020B0502020202020204" pitchFamily="34" charset="0"/>
              </a:rPr>
              <a:t>Paleoproterozoico</a:t>
            </a:r>
            <a:endParaRPr lang="pt-PT" sz="1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5288153" y="2752742"/>
            <a:ext cx="6903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Ocorreu a Catástrofe do Oxigénio.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408020" y="5567524"/>
            <a:ext cx="7440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Continuação da formação de ferro bandado.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438604" y="3724474"/>
            <a:ext cx="675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Aparecimento de “tapetes” microbianos desta altura.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5156052" y="4771385"/>
            <a:ext cx="7035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 oxigénio reagia com sedimentos de materiais orgânicos.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Imagem 16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224" y="3697327"/>
            <a:ext cx="365656" cy="365656"/>
          </a:xfrm>
          <a:prstGeom prst="rect">
            <a:avLst/>
          </a:prstGeom>
        </p:spPr>
      </p:pic>
      <p:pic>
        <p:nvPicPr>
          <p:cNvPr id="18" name="Imagem 17">
            <a:hlinkClick r:id="rId7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087" y="4742445"/>
            <a:ext cx="365656" cy="36565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4676123" y="1850257"/>
            <a:ext cx="6903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Deriva do nome “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Siderian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” que se refere a ferro.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25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526596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Rhyácico</a:t>
            </a:r>
          </a:p>
        </p:txBody>
      </p:sp>
      <p:sp>
        <p:nvSpPr>
          <p:cNvPr id="21" name="Oval 20"/>
          <p:cNvSpPr/>
          <p:nvPr/>
        </p:nvSpPr>
        <p:spPr>
          <a:xfrm>
            <a:off x="4081748" y="1741020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03A1A4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Oval 25"/>
          <p:cNvSpPr/>
          <p:nvPr/>
        </p:nvSpPr>
        <p:spPr>
          <a:xfrm>
            <a:off x="3842917" y="5454795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Oval 13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03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83018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 err="1" smtClean="0">
                <a:solidFill>
                  <a:srgbClr val="03A1A4"/>
                </a:solidFill>
                <a:latin typeface="Century Gothic" panose="020B0502020202020204" pitchFamily="34" charset="0"/>
              </a:rPr>
              <a:t>Paleoproterozoico</a:t>
            </a:r>
            <a:endParaRPr lang="pt-PT" sz="16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676123" y="1850257"/>
            <a:ext cx="7515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Provêm da grega palavra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rhýa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indicando um período de alto vulcanismo.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88153" y="2646813"/>
            <a:ext cx="6903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Período de intenso vulcanismo o que provocou a produção de dióxido de carbono e outros gases.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5438604" y="3724474"/>
            <a:ext cx="675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Formação da intrusão ígnea do Complexo de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Bushveld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156052" y="4771385"/>
            <a:ext cx="7035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Fim da glaciação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Huronian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408020" y="5567524"/>
            <a:ext cx="7440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Aumento da concentração de veneno marinho.</a:t>
            </a:r>
          </a:p>
        </p:txBody>
      </p:sp>
      <p:pic>
        <p:nvPicPr>
          <p:cNvPr id="19" name="Imagem 18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640" y="5521368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8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526596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Orosírico</a:t>
            </a:r>
            <a:endParaRPr lang="pt-PT" sz="6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081748" y="174102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03A1A4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Oval 25"/>
          <p:cNvSpPr/>
          <p:nvPr/>
        </p:nvSpPr>
        <p:spPr>
          <a:xfrm>
            <a:off x="3842917" y="5454795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Oval 13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alphaModFix amt="71000"/>
            </a:blip>
            <a:srcRect/>
            <a:stretch>
              <a:fillRect/>
            </a:stretch>
          </a:blip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83018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 err="1" smtClean="0">
                <a:solidFill>
                  <a:srgbClr val="EE9524"/>
                </a:solidFill>
                <a:latin typeface="Century Gothic" panose="020B0502020202020204" pitchFamily="34" charset="0"/>
              </a:rPr>
              <a:t>Paleoproterozoico</a:t>
            </a:r>
            <a:endParaRPr lang="pt-PT" sz="16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676123" y="1850257"/>
            <a:ext cx="7515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Deriva de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oros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(montanha) e 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genesis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(formação).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88154" y="2624885"/>
            <a:ext cx="6903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Início da formação de um supercontinente denominado Columbia a partir da união de vários continentes (Ur, Nena e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Atlantica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).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5438604" y="3724474"/>
            <a:ext cx="675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mpacto de um asteroide na Terra, provocando a cratera de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Vredefort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5095467" y="4771385"/>
            <a:ext cx="675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mpacto de um asteroide na Terra, provocando a bacia de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Sudbury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408020" y="5567524"/>
            <a:ext cx="7440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Fim da deposição e formação de ferro bandado.</a:t>
            </a:r>
          </a:p>
        </p:txBody>
      </p:sp>
      <p:pic>
        <p:nvPicPr>
          <p:cNvPr id="19" name="Imagem 18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557" y="4732446"/>
            <a:ext cx="385654" cy="38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4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526596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Stathérico</a:t>
            </a:r>
          </a:p>
        </p:txBody>
      </p:sp>
      <p:sp>
        <p:nvSpPr>
          <p:cNvPr id="21" name="Oval 20"/>
          <p:cNvSpPr/>
          <p:nvPr/>
        </p:nvSpPr>
        <p:spPr>
          <a:xfrm>
            <a:off x="4052086" y="1940809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03A1A4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88308" y="3543354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341005" y="5041782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Oval 13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alphaModFix amt="70000"/>
            </a:blip>
            <a:srcRect/>
            <a:stretch>
              <a:fillRect/>
            </a:stretch>
          </a:blipFill>
          <a:ln>
            <a:solidFill>
              <a:srgbClr val="EF3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83018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 err="1" smtClean="0">
                <a:solidFill>
                  <a:srgbClr val="EF3078"/>
                </a:solidFill>
                <a:latin typeface="Century Gothic" panose="020B0502020202020204" pitchFamily="34" charset="0"/>
              </a:rPr>
              <a:t>Paleoproterozoico</a:t>
            </a:r>
            <a:endParaRPr lang="pt-PT" sz="16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688308" y="2016567"/>
            <a:ext cx="7515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Deriva de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stable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(firme).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318162" y="3619407"/>
            <a:ext cx="6903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Formação do supercontinente Columbia.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5083629" y="5045568"/>
            <a:ext cx="7120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Período calmo e estável onde deu para a Terra se recuperar dos passados eventos violentos 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Imagem 16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31" y="3619407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5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-15654" y="4830950"/>
            <a:ext cx="4417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>
                <a:solidFill>
                  <a:srgbClr val="92D050"/>
                </a:solidFill>
                <a:latin typeface="Century Gothic" panose="020B0502020202020204" pitchFamily="34" charset="0"/>
              </a:rPr>
              <a:t>Calymmico</a:t>
            </a:r>
            <a:endParaRPr lang="en-US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3982876" y="2889809"/>
            <a:ext cx="422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rgbClr val="03A1A4"/>
                </a:solidFill>
                <a:latin typeface="Century Gothic" panose="020B0502020202020204" pitchFamily="34" charset="0"/>
              </a:rPr>
              <a:t>Ectásico</a:t>
            </a:r>
          </a:p>
        </p:txBody>
      </p:sp>
      <p:sp>
        <p:nvSpPr>
          <p:cNvPr id="24" name="Oval 2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10012531" y="3900186"/>
            <a:ext cx="537188" cy="528614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5" name="Circle: Hollow 8">
            <a:extLst>
              <a:ext uri="{FF2B5EF4-FFF2-40B4-BE49-F238E27FC236}">
                <a16:creationId xmlns="" xmlns:a16="http://schemas.microsoft.com/office/drawing/2014/main" id="{F2DF49F3-97E6-4BC4-8418-21D087C333F7}"/>
              </a:ext>
            </a:extLst>
          </p:cNvPr>
          <p:cNvSpPr/>
          <p:nvPr/>
        </p:nvSpPr>
        <p:spPr>
          <a:xfrm>
            <a:off x="9821548" y="3704911"/>
            <a:ext cx="919153" cy="919163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c 10">
            <a:extLst>
              <a:ext uri="{FF2B5EF4-FFF2-40B4-BE49-F238E27FC236}">
                <a16:creationId xmlns="" xmlns:a16="http://schemas.microsoft.com/office/drawing/2014/main" id="{7DB4AC47-F302-4D61-B33C-243A7DF719B9}"/>
              </a:ext>
            </a:extLst>
          </p:cNvPr>
          <p:cNvSpPr/>
          <p:nvPr/>
        </p:nvSpPr>
        <p:spPr>
          <a:xfrm>
            <a:off x="9612613" y="3511427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28" name="Conexão reta 27">
            <a:extLst>
              <a:ext uri="{FF2B5EF4-FFF2-40B4-BE49-F238E27FC236}">
                <a16:creationId xmlns="" xmlns:a16="http://schemas.microsoft.com/office/drawing/2014/main" id="{5AD2FADB-C579-4867-BC21-DFC5CEEC5E89}"/>
              </a:ext>
            </a:extLst>
          </p:cNvPr>
          <p:cNvCxnSpPr>
            <a:cxnSpLocks/>
          </p:cNvCxnSpPr>
          <p:nvPr/>
        </p:nvCxnSpPr>
        <p:spPr>
          <a:xfrm flipV="1">
            <a:off x="10270319" y="2460186"/>
            <a:ext cx="10804" cy="1440000"/>
          </a:xfrm>
          <a:prstGeom prst="line">
            <a:avLst/>
          </a:prstGeom>
          <a:ln w="38100">
            <a:solidFill>
              <a:srgbClr val="EE952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8293281" y="4740181"/>
            <a:ext cx="399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rgbClr val="EE9524"/>
                </a:solidFill>
                <a:latin typeface="Century Gothic" panose="020B0502020202020204" pitchFamily="34" charset="0"/>
              </a:rPr>
              <a:t>Sténico</a:t>
            </a: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54A8F1E-6DB0-4CCD-8336-397245676D73}"/>
              </a:ext>
            </a:extLst>
          </p:cNvPr>
          <p:cNvSpPr/>
          <p:nvPr/>
        </p:nvSpPr>
        <p:spPr>
          <a:xfrm>
            <a:off x="10136244" y="2192317"/>
            <a:ext cx="289758" cy="2766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518979" y="256648"/>
            <a:ext cx="9154042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8000" dirty="0" smtClean="0">
                <a:latin typeface="Century Gothic" panose="020B0502020202020204" pitchFamily="34" charset="0"/>
              </a:rPr>
              <a:t>Mesoproterozoico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1431918" y="1483289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1600 </a:t>
            </a:r>
            <a:r>
              <a:rPr lang="pt-PT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1400 </a:t>
            </a:r>
            <a:r>
              <a:rPr lang="pt-PT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5250043" y="6150114"/>
            <a:ext cx="1689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1400 – 1200 </a:t>
            </a:r>
            <a:r>
              <a:rPr lang="pt-PT" sz="2000" dirty="0">
                <a:solidFill>
                  <a:srgbClr val="03A1A4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="" xmlns:a16="http://schemas.microsoft.com/office/drawing/2014/main" id="{31AB3D66-37F8-420F-961B-14E0A1FC0739}"/>
              </a:ext>
            </a:extLst>
          </p:cNvPr>
          <p:cNvSpPr txBox="1"/>
          <p:nvPr/>
        </p:nvSpPr>
        <p:spPr>
          <a:xfrm>
            <a:off x="9509102" y="1446089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1200 - 1000 </a:t>
            </a:r>
            <a:r>
              <a:rPr lang="pt-PT" sz="2000" dirty="0">
                <a:solidFill>
                  <a:srgbClr val="EE9524"/>
                </a:solidFill>
                <a:latin typeface="Century Gothic" panose="020B0502020202020204" pitchFamily="34" charset="0"/>
              </a:rPr>
              <a:t>M.a</a:t>
            </a: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94629" y="4470859"/>
            <a:ext cx="0" cy="1440000"/>
          </a:xfrm>
          <a:prstGeom prst="line">
            <a:avLst/>
          </a:prstGeom>
          <a:ln w="38100">
            <a:solidFill>
              <a:srgbClr val="03A1A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5827406" y="3966489"/>
            <a:ext cx="537188" cy="528614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5949748" y="5879753"/>
            <a:ext cx="289758" cy="2766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5636423" y="3752164"/>
            <a:ext cx="919153" cy="919163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5415315" y="3593214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5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936337" y="3929868"/>
            <a:ext cx="537188" cy="5286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744363" y="3742087"/>
            <a:ext cx="919153" cy="919163"/>
          </a:xfrm>
          <a:prstGeom prst="donut">
            <a:avLst>
              <a:gd name="adj" fmla="val 52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1524625" y="3572386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82331" y="2500130"/>
            <a:ext cx="10804" cy="144000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2059060" y="2238810"/>
            <a:ext cx="289758" cy="2766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1146366" y="3600372"/>
            <a:ext cx="1934652" cy="1637627"/>
          </a:xfrm>
          <a:prstGeom prst="arc">
            <a:avLst>
              <a:gd name="adj1" fmla="val 6109699"/>
              <a:gd name="adj2" fmla="val 1111575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6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9278229" y="3491019"/>
            <a:ext cx="2005786" cy="1785201"/>
          </a:xfrm>
          <a:prstGeom prst="arc">
            <a:avLst>
              <a:gd name="adj1" fmla="val 6109699"/>
              <a:gd name="adj2" fmla="val 10735463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1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>
            <a:off x="5289171" y="3403682"/>
            <a:ext cx="1934652" cy="1637627"/>
          </a:xfrm>
          <a:prstGeom prst="arc">
            <a:avLst>
              <a:gd name="adj1" fmla="val 6109699"/>
              <a:gd name="adj2" fmla="val 10851604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9" name="Divisa 28">
            <a:hlinkClick r:id="rId6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10085241" y="6183018"/>
            <a:ext cx="2280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Paleoproterozoico</a:t>
            </a:r>
            <a:endParaRPr lang="pt-PT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71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4561632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Calymmico</a:t>
            </a:r>
            <a:endParaRPr lang="pt-PT" sz="6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081748" y="1741020"/>
            <a:ext cx="565103" cy="52700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Oval 25"/>
          <p:cNvSpPr/>
          <p:nvPr/>
        </p:nvSpPr>
        <p:spPr>
          <a:xfrm>
            <a:off x="3842917" y="5454795"/>
            <a:ext cx="565103" cy="52700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aixaDeTexto 8"/>
          <p:cNvSpPr txBox="1"/>
          <p:nvPr/>
        </p:nvSpPr>
        <p:spPr>
          <a:xfrm>
            <a:off x="10134600" y="6183018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Mesoproterozoico</a:t>
            </a:r>
            <a:endParaRPr lang="pt-PT" sz="1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4676123" y="1850257"/>
            <a:ext cx="7515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Do grego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kálymma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que significa “tapar”.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235248" y="2648706"/>
            <a:ext cx="6956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 crusta terrestre engrossa devido à deposição de pedra em cima da rocha mais velha.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438605" y="3614860"/>
            <a:ext cx="6753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Aparecimento de riftes ao longo da margem da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Laurentia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India,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Baltica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Sibéria, Sul da África e Sul da China.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5041558" y="4665557"/>
            <a:ext cx="7150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Os riftes vieram acompanhados de vulcanismo, o que levou a um grande depósito de rochas ígneas nessa região.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408020" y="5554793"/>
            <a:ext cx="7903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Expansão de plataformas, o que leva a novas plataformas de forma a “tapá-las”.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66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526596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Ectásico</a:t>
            </a:r>
          </a:p>
        </p:txBody>
      </p:sp>
      <p:sp>
        <p:nvSpPr>
          <p:cNvPr id="23" name="Oval 22"/>
          <p:cNvSpPr/>
          <p:nvPr/>
        </p:nvSpPr>
        <p:spPr>
          <a:xfrm>
            <a:off x="4828889" y="3604998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83018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Mesoproterozoico</a:t>
            </a:r>
            <a:endParaRPr lang="pt-PT" sz="16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1000"/>
            </a:stretch>
          </a:blipFill>
          <a:ln>
            <a:solidFill>
              <a:srgbClr val="03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5393992" y="3714612"/>
            <a:ext cx="695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Os continentes continuam a afastar-se.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46186" y="4870486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CaixaDeTexto 13"/>
          <p:cNvSpPr txBox="1"/>
          <p:nvPr/>
        </p:nvSpPr>
        <p:spPr>
          <a:xfrm>
            <a:off x="5111441" y="4969105"/>
            <a:ext cx="695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Os continentes começam a crescer cada vez mais.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460361" y="2266893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CaixaDeTexto 16"/>
          <p:cNvSpPr txBox="1"/>
          <p:nvPr/>
        </p:nvSpPr>
        <p:spPr>
          <a:xfrm>
            <a:off x="5125616" y="2266893"/>
            <a:ext cx="706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Deriva da palavra extensão, significando a extensão das massas dos continentes.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64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hlinkClick r:id="" action="ppaction://hlinkshowjump?jump=firstslide">
              <a:snd r:embed="rId2" name="click.wav"/>
            </a:hlinkClick>
          </p:cNvPr>
          <p:cNvSpPr/>
          <p:nvPr/>
        </p:nvSpPr>
        <p:spPr>
          <a:xfrm>
            <a:off x="409742" y="4693952"/>
            <a:ext cx="1267850" cy="1110689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Oval 21">
            <a:hlinkClick r:id="rId3" action="ppaction://hlinksldjump">
              <a:snd r:embed="rId2" name="click.wav"/>
            </a:hlinkClick>
          </p:cNvPr>
          <p:cNvSpPr/>
          <p:nvPr/>
        </p:nvSpPr>
        <p:spPr>
          <a:xfrm>
            <a:off x="4011721" y="4702629"/>
            <a:ext cx="1267850" cy="111068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9C4D3765-FFB6-4A06-A31E-AF078532E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1" b="96224" l="922" r="99424">
                        <a14:foregroundMark x1="2074" y1="27604" x2="2419" y2="23307"/>
                        <a14:foregroundMark x1="3111" y1="21615" x2="4493" y2="19531"/>
                        <a14:foregroundMark x1="22005" y1="5208" x2="24424" y2="2604"/>
                        <a14:foregroundMark x1="15553" y1="13021" x2="15438" y2="8073"/>
                        <a14:foregroundMark x1="13594" y1="11458" x2="15092" y2="11719"/>
                        <a14:foregroundMark x1="14055" y1="10026" x2="15438" y2="12630"/>
                        <a14:foregroundMark x1="91820" y1="22786" x2="92972" y2="20573"/>
                        <a14:foregroundMark x1="87097" y1="17188" x2="85829" y2="16667"/>
                        <a14:foregroundMark x1="87558" y1="16797" x2="89516" y2="15755"/>
                        <a14:foregroundMark x1="82719" y1="16667" x2="81106" y2="11589"/>
                        <a14:foregroundMark x1="70853" y1="7943" x2="71544" y2="6641"/>
                        <a14:foregroundMark x1="57834" y1="5469" x2="57488" y2="1432"/>
                        <a14:foregroundMark x1="60829" y1="6380" x2="60714" y2="5729"/>
                        <a14:foregroundMark x1="47120" y1="4948" x2="46313" y2="2995"/>
                        <a14:foregroundMark x1="47696" y1="3385" x2="47581" y2="2604"/>
                        <a14:foregroundMark x1="46889" y1="3125" x2="46774" y2="1953"/>
                        <a14:foregroundMark x1="47926" y1="2474" x2="49539" y2="2995"/>
                        <a14:foregroundMark x1="41475" y1="4557" x2="41359" y2="2604"/>
                        <a14:foregroundMark x1="35484" y1="87500" x2="35138" y2="89844"/>
                        <a14:foregroundMark x1="35829" y1="90755" x2="36982" y2="93359"/>
                        <a14:backgroundMark x1="48502" y1="5078" x2="48848" y2="3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437" y="3873231"/>
            <a:ext cx="5136107" cy="288906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445804" y="4978547"/>
            <a:ext cx="1195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Início</a:t>
            </a:r>
            <a:endParaRPr lang="pt-PT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206829" y="1106724"/>
            <a:ext cx="5225142" cy="103416"/>
          </a:xfrm>
          <a:prstGeom prst="rect">
            <a:avLst/>
          </a:prstGeom>
          <a:solidFill>
            <a:srgbClr val="667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 15"/>
          <p:cNvSpPr/>
          <p:nvPr/>
        </p:nvSpPr>
        <p:spPr>
          <a:xfrm>
            <a:off x="206829" y="2513885"/>
            <a:ext cx="5225142" cy="103416"/>
          </a:xfrm>
          <a:prstGeom prst="rect">
            <a:avLst/>
          </a:prstGeom>
          <a:solidFill>
            <a:srgbClr val="667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CaixaDeTexto 16"/>
          <p:cNvSpPr txBox="1"/>
          <p:nvPr/>
        </p:nvSpPr>
        <p:spPr>
          <a:xfrm>
            <a:off x="6418104" y="1247522"/>
            <a:ext cx="57367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Fanerozoico</a:t>
            </a:r>
            <a:endParaRPr lang="pt-PT" sz="6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tângulo 1">
            <a:hlinkClick r:id="rId6" action="ppaction://hlinksldjump">
              <a:snd r:embed="rId2" name="click.wav"/>
            </a:hlinkClick>
          </p:cNvPr>
          <p:cNvSpPr/>
          <p:nvPr/>
        </p:nvSpPr>
        <p:spPr>
          <a:xfrm>
            <a:off x="-5110" y="922475"/>
            <a:ext cx="5736771" cy="198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tângulo 17"/>
          <p:cNvSpPr/>
          <p:nvPr/>
        </p:nvSpPr>
        <p:spPr>
          <a:xfrm>
            <a:off x="6629402" y="1103109"/>
            <a:ext cx="5225142" cy="103416"/>
          </a:xfrm>
          <a:prstGeom prst="rect">
            <a:avLst/>
          </a:prstGeom>
          <a:solidFill>
            <a:srgbClr val="667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etângulo 18"/>
          <p:cNvSpPr/>
          <p:nvPr/>
        </p:nvSpPr>
        <p:spPr>
          <a:xfrm>
            <a:off x="6629402" y="2513885"/>
            <a:ext cx="5225142" cy="103416"/>
          </a:xfrm>
          <a:prstGeom prst="rect">
            <a:avLst/>
          </a:prstGeom>
          <a:solidFill>
            <a:srgbClr val="667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CaixaDeTexto 19"/>
          <p:cNvSpPr txBox="1"/>
          <p:nvPr/>
        </p:nvSpPr>
        <p:spPr>
          <a:xfrm>
            <a:off x="-130295" y="1247522"/>
            <a:ext cx="59871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Precâmbrico</a:t>
            </a:r>
            <a:endParaRPr lang="pt-PT" sz="6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tângulo 20">
            <a:hlinkClick r:id="rId7" action="ppaction://hlinksldjump">
              <a:snd r:embed="rId2" name="click.wav"/>
            </a:hlinkClick>
          </p:cNvPr>
          <p:cNvSpPr/>
          <p:nvPr/>
        </p:nvSpPr>
        <p:spPr>
          <a:xfrm>
            <a:off x="6373587" y="922475"/>
            <a:ext cx="5736771" cy="198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CaixaDeTexto 22"/>
          <p:cNvSpPr txBox="1"/>
          <p:nvPr/>
        </p:nvSpPr>
        <p:spPr>
          <a:xfrm>
            <a:off x="3852859" y="4973279"/>
            <a:ext cx="157911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Tabela </a:t>
            </a:r>
            <a:r>
              <a:rPr lang="pt-PT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Cronostratigráfica</a:t>
            </a:r>
            <a:endParaRPr lang="pt-PT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hlinkClick r:id="rId8" action="ppaction://hlinksldjump">
              <a:snd r:embed="rId2" name="click.wav"/>
            </a:hlinkClick>
          </p:cNvPr>
          <p:cNvSpPr/>
          <p:nvPr/>
        </p:nvSpPr>
        <p:spPr>
          <a:xfrm>
            <a:off x="2165138" y="4693952"/>
            <a:ext cx="1267850" cy="1110689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CaixaDeTexto 24"/>
          <p:cNvSpPr txBox="1"/>
          <p:nvPr/>
        </p:nvSpPr>
        <p:spPr>
          <a:xfrm>
            <a:off x="2091398" y="5018463"/>
            <a:ext cx="1420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Créditos</a:t>
            </a:r>
            <a:endParaRPr lang="pt-PT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36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/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526596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Sténico</a:t>
            </a:r>
          </a:p>
        </p:txBody>
      </p:sp>
      <p:sp>
        <p:nvSpPr>
          <p:cNvPr id="21" name="Oval 20"/>
          <p:cNvSpPr/>
          <p:nvPr/>
        </p:nvSpPr>
        <p:spPr>
          <a:xfrm>
            <a:off x="4081748" y="174102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03A1A4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Oval 25"/>
          <p:cNvSpPr/>
          <p:nvPr/>
        </p:nvSpPr>
        <p:spPr>
          <a:xfrm>
            <a:off x="3842917" y="5454795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Oval 13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3">
              <a:alphaModFix amt="71000"/>
            </a:blip>
            <a:srcRect/>
            <a:stretch>
              <a:fillRect/>
            </a:stretch>
          </a:blip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83018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Mesoproterozoico</a:t>
            </a:r>
            <a:endParaRPr lang="pt-PT" sz="16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676123" y="1850257"/>
            <a:ext cx="7515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Sténico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deriva de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narrow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ou seja, restringir.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45358" y="2754534"/>
            <a:ext cx="7515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Não havia camada de ozono.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5438605" y="3614860"/>
            <a:ext cx="6753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Formação do supercontinente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Rodinia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rodeado por um oceano denominado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Mirovia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095467" y="4768944"/>
            <a:ext cx="675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Formação do 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Midcontinent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Rifte.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448005" y="5598692"/>
            <a:ext cx="675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Orogénese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Greenville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Imagem 18">
            <a:hlinkClick r:id="rId5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640" y="5531091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1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-15654" y="4830950"/>
            <a:ext cx="4417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>
                <a:solidFill>
                  <a:srgbClr val="EF3078"/>
                </a:solidFill>
                <a:latin typeface="Century Gothic" panose="020B0502020202020204" pitchFamily="34" charset="0"/>
              </a:rPr>
              <a:t>Tónico</a:t>
            </a:r>
            <a:endParaRPr lang="en-US" sz="36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3982876" y="2889809"/>
            <a:ext cx="422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err="1" smtClean="0">
                <a:solidFill>
                  <a:srgbClr val="92D050"/>
                </a:solidFill>
                <a:latin typeface="Century Gothic" panose="020B0502020202020204" pitchFamily="34" charset="0"/>
              </a:rPr>
              <a:t>Cryogénico</a:t>
            </a:r>
            <a:endParaRPr lang="pt-PT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10012531" y="3900186"/>
            <a:ext cx="537188" cy="528614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5" name="Circle: Hollow 8">
            <a:extLst>
              <a:ext uri="{FF2B5EF4-FFF2-40B4-BE49-F238E27FC236}">
                <a16:creationId xmlns="" xmlns:a16="http://schemas.microsoft.com/office/drawing/2014/main" id="{F2DF49F3-97E6-4BC4-8418-21D087C333F7}"/>
              </a:ext>
            </a:extLst>
          </p:cNvPr>
          <p:cNvSpPr/>
          <p:nvPr/>
        </p:nvSpPr>
        <p:spPr>
          <a:xfrm>
            <a:off x="9821548" y="3704911"/>
            <a:ext cx="919153" cy="919163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c 10">
            <a:extLst>
              <a:ext uri="{FF2B5EF4-FFF2-40B4-BE49-F238E27FC236}">
                <a16:creationId xmlns="" xmlns:a16="http://schemas.microsoft.com/office/drawing/2014/main" id="{7DB4AC47-F302-4D61-B33C-243A7DF719B9}"/>
              </a:ext>
            </a:extLst>
          </p:cNvPr>
          <p:cNvSpPr/>
          <p:nvPr/>
        </p:nvSpPr>
        <p:spPr>
          <a:xfrm>
            <a:off x="9612613" y="3511427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28" name="Conexão reta 27">
            <a:extLst>
              <a:ext uri="{FF2B5EF4-FFF2-40B4-BE49-F238E27FC236}">
                <a16:creationId xmlns="" xmlns:a16="http://schemas.microsoft.com/office/drawing/2014/main" id="{5AD2FADB-C579-4867-BC21-DFC5CEEC5E89}"/>
              </a:ext>
            </a:extLst>
          </p:cNvPr>
          <p:cNvCxnSpPr>
            <a:cxnSpLocks/>
          </p:cNvCxnSpPr>
          <p:nvPr/>
        </p:nvCxnSpPr>
        <p:spPr>
          <a:xfrm flipV="1">
            <a:off x="10270319" y="2460186"/>
            <a:ext cx="10804" cy="1440000"/>
          </a:xfrm>
          <a:prstGeom prst="line">
            <a:avLst/>
          </a:prstGeom>
          <a:ln w="38100">
            <a:solidFill>
              <a:srgbClr val="03A1A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8293281" y="4740181"/>
            <a:ext cx="399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err="1">
                <a:solidFill>
                  <a:srgbClr val="03A1A4"/>
                </a:solidFill>
                <a:latin typeface="Century Gothic" panose="020B0502020202020204" pitchFamily="34" charset="0"/>
              </a:rPr>
              <a:t>Ediacárico</a:t>
            </a:r>
            <a:endParaRPr lang="pt-PT" sz="36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54A8F1E-6DB0-4CCD-8336-397245676D73}"/>
              </a:ext>
            </a:extLst>
          </p:cNvPr>
          <p:cNvSpPr/>
          <p:nvPr/>
        </p:nvSpPr>
        <p:spPr>
          <a:xfrm>
            <a:off x="10136244" y="2192317"/>
            <a:ext cx="289758" cy="2766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518979" y="256648"/>
            <a:ext cx="9154042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8000" dirty="0" smtClean="0">
                <a:latin typeface="Century Gothic" panose="020B0502020202020204" pitchFamily="34" charset="0"/>
              </a:rPr>
              <a:t>Neoproterozoico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1431918" y="1483289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1000 </a:t>
            </a:r>
            <a:r>
              <a:rPr lang="pt-PT" sz="2000" dirty="0">
                <a:solidFill>
                  <a:srgbClr val="EF3078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720 </a:t>
            </a:r>
            <a:r>
              <a:rPr lang="pt-PT" sz="2000" dirty="0">
                <a:solidFill>
                  <a:srgbClr val="EF3078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5250043" y="6150114"/>
            <a:ext cx="1689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720 – 635 </a:t>
            </a:r>
            <a:r>
              <a:rPr lang="pt-PT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="" xmlns:a16="http://schemas.microsoft.com/office/drawing/2014/main" id="{31AB3D66-37F8-420F-961B-14E0A1FC0739}"/>
              </a:ext>
            </a:extLst>
          </p:cNvPr>
          <p:cNvSpPr txBox="1"/>
          <p:nvPr/>
        </p:nvSpPr>
        <p:spPr>
          <a:xfrm>
            <a:off x="9509102" y="1446089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635 -541 </a:t>
            </a:r>
            <a:r>
              <a:rPr lang="pt-PT" sz="2000" dirty="0">
                <a:solidFill>
                  <a:srgbClr val="03A1A4"/>
                </a:solidFill>
                <a:latin typeface="Century Gothic" panose="020B0502020202020204" pitchFamily="34" charset="0"/>
              </a:rPr>
              <a:t>M.a</a:t>
            </a: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94629" y="4470859"/>
            <a:ext cx="0" cy="144000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5827406" y="3966489"/>
            <a:ext cx="537188" cy="5286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5949748" y="5879753"/>
            <a:ext cx="289758" cy="2766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5636423" y="3752164"/>
            <a:ext cx="919153" cy="919163"/>
          </a:xfrm>
          <a:prstGeom prst="donut">
            <a:avLst>
              <a:gd name="adj" fmla="val 52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5415315" y="3593214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5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936337" y="3929868"/>
            <a:ext cx="537188" cy="528614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744363" y="3742087"/>
            <a:ext cx="919153" cy="919163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1524625" y="3572386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82331" y="2500130"/>
            <a:ext cx="10804" cy="1440000"/>
          </a:xfrm>
          <a:prstGeom prst="line">
            <a:avLst/>
          </a:prstGeom>
          <a:ln w="38100">
            <a:solidFill>
              <a:srgbClr val="EF307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2059060" y="2238810"/>
            <a:ext cx="289758" cy="2766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1146366" y="3600372"/>
            <a:ext cx="1934652" cy="1637627"/>
          </a:xfrm>
          <a:prstGeom prst="arc">
            <a:avLst>
              <a:gd name="adj1" fmla="val 6109699"/>
              <a:gd name="adj2" fmla="val 1111575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6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9278229" y="3491019"/>
            <a:ext cx="2005786" cy="1785201"/>
          </a:xfrm>
          <a:prstGeom prst="arc">
            <a:avLst>
              <a:gd name="adj1" fmla="val 6109699"/>
              <a:gd name="adj2" fmla="val 10735463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1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>
            <a:off x="5289171" y="3403682"/>
            <a:ext cx="1934652" cy="1637627"/>
          </a:xfrm>
          <a:prstGeom prst="arc">
            <a:avLst>
              <a:gd name="adj1" fmla="val 6109699"/>
              <a:gd name="adj2" fmla="val 10851604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9" name="Divisa 28">
            <a:hlinkClick r:id="rId6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10085241" y="6183018"/>
            <a:ext cx="2280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Paleoproterozoico</a:t>
            </a:r>
            <a:endParaRPr lang="pt-PT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19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4561632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Tónico</a:t>
            </a:r>
            <a:endParaRPr lang="pt-PT" sz="6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364299" y="2077509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Oval 22"/>
          <p:cNvSpPr/>
          <p:nvPr/>
        </p:nvSpPr>
        <p:spPr>
          <a:xfrm>
            <a:off x="4752323" y="3268912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618901" y="4554581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aixaDeTexto 8"/>
          <p:cNvSpPr txBox="1"/>
          <p:nvPr/>
        </p:nvSpPr>
        <p:spPr>
          <a:xfrm>
            <a:off x="10134600" y="616762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Neoproterozoico</a:t>
            </a:r>
            <a:endParaRPr lang="pt-PT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solidFill>
              <a:srgbClr val="EF3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4929403" y="2080858"/>
            <a:ext cx="7262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Tónico deriva de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strech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(estender), referindo-se aos continentes durante a fragmentação do supercontinente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Rodinia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317426" y="3378526"/>
            <a:ext cx="7515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Fragmentação do supercontinente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Rodinia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5184004" y="4664195"/>
            <a:ext cx="675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Aparecimento dos microfósseis orgânicos como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Acritarchs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Imagem 16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730" y="3358924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6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3" action="ppaction://hlinksldjump">
              <a:snd r:embed="rId4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4561632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Cryogénico</a:t>
            </a:r>
            <a:endParaRPr lang="pt-PT" sz="6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081748" y="1741020"/>
            <a:ext cx="565103" cy="52700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Oval 25"/>
          <p:cNvSpPr/>
          <p:nvPr/>
        </p:nvSpPr>
        <p:spPr>
          <a:xfrm>
            <a:off x="3842917" y="5454795"/>
            <a:ext cx="565103" cy="52700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aixaDeTexto 8"/>
          <p:cNvSpPr txBox="1"/>
          <p:nvPr/>
        </p:nvSpPr>
        <p:spPr>
          <a:xfrm>
            <a:off x="10134600" y="6183018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Neoproterozoico</a:t>
            </a:r>
            <a:endParaRPr lang="pt-PT" sz="1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5">
              <a:alphaModFix amt="8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4676123" y="1813456"/>
            <a:ext cx="7515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 período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Cryogénico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refere-se à glaciação, quase, mundial.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448005" y="5598692"/>
            <a:ext cx="675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Ferro bandado volta a aparecer.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095467" y="4771385"/>
            <a:ext cx="675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 ciclo carbónico foi afetado.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5438605" y="3724474"/>
            <a:ext cx="675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Afluência de minerais nos oceanos.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Imagem 16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26" y="3680582"/>
            <a:ext cx="385654" cy="385654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5211954" y="2721837"/>
            <a:ext cx="7515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Hipótese da Bola de Neve e Glaciações.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39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526596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Ediacárico</a:t>
            </a:r>
            <a:endParaRPr lang="pt-PT" sz="6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83426" y="2039432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748529" y="4201746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750691" y="3048420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Oval 25"/>
          <p:cNvSpPr/>
          <p:nvPr/>
        </p:nvSpPr>
        <p:spPr>
          <a:xfrm>
            <a:off x="4236827" y="5271967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83018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Neoproterozoico</a:t>
            </a:r>
            <a:endParaRPr lang="pt-PT" sz="16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3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CaixaDeTexto 12"/>
          <p:cNvSpPr txBox="1"/>
          <p:nvPr/>
        </p:nvSpPr>
        <p:spPr>
          <a:xfrm>
            <a:off x="4885794" y="2149046"/>
            <a:ext cx="7515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Formação do supercontinente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Pannotia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315794" y="3158034"/>
            <a:ext cx="7515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Primeira parte do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Ediacárico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é caracterizada por glaciações.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5305139" y="4244861"/>
            <a:ext cx="6886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Já a segunda parte do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Ediacárico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é caracterizada por um clima quente e húmido.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799480" y="5311296"/>
            <a:ext cx="7392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Animais de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sub-solo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são apontados como os que estabilizaram os níveis de oxigênio neste período.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Imagem 17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550" y="5352642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3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-15654" y="4830950"/>
            <a:ext cx="4417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>
                <a:solidFill>
                  <a:srgbClr val="EE9524"/>
                </a:solidFill>
                <a:latin typeface="Century Gothic" panose="020B0502020202020204" pitchFamily="34" charset="0"/>
              </a:rPr>
              <a:t>Paleozoico</a:t>
            </a:r>
            <a:endParaRPr lang="en-US" sz="36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3982876" y="2889809"/>
            <a:ext cx="422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Mesozoico</a:t>
            </a:r>
            <a:endParaRPr lang="pt-PT" sz="36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10012531" y="3900186"/>
            <a:ext cx="537188" cy="5286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5" name="Circle: Hollow 8">
            <a:extLst>
              <a:ext uri="{FF2B5EF4-FFF2-40B4-BE49-F238E27FC236}">
                <a16:creationId xmlns="" xmlns:a16="http://schemas.microsoft.com/office/drawing/2014/main" id="{F2DF49F3-97E6-4BC4-8418-21D087C333F7}"/>
              </a:ext>
            </a:extLst>
          </p:cNvPr>
          <p:cNvSpPr/>
          <p:nvPr/>
        </p:nvSpPr>
        <p:spPr>
          <a:xfrm>
            <a:off x="9821548" y="3704911"/>
            <a:ext cx="919153" cy="919163"/>
          </a:xfrm>
          <a:prstGeom prst="donut">
            <a:avLst>
              <a:gd name="adj" fmla="val 52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c 10">
            <a:extLst>
              <a:ext uri="{FF2B5EF4-FFF2-40B4-BE49-F238E27FC236}">
                <a16:creationId xmlns="" xmlns:a16="http://schemas.microsoft.com/office/drawing/2014/main" id="{7DB4AC47-F302-4D61-B33C-243A7DF719B9}"/>
              </a:ext>
            </a:extLst>
          </p:cNvPr>
          <p:cNvSpPr/>
          <p:nvPr/>
        </p:nvSpPr>
        <p:spPr>
          <a:xfrm>
            <a:off x="9612613" y="3511427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28" name="Conexão reta 27">
            <a:extLst>
              <a:ext uri="{FF2B5EF4-FFF2-40B4-BE49-F238E27FC236}">
                <a16:creationId xmlns="" xmlns:a16="http://schemas.microsoft.com/office/drawing/2014/main" id="{5AD2FADB-C579-4867-BC21-DFC5CEEC5E89}"/>
              </a:ext>
            </a:extLst>
          </p:cNvPr>
          <p:cNvCxnSpPr>
            <a:cxnSpLocks/>
          </p:cNvCxnSpPr>
          <p:nvPr/>
        </p:nvCxnSpPr>
        <p:spPr>
          <a:xfrm flipV="1">
            <a:off x="10270319" y="2460186"/>
            <a:ext cx="10804" cy="144000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8293281" y="4740181"/>
            <a:ext cx="399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Cenozoico</a:t>
            </a:r>
            <a:endParaRPr lang="pt-PT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54A8F1E-6DB0-4CCD-8336-397245676D73}"/>
              </a:ext>
            </a:extLst>
          </p:cNvPr>
          <p:cNvSpPr/>
          <p:nvPr/>
        </p:nvSpPr>
        <p:spPr>
          <a:xfrm>
            <a:off x="10136244" y="2192317"/>
            <a:ext cx="289758" cy="2766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518979" y="256648"/>
            <a:ext cx="9154042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8000" dirty="0" smtClean="0">
                <a:latin typeface="Century Gothic" panose="020B0502020202020204" pitchFamily="34" charset="0"/>
              </a:rPr>
              <a:t>Fanerozoico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1431918" y="1483289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541 </a:t>
            </a:r>
            <a:r>
              <a:rPr lang="pt-PT" sz="2000" dirty="0">
                <a:solidFill>
                  <a:srgbClr val="EE9524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252 </a:t>
            </a:r>
            <a:r>
              <a:rPr lang="pt-PT" sz="2000" dirty="0">
                <a:solidFill>
                  <a:srgbClr val="EE9524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5250043" y="6150114"/>
            <a:ext cx="1689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252 – 66 </a:t>
            </a:r>
            <a:r>
              <a:rPr lang="pt-PT" sz="2000" dirty="0">
                <a:solidFill>
                  <a:srgbClr val="EF3078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="" xmlns:a16="http://schemas.microsoft.com/office/drawing/2014/main" id="{31AB3D66-37F8-420F-961B-14E0A1FC0739}"/>
              </a:ext>
            </a:extLst>
          </p:cNvPr>
          <p:cNvSpPr txBox="1"/>
          <p:nvPr/>
        </p:nvSpPr>
        <p:spPr>
          <a:xfrm>
            <a:off x="9448810" y="1445316"/>
            <a:ext cx="1664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66 M.a -Atualidade</a:t>
            </a:r>
            <a:endParaRPr lang="pt-PT" sz="20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94629" y="4470859"/>
            <a:ext cx="0" cy="1440000"/>
          </a:xfrm>
          <a:prstGeom prst="line">
            <a:avLst/>
          </a:prstGeom>
          <a:ln w="38100">
            <a:solidFill>
              <a:srgbClr val="EF307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5827406" y="3966489"/>
            <a:ext cx="537188" cy="528614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5949748" y="5879753"/>
            <a:ext cx="289758" cy="2766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5636423" y="3752164"/>
            <a:ext cx="919153" cy="919163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5415315" y="3593214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5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936337" y="3929868"/>
            <a:ext cx="537188" cy="528614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744363" y="3742087"/>
            <a:ext cx="919153" cy="919163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1524625" y="3572386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82331" y="2500130"/>
            <a:ext cx="10804" cy="1440000"/>
          </a:xfrm>
          <a:prstGeom prst="line">
            <a:avLst/>
          </a:prstGeom>
          <a:ln w="38100">
            <a:solidFill>
              <a:srgbClr val="EE952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2059060" y="2238810"/>
            <a:ext cx="289758" cy="2766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1146366" y="3600372"/>
            <a:ext cx="1934652" cy="1637627"/>
          </a:xfrm>
          <a:prstGeom prst="arc">
            <a:avLst>
              <a:gd name="adj1" fmla="val 6109699"/>
              <a:gd name="adj2" fmla="val 1111575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6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9278229" y="3491019"/>
            <a:ext cx="2005786" cy="1785201"/>
          </a:xfrm>
          <a:prstGeom prst="arc">
            <a:avLst>
              <a:gd name="adj1" fmla="val 6109699"/>
              <a:gd name="adj2" fmla="val 10735463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1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>
            <a:off x="5289171" y="3403682"/>
            <a:ext cx="1934652" cy="1637627"/>
          </a:xfrm>
          <a:prstGeom prst="arc">
            <a:avLst>
              <a:gd name="adj1" fmla="val 6109699"/>
              <a:gd name="adj2" fmla="val 10851604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9" name="Divisa 28">
            <a:hlinkClick r:id="rId6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10156973" y="6119489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Menu</a:t>
            </a:r>
            <a:endParaRPr lang="pt-PT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03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1624393" y="4514676"/>
            <a:ext cx="2785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EE9524"/>
                </a:solidFill>
                <a:latin typeface="Century Gothic" panose="020B0502020202020204" pitchFamily="34" charset="0"/>
              </a:rPr>
              <a:t>Ordovício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4448163" y="3411661"/>
            <a:ext cx="126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rgbClr val="EF3078"/>
                </a:solidFill>
                <a:latin typeface="Century Gothic" panose="020B0502020202020204" pitchFamily="34" charset="0"/>
              </a:rPr>
              <a:t>Silúrico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5594554" y="4556353"/>
            <a:ext cx="2962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>
                <a:solidFill>
                  <a:srgbClr val="92D050"/>
                </a:solidFill>
                <a:latin typeface="Century Gothic" panose="020B0502020202020204" pitchFamily="34" charset="0"/>
              </a:rPr>
              <a:t>Devónico</a:t>
            </a:r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888780" y="256648"/>
            <a:ext cx="8414440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8000" dirty="0" smtClean="0">
                <a:latin typeface="Century Gothic" panose="020B0502020202020204" pitchFamily="34" charset="0"/>
              </a:rPr>
              <a:t>Paleozoico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166455" y="5858201"/>
            <a:ext cx="1742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541 </a:t>
            </a:r>
            <a:r>
              <a:rPr lang="pt-PT" sz="2000" dirty="0">
                <a:solidFill>
                  <a:srgbClr val="03A1A4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485 </a:t>
            </a:r>
            <a:r>
              <a:rPr lang="pt-PT" sz="2000" dirty="0">
                <a:solidFill>
                  <a:srgbClr val="03A1A4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34" name="Oval 3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942567" y="4106969"/>
            <a:ext cx="190500" cy="19050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Oval 34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2921710" y="4111343"/>
            <a:ext cx="190500" cy="19050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2" name="Oval 41">
            <a:hlinkClick r:id="rId5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4922576" y="4107557"/>
            <a:ext cx="190500" cy="19050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5" name="Oval 44">
            <a:hlinkClick r:id="rId6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6923442" y="4107557"/>
            <a:ext cx="190500" cy="1905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7" name="Oval 46">
            <a:hlinkClick r:id="rId7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11058933" y="4127246"/>
            <a:ext cx="190500" cy="19050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EE9524"/>
              </a:solidFill>
            </a:endParaRPr>
          </a:p>
        </p:txBody>
      </p:sp>
      <p:sp>
        <p:nvSpPr>
          <p:cNvPr id="57" name="Oval 56">
            <a:hlinkClick r:id="rId8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9059260" y="4127246"/>
            <a:ext cx="190500" cy="19050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8" name="Circle: Hollow 29">
            <a:extLst>
              <a:ext uri="{FF2B5EF4-FFF2-40B4-BE49-F238E27FC236}">
                <a16:creationId xmlns="" xmlns:a16="http://schemas.microsoft.com/office/drawing/2014/main" id="{3A6CDF07-EF0B-4379-8FBF-3718BD896047}"/>
              </a:ext>
            </a:extLst>
          </p:cNvPr>
          <p:cNvSpPr/>
          <p:nvPr/>
        </p:nvSpPr>
        <p:spPr>
          <a:xfrm>
            <a:off x="823504" y="3987906"/>
            <a:ext cx="428626" cy="428626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Circle: Hollow 30">
            <a:extLst>
              <a:ext uri="{FF2B5EF4-FFF2-40B4-BE49-F238E27FC236}">
                <a16:creationId xmlns="" xmlns:a16="http://schemas.microsoft.com/office/drawing/2014/main" id="{FB3E2DCF-4068-4715-BD27-13370B541EAC}"/>
              </a:ext>
            </a:extLst>
          </p:cNvPr>
          <p:cNvSpPr/>
          <p:nvPr/>
        </p:nvSpPr>
        <p:spPr>
          <a:xfrm>
            <a:off x="687503" y="3855034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="" xmlns:a16="http://schemas.microsoft.com/office/drawing/2014/main" id="{DD4A8794-EADF-4527-95C6-C9D6781E9C8E}"/>
              </a:ext>
            </a:extLst>
          </p:cNvPr>
          <p:cNvSpPr/>
          <p:nvPr/>
        </p:nvSpPr>
        <p:spPr>
          <a:xfrm>
            <a:off x="968446" y="5596961"/>
            <a:ext cx="124240" cy="1242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61" name="Conexão reta 60">
            <a:extLst>
              <a:ext uri="{FF2B5EF4-FFF2-40B4-BE49-F238E27FC236}">
                <a16:creationId xmlns="" xmlns:a16="http://schemas.microsoft.com/office/drawing/2014/main" id="{59D36F0D-BF98-42AE-90F4-C8C3342DF0BE}"/>
              </a:ext>
            </a:extLst>
          </p:cNvPr>
          <p:cNvCxnSpPr>
            <a:cxnSpLocks/>
          </p:cNvCxnSpPr>
          <p:nvPr/>
        </p:nvCxnSpPr>
        <p:spPr>
          <a:xfrm flipV="1">
            <a:off x="1034688" y="4210612"/>
            <a:ext cx="0" cy="1396104"/>
          </a:xfrm>
          <a:prstGeom prst="line">
            <a:avLst/>
          </a:prstGeom>
          <a:ln w="38100">
            <a:solidFill>
              <a:srgbClr val="03A1A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2" name="Circle: Hollow 29">
            <a:extLst>
              <a:ext uri="{FF2B5EF4-FFF2-40B4-BE49-F238E27FC236}">
                <a16:creationId xmlns="" xmlns:a16="http://schemas.microsoft.com/office/drawing/2014/main" id="{C157E62A-2F30-4AF6-8A1B-63D083E311BE}"/>
              </a:ext>
            </a:extLst>
          </p:cNvPr>
          <p:cNvSpPr/>
          <p:nvPr/>
        </p:nvSpPr>
        <p:spPr>
          <a:xfrm>
            <a:off x="2802647" y="3996299"/>
            <a:ext cx="428626" cy="428626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Circle: Hollow 30">
            <a:extLst>
              <a:ext uri="{FF2B5EF4-FFF2-40B4-BE49-F238E27FC236}">
                <a16:creationId xmlns="" xmlns:a16="http://schemas.microsoft.com/office/drawing/2014/main" id="{890A1966-911C-4CEA-9650-D864B6932C54}"/>
              </a:ext>
            </a:extLst>
          </p:cNvPr>
          <p:cNvSpPr/>
          <p:nvPr/>
        </p:nvSpPr>
        <p:spPr>
          <a:xfrm>
            <a:off x="2669775" y="3863427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4" name="Conexão reta 63">
            <a:extLst>
              <a:ext uri="{FF2B5EF4-FFF2-40B4-BE49-F238E27FC236}">
                <a16:creationId xmlns="" xmlns:a16="http://schemas.microsoft.com/office/drawing/2014/main" id="{5BF79A9D-0F7E-4248-AD59-93CB0ADA577D}"/>
              </a:ext>
            </a:extLst>
          </p:cNvPr>
          <p:cNvCxnSpPr>
            <a:cxnSpLocks/>
          </p:cNvCxnSpPr>
          <p:nvPr/>
        </p:nvCxnSpPr>
        <p:spPr>
          <a:xfrm flipV="1">
            <a:off x="3016960" y="2826392"/>
            <a:ext cx="0" cy="1396104"/>
          </a:xfrm>
          <a:prstGeom prst="line">
            <a:avLst/>
          </a:prstGeom>
          <a:ln w="38100">
            <a:solidFill>
              <a:srgbClr val="EE952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C000CBC9-EEA1-4E3C-9066-EA636DF40EC7}"/>
              </a:ext>
            </a:extLst>
          </p:cNvPr>
          <p:cNvSpPr/>
          <p:nvPr/>
        </p:nvSpPr>
        <p:spPr>
          <a:xfrm>
            <a:off x="2954840" y="2719361"/>
            <a:ext cx="124240" cy="1242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6" name="Circle: Hollow 29">
            <a:extLst>
              <a:ext uri="{FF2B5EF4-FFF2-40B4-BE49-F238E27FC236}">
                <a16:creationId xmlns="" xmlns:a16="http://schemas.microsoft.com/office/drawing/2014/main" id="{D9904FBB-A18A-459E-BA3B-CC3BFA32F79C}"/>
              </a:ext>
            </a:extLst>
          </p:cNvPr>
          <p:cNvSpPr/>
          <p:nvPr/>
        </p:nvSpPr>
        <p:spPr>
          <a:xfrm>
            <a:off x="4803513" y="3987906"/>
            <a:ext cx="428626" cy="428626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Circle: Hollow 30">
            <a:extLst>
              <a:ext uri="{FF2B5EF4-FFF2-40B4-BE49-F238E27FC236}">
                <a16:creationId xmlns="" xmlns:a16="http://schemas.microsoft.com/office/drawing/2014/main" id="{1FFF673E-07AC-4682-8571-109C4CC6CDC4}"/>
              </a:ext>
            </a:extLst>
          </p:cNvPr>
          <p:cNvSpPr/>
          <p:nvPr/>
        </p:nvSpPr>
        <p:spPr>
          <a:xfrm>
            <a:off x="4670641" y="3855034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8" name="Conexão reta 67">
            <a:extLst>
              <a:ext uri="{FF2B5EF4-FFF2-40B4-BE49-F238E27FC236}">
                <a16:creationId xmlns="" xmlns:a16="http://schemas.microsoft.com/office/drawing/2014/main" id="{6798674C-F7E0-4B09-B20E-8A4BD3B83166}"/>
              </a:ext>
            </a:extLst>
          </p:cNvPr>
          <p:cNvCxnSpPr>
            <a:cxnSpLocks/>
            <a:stCxn id="69" idx="0"/>
          </p:cNvCxnSpPr>
          <p:nvPr/>
        </p:nvCxnSpPr>
        <p:spPr>
          <a:xfrm flipH="1" flipV="1">
            <a:off x="5017826" y="4202221"/>
            <a:ext cx="2706" cy="1396102"/>
          </a:xfrm>
          <a:prstGeom prst="line">
            <a:avLst/>
          </a:prstGeom>
          <a:ln w="38100">
            <a:solidFill>
              <a:srgbClr val="EF307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="" xmlns:a16="http://schemas.microsoft.com/office/drawing/2014/main" id="{EE5BEF22-927A-491B-A091-70D02D82140A}"/>
              </a:ext>
            </a:extLst>
          </p:cNvPr>
          <p:cNvSpPr/>
          <p:nvPr/>
        </p:nvSpPr>
        <p:spPr>
          <a:xfrm>
            <a:off x="4958412" y="5598323"/>
            <a:ext cx="124240" cy="1242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1" name="Circle: Hollow 30">
            <a:extLst>
              <a:ext uri="{FF2B5EF4-FFF2-40B4-BE49-F238E27FC236}">
                <a16:creationId xmlns="" xmlns:a16="http://schemas.microsoft.com/office/drawing/2014/main" id="{3D991F82-A7F1-4E77-8337-83993176F474}"/>
              </a:ext>
            </a:extLst>
          </p:cNvPr>
          <p:cNvSpPr/>
          <p:nvPr/>
        </p:nvSpPr>
        <p:spPr>
          <a:xfrm>
            <a:off x="6671507" y="3843748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Circle: Hollow 29">
            <a:extLst>
              <a:ext uri="{FF2B5EF4-FFF2-40B4-BE49-F238E27FC236}">
                <a16:creationId xmlns="" xmlns:a16="http://schemas.microsoft.com/office/drawing/2014/main" id="{E37B5B40-79CC-4B0B-9773-F867C4D6B93C}"/>
              </a:ext>
            </a:extLst>
          </p:cNvPr>
          <p:cNvSpPr/>
          <p:nvPr/>
        </p:nvSpPr>
        <p:spPr>
          <a:xfrm>
            <a:off x="6806459" y="3976620"/>
            <a:ext cx="428626" cy="428626"/>
          </a:xfrm>
          <a:prstGeom prst="donut">
            <a:avLst>
              <a:gd name="adj" fmla="val 5281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EE9524"/>
              </a:solidFill>
            </a:endParaRPr>
          </a:p>
        </p:txBody>
      </p:sp>
      <p:cxnSp>
        <p:nvCxnSpPr>
          <p:cNvPr id="73" name="Conexão reta 72">
            <a:extLst>
              <a:ext uri="{FF2B5EF4-FFF2-40B4-BE49-F238E27FC236}">
                <a16:creationId xmlns="" xmlns:a16="http://schemas.microsoft.com/office/drawing/2014/main" id="{F92CBD17-3F1C-4FBA-A403-5075D2B094D4}"/>
              </a:ext>
            </a:extLst>
          </p:cNvPr>
          <p:cNvCxnSpPr>
            <a:cxnSpLocks/>
          </p:cNvCxnSpPr>
          <p:nvPr/>
        </p:nvCxnSpPr>
        <p:spPr>
          <a:xfrm flipV="1">
            <a:off x="7014486" y="2731142"/>
            <a:ext cx="0" cy="1396104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="" xmlns:a16="http://schemas.microsoft.com/office/drawing/2014/main" id="{B5AACBDA-460F-4208-9E59-878672B5043D}"/>
              </a:ext>
            </a:extLst>
          </p:cNvPr>
          <p:cNvSpPr/>
          <p:nvPr/>
        </p:nvSpPr>
        <p:spPr>
          <a:xfrm>
            <a:off x="6952366" y="2702152"/>
            <a:ext cx="124240" cy="1242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5" name="Circle: Hollow 29">
            <a:extLst>
              <a:ext uri="{FF2B5EF4-FFF2-40B4-BE49-F238E27FC236}">
                <a16:creationId xmlns="" xmlns:a16="http://schemas.microsoft.com/office/drawing/2014/main" id="{39FC85BD-AC2A-4BB2-9464-CC8AB3B752CA}"/>
              </a:ext>
            </a:extLst>
          </p:cNvPr>
          <p:cNvSpPr/>
          <p:nvPr/>
        </p:nvSpPr>
        <p:spPr>
          <a:xfrm>
            <a:off x="8938948" y="4008183"/>
            <a:ext cx="428626" cy="428626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Circle: Hollow 30">
            <a:extLst>
              <a:ext uri="{FF2B5EF4-FFF2-40B4-BE49-F238E27FC236}">
                <a16:creationId xmlns="" xmlns:a16="http://schemas.microsoft.com/office/drawing/2014/main" id="{A85C6DA6-09FB-48B0-ABDE-5F0D1D8B9F80}"/>
              </a:ext>
            </a:extLst>
          </p:cNvPr>
          <p:cNvSpPr/>
          <p:nvPr/>
        </p:nvSpPr>
        <p:spPr>
          <a:xfrm>
            <a:off x="8805972" y="3875311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7" name="Conexão reta 76">
            <a:extLst>
              <a:ext uri="{FF2B5EF4-FFF2-40B4-BE49-F238E27FC236}">
                <a16:creationId xmlns="" xmlns:a16="http://schemas.microsoft.com/office/drawing/2014/main" id="{8A817679-3EB1-4282-9CFC-C2F7F187FB57}"/>
              </a:ext>
            </a:extLst>
          </p:cNvPr>
          <p:cNvCxnSpPr>
            <a:cxnSpLocks/>
            <a:stCxn id="78" idx="0"/>
          </p:cNvCxnSpPr>
          <p:nvPr/>
        </p:nvCxnSpPr>
        <p:spPr>
          <a:xfrm flipV="1">
            <a:off x="9153157" y="4190933"/>
            <a:ext cx="0" cy="1406028"/>
          </a:xfrm>
          <a:prstGeom prst="line">
            <a:avLst/>
          </a:prstGeom>
          <a:ln w="38100">
            <a:solidFill>
              <a:srgbClr val="03A1A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8" name="Oval 77">
            <a:extLst>
              <a:ext uri="{FF2B5EF4-FFF2-40B4-BE49-F238E27FC236}">
                <a16:creationId xmlns="" xmlns:a16="http://schemas.microsoft.com/office/drawing/2014/main" id="{D0B2F696-B64D-4AFA-A25B-111EC336A668}"/>
              </a:ext>
            </a:extLst>
          </p:cNvPr>
          <p:cNvSpPr/>
          <p:nvPr/>
        </p:nvSpPr>
        <p:spPr>
          <a:xfrm>
            <a:off x="9091037" y="5596961"/>
            <a:ext cx="124240" cy="1242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9" name="Circle: Hollow 29">
            <a:extLst>
              <a:ext uri="{FF2B5EF4-FFF2-40B4-BE49-F238E27FC236}">
                <a16:creationId xmlns="" xmlns:a16="http://schemas.microsoft.com/office/drawing/2014/main" id="{D39509A3-2E37-49D9-B009-BC46557FAB08}"/>
              </a:ext>
            </a:extLst>
          </p:cNvPr>
          <p:cNvSpPr/>
          <p:nvPr/>
        </p:nvSpPr>
        <p:spPr>
          <a:xfrm>
            <a:off x="10937004" y="4007260"/>
            <a:ext cx="428626" cy="428626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EE9524"/>
              </a:solidFill>
            </a:endParaRPr>
          </a:p>
        </p:txBody>
      </p:sp>
      <p:sp>
        <p:nvSpPr>
          <p:cNvPr id="80" name="Circle: Hollow 30">
            <a:extLst>
              <a:ext uri="{FF2B5EF4-FFF2-40B4-BE49-F238E27FC236}">
                <a16:creationId xmlns="" xmlns:a16="http://schemas.microsoft.com/office/drawing/2014/main" id="{D3534585-2B34-449A-9714-03C2C8146620}"/>
              </a:ext>
            </a:extLst>
          </p:cNvPr>
          <p:cNvSpPr/>
          <p:nvPr/>
        </p:nvSpPr>
        <p:spPr>
          <a:xfrm>
            <a:off x="10804132" y="3875311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1" name="Conexão reta 80">
            <a:extLst>
              <a:ext uri="{FF2B5EF4-FFF2-40B4-BE49-F238E27FC236}">
                <a16:creationId xmlns="" xmlns:a16="http://schemas.microsoft.com/office/drawing/2014/main" id="{1A1719AB-145A-40FD-BC8A-50659B08231B}"/>
              </a:ext>
            </a:extLst>
          </p:cNvPr>
          <p:cNvCxnSpPr>
            <a:cxnSpLocks/>
          </p:cNvCxnSpPr>
          <p:nvPr/>
        </p:nvCxnSpPr>
        <p:spPr>
          <a:xfrm flipV="1">
            <a:off x="11162537" y="2764087"/>
            <a:ext cx="0" cy="1396104"/>
          </a:xfrm>
          <a:prstGeom prst="line">
            <a:avLst/>
          </a:prstGeom>
          <a:ln w="38100">
            <a:solidFill>
              <a:srgbClr val="EE952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2" name="Oval 81">
            <a:extLst>
              <a:ext uri="{FF2B5EF4-FFF2-40B4-BE49-F238E27FC236}">
                <a16:creationId xmlns="" xmlns:a16="http://schemas.microsoft.com/office/drawing/2014/main" id="{D55A0411-E629-4215-85F6-6D38E7442600}"/>
              </a:ext>
            </a:extLst>
          </p:cNvPr>
          <p:cNvSpPr/>
          <p:nvPr/>
        </p:nvSpPr>
        <p:spPr>
          <a:xfrm>
            <a:off x="11100417" y="2660493"/>
            <a:ext cx="124240" cy="1242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3" name="TextBox 15">
            <a:extLst>
              <a:ext uri="{FF2B5EF4-FFF2-40B4-BE49-F238E27FC236}">
                <a16:creationId xmlns="" xmlns:a16="http://schemas.microsoft.com/office/drawing/2014/main" id="{55FFDE4A-4EF5-4B3E-B1C6-EB405365B562}"/>
              </a:ext>
            </a:extLst>
          </p:cNvPr>
          <p:cNvSpPr txBox="1"/>
          <p:nvPr/>
        </p:nvSpPr>
        <p:spPr>
          <a:xfrm>
            <a:off x="9769970" y="4597309"/>
            <a:ext cx="2785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EE9524"/>
                </a:solidFill>
                <a:latin typeface="Century Gothic" panose="020B0502020202020204" pitchFamily="34" charset="0"/>
              </a:rPr>
              <a:t>Pérmico</a:t>
            </a:r>
          </a:p>
        </p:txBody>
      </p:sp>
      <p:sp>
        <p:nvSpPr>
          <p:cNvPr id="84" name="TextBox 15">
            <a:extLst>
              <a:ext uri="{FF2B5EF4-FFF2-40B4-BE49-F238E27FC236}">
                <a16:creationId xmlns="" xmlns:a16="http://schemas.microsoft.com/office/drawing/2014/main" id="{94DFFF8F-60AD-477D-9984-9A8BD78D973F}"/>
              </a:ext>
            </a:extLst>
          </p:cNvPr>
          <p:cNvSpPr txBox="1"/>
          <p:nvPr/>
        </p:nvSpPr>
        <p:spPr>
          <a:xfrm>
            <a:off x="-354750" y="3346760"/>
            <a:ext cx="2785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03A1A4"/>
                </a:solidFill>
                <a:latin typeface="Century Gothic" panose="020B0502020202020204" pitchFamily="34" charset="0"/>
              </a:rPr>
              <a:t>Câmbrico</a:t>
            </a:r>
          </a:p>
        </p:txBody>
      </p:sp>
      <p:sp>
        <p:nvSpPr>
          <p:cNvPr id="85" name="TextBox 15">
            <a:extLst>
              <a:ext uri="{FF2B5EF4-FFF2-40B4-BE49-F238E27FC236}">
                <a16:creationId xmlns="" xmlns:a16="http://schemas.microsoft.com/office/drawing/2014/main" id="{FE7BE895-7CBF-445C-B06A-25F702CD21A9}"/>
              </a:ext>
            </a:extLst>
          </p:cNvPr>
          <p:cNvSpPr txBox="1"/>
          <p:nvPr/>
        </p:nvSpPr>
        <p:spPr>
          <a:xfrm>
            <a:off x="7782473" y="3388797"/>
            <a:ext cx="2785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 smtClean="0">
                <a:solidFill>
                  <a:srgbClr val="03A1A4"/>
                </a:solidFill>
                <a:latin typeface="Century Gothic" panose="020B0502020202020204" pitchFamily="34" charset="0"/>
              </a:rPr>
              <a:t>Carbónico</a:t>
            </a:r>
            <a:endParaRPr lang="en-US" sz="24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Arc 10">
            <a:extLst>
              <a:ext uri="{FF2B5EF4-FFF2-40B4-BE49-F238E27FC236}">
                <a16:creationId xmlns="" xmlns:a16="http://schemas.microsoft.com/office/drawing/2014/main" id="{AF54DAFC-72BF-4C18-B451-30110FC8EBCC}"/>
              </a:ext>
            </a:extLst>
          </p:cNvPr>
          <p:cNvSpPr/>
          <p:nvPr/>
        </p:nvSpPr>
        <p:spPr>
          <a:xfrm>
            <a:off x="570985" y="3719790"/>
            <a:ext cx="919162" cy="919162"/>
          </a:xfrm>
          <a:prstGeom prst="arc">
            <a:avLst>
              <a:gd name="adj1" fmla="val 5420354"/>
              <a:gd name="adj2" fmla="val 10531622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7" name="Arc 10">
            <a:extLst>
              <a:ext uri="{FF2B5EF4-FFF2-40B4-BE49-F238E27FC236}">
                <a16:creationId xmlns="" xmlns:a16="http://schemas.microsoft.com/office/drawing/2014/main" id="{AF54DAFC-72BF-4C18-B451-30110FC8EBCC}"/>
              </a:ext>
            </a:extLst>
          </p:cNvPr>
          <p:cNvSpPr/>
          <p:nvPr/>
        </p:nvSpPr>
        <p:spPr>
          <a:xfrm>
            <a:off x="4544876" y="3700610"/>
            <a:ext cx="919162" cy="919162"/>
          </a:xfrm>
          <a:prstGeom prst="arc">
            <a:avLst>
              <a:gd name="adj1" fmla="val 5420354"/>
              <a:gd name="adj2" fmla="val 10424032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9" name="Arc 10">
            <a:extLst>
              <a:ext uri="{FF2B5EF4-FFF2-40B4-BE49-F238E27FC236}">
                <a16:creationId xmlns="" xmlns:a16="http://schemas.microsoft.com/office/drawing/2014/main" id="{AF54DAFC-72BF-4C18-B451-30110FC8EBCC}"/>
              </a:ext>
            </a:extLst>
          </p:cNvPr>
          <p:cNvSpPr/>
          <p:nvPr/>
        </p:nvSpPr>
        <p:spPr>
          <a:xfrm>
            <a:off x="8677230" y="3742638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0" name="Arc 10">
            <a:extLst>
              <a:ext uri="{FF2B5EF4-FFF2-40B4-BE49-F238E27FC236}">
                <a16:creationId xmlns="" xmlns:a16="http://schemas.microsoft.com/office/drawing/2014/main" id="{AF54DAFC-72BF-4C18-B451-30110FC8EBCC}"/>
              </a:ext>
            </a:extLst>
          </p:cNvPr>
          <p:cNvSpPr/>
          <p:nvPr/>
        </p:nvSpPr>
        <p:spPr>
          <a:xfrm rot="5400000">
            <a:off x="2556148" y="3751031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1" name="Arc 10">
            <a:extLst>
              <a:ext uri="{FF2B5EF4-FFF2-40B4-BE49-F238E27FC236}">
                <a16:creationId xmlns="" xmlns:a16="http://schemas.microsoft.com/office/drawing/2014/main" id="{AF54DAFC-72BF-4C18-B451-30110FC8EBCC}"/>
              </a:ext>
            </a:extLst>
          </p:cNvPr>
          <p:cNvSpPr/>
          <p:nvPr/>
        </p:nvSpPr>
        <p:spPr>
          <a:xfrm rot="5400000">
            <a:off x="6554905" y="3751031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2" name="Arc 10">
            <a:extLst>
              <a:ext uri="{FF2B5EF4-FFF2-40B4-BE49-F238E27FC236}">
                <a16:creationId xmlns="" xmlns:a16="http://schemas.microsoft.com/office/drawing/2014/main" id="{AF54DAFC-72BF-4C18-B451-30110FC8EBCC}"/>
              </a:ext>
            </a:extLst>
          </p:cNvPr>
          <p:cNvSpPr/>
          <p:nvPr/>
        </p:nvSpPr>
        <p:spPr>
          <a:xfrm rot="5400000">
            <a:off x="10667582" y="3728238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2" name="CaixaDeTexto 51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2144368" y="1837259"/>
            <a:ext cx="1742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485 - 444 </a:t>
            </a:r>
            <a:r>
              <a:rPr lang="pt-PT" sz="2000" dirty="0">
                <a:solidFill>
                  <a:srgbClr val="EE9524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4146465" y="5857499"/>
            <a:ext cx="1742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444 </a:t>
            </a:r>
            <a:r>
              <a:rPr lang="pt-PT" sz="2000" dirty="0">
                <a:solidFill>
                  <a:srgbClr val="EF3078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419 </a:t>
            </a:r>
            <a:r>
              <a:rPr lang="pt-PT" sz="2000" dirty="0">
                <a:solidFill>
                  <a:srgbClr val="EF3078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6143125" y="1763966"/>
            <a:ext cx="1742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419 </a:t>
            </a:r>
            <a:r>
              <a:rPr lang="pt-PT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359 </a:t>
            </a:r>
            <a:r>
              <a:rPr lang="pt-PT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8303678" y="5857499"/>
            <a:ext cx="1742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359 </a:t>
            </a:r>
            <a:r>
              <a:rPr lang="pt-PT" sz="2000" dirty="0">
                <a:solidFill>
                  <a:srgbClr val="03A1A4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299 </a:t>
            </a:r>
            <a:r>
              <a:rPr lang="pt-PT" sz="2000" dirty="0">
                <a:solidFill>
                  <a:srgbClr val="03A1A4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10291175" y="1682693"/>
            <a:ext cx="1742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299 - 252 </a:t>
            </a:r>
            <a:r>
              <a:rPr lang="pt-PT" sz="2000" dirty="0">
                <a:solidFill>
                  <a:srgbClr val="EE9524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70" name="Divisa 69">
            <a:hlinkClick r:id="rId9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88" name="CaixaDeTexto 87"/>
          <p:cNvSpPr txBox="1"/>
          <p:nvPr/>
        </p:nvSpPr>
        <p:spPr>
          <a:xfrm>
            <a:off x="10109154" y="6103720"/>
            <a:ext cx="2280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Fanerozoico</a:t>
            </a:r>
            <a:endParaRPr lang="pt-PT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79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9549034" y="4791765"/>
            <a:ext cx="3050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Furongiano</a:t>
            </a:r>
            <a:endParaRPr lang="en-US" sz="28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6578992" y="2992747"/>
            <a:ext cx="2575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Série 3</a:t>
            </a:r>
            <a:endParaRPr lang="pt-PT" sz="28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7624502" y="3930648"/>
            <a:ext cx="537188" cy="528614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5" name="Circle: Hollow 8">
            <a:extLst>
              <a:ext uri="{FF2B5EF4-FFF2-40B4-BE49-F238E27FC236}">
                <a16:creationId xmlns="" xmlns:a16="http://schemas.microsoft.com/office/drawing/2014/main" id="{F2DF49F3-97E6-4BC4-8418-21D087C333F7}"/>
              </a:ext>
            </a:extLst>
          </p:cNvPr>
          <p:cNvSpPr/>
          <p:nvPr/>
        </p:nvSpPr>
        <p:spPr>
          <a:xfrm>
            <a:off x="7436973" y="3733304"/>
            <a:ext cx="919153" cy="919163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c 10">
            <a:extLst>
              <a:ext uri="{FF2B5EF4-FFF2-40B4-BE49-F238E27FC236}">
                <a16:creationId xmlns="" xmlns:a16="http://schemas.microsoft.com/office/drawing/2014/main" id="{7DB4AC47-F302-4D61-B33C-243A7DF719B9}"/>
              </a:ext>
            </a:extLst>
          </p:cNvPr>
          <p:cNvSpPr/>
          <p:nvPr/>
        </p:nvSpPr>
        <p:spPr>
          <a:xfrm>
            <a:off x="7216411" y="3535210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28" name="Conexão reta 27">
            <a:extLst>
              <a:ext uri="{FF2B5EF4-FFF2-40B4-BE49-F238E27FC236}">
                <a16:creationId xmlns="" xmlns:a16="http://schemas.microsoft.com/office/drawing/2014/main" id="{5AD2FADB-C579-4867-BC21-DFC5CEEC5E89}"/>
              </a:ext>
            </a:extLst>
          </p:cNvPr>
          <p:cNvCxnSpPr>
            <a:cxnSpLocks/>
          </p:cNvCxnSpPr>
          <p:nvPr/>
        </p:nvCxnSpPr>
        <p:spPr>
          <a:xfrm flipV="1">
            <a:off x="7887694" y="3951912"/>
            <a:ext cx="10804" cy="1843967"/>
          </a:xfrm>
          <a:prstGeom prst="line">
            <a:avLst/>
          </a:prstGeom>
          <a:ln w="38100">
            <a:solidFill>
              <a:srgbClr val="03A1A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3285090" y="4779238"/>
            <a:ext cx="253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Série 2</a:t>
            </a:r>
            <a:endParaRPr lang="pt-PT" sz="28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54A8F1E-6DB0-4CCD-8336-397245676D73}"/>
              </a:ext>
            </a:extLst>
          </p:cNvPr>
          <p:cNvSpPr/>
          <p:nvPr/>
        </p:nvSpPr>
        <p:spPr>
          <a:xfrm>
            <a:off x="7751670" y="5685653"/>
            <a:ext cx="289758" cy="2766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2" name="Arc 10">
            <a:extLst>
              <a:ext uri="{FF2B5EF4-FFF2-40B4-BE49-F238E27FC236}">
                <a16:creationId xmlns="" xmlns:a16="http://schemas.microsoft.com/office/drawing/2014/main" id="{94476677-2AA9-4563-8A7E-30E7CDB5ECFD}"/>
              </a:ext>
            </a:extLst>
          </p:cNvPr>
          <p:cNvSpPr/>
          <p:nvPr/>
        </p:nvSpPr>
        <p:spPr>
          <a:xfrm>
            <a:off x="7066966" y="3321895"/>
            <a:ext cx="1934652" cy="1637627"/>
          </a:xfrm>
          <a:prstGeom prst="arc">
            <a:avLst>
              <a:gd name="adj1" fmla="val 5961017"/>
              <a:gd name="adj2" fmla="val 1055927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428097" y="256648"/>
            <a:ext cx="9335806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8000" dirty="0" smtClean="0">
                <a:latin typeface="Century Gothic" panose="020B0502020202020204" pitchFamily="34" charset="0"/>
              </a:rPr>
              <a:t>Câmbrico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727387" y="6010711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541 </a:t>
            </a:r>
            <a:r>
              <a:rPr lang="pt-PT" sz="2000" dirty="0">
                <a:solidFill>
                  <a:srgbClr val="EF3078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521 </a:t>
            </a:r>
            <a:r>
              <a:rPr lang="pt-PT" sz="2000" dirty="0">
                <a:solidFill>
                  <a:srgbClr val="EF3078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3775001" y="1564222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521 </a:t>
            </a:r>
            <a:r>
              <a:rPr lang="pt-PT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509 </a:t>
            </a:r>
            <a:r>
              <a:rPr lang="pt-PT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="" xmlns:a16="http://schemas.microsoft.com/office/drawing/2014/main" id="{31AB3D66-37F8-420F-961B-14E0A1FC0739}"/>
              </a:ext>
            </a:extLst>
          </p:cNvPr>
          <p:cNvSpPr txBox="1"/>
          <p:nvPr/>
        </p:nvSpPr>
        <p:spPr>
          <a:xfrm>
            <a:off x="10307686" y="1493513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497 - 485 </a:t>
            </a:r>
            <a:r>
              <a:rPr lang="pt-PT" sz="2000" dirty="0">
                <a:solidFill>
                  <a:srgbClr val="EE9524"/>
                </a:solidFill>
                <a:latin typeface="Century Gothic" panose="020B0502020202020204" pitchFamily="34" charset="0"/>
              </a:rPr>
              <a:t>M.a</a:t>
            </a: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flipV="1">
            <a:off x="4539338" y="2603366"/>
            <a:ext cx="0" cy="1325214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4279882" y="3909642"/>
            <a:ext cx="537188" cy="5286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4394459" y="2428896"/>
            <a:ext cx="289758" cy="2766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4090952" y="3714366"/>
            <a:ext cx="919153" cy="919163"/>
          </a:xfrm>
          <a:prstGeom prst="donut">
            <a:avLst>
              <a:gd name="adj" fmla="val 52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3867708" y="3512808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0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3477771" y="3544249"/>
            <a:ext cx="1934652" cy="1637627"/>
          </a:xfrm>
          <a:prstGeom prst="arc">
            <a:avLst>
              <a:gd name="adj1" fmla="val 6109699"/>
              <a:gd name="adj2" fmla="val 1111575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5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222500" y="3909642"/>
            <a:ext cx="537188" cy="528614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024647" y="3714367"/>
            <a:ext cx="919153" cy="919163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804909" y="3535210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flipV="1">
            <a:off x="1494006" y="3951913"/>
            <a:ext cx="10804" cy="1843967"/>
          </a:xfrm>
          <a:prstGeom prst="line">
            <a:avLst/>
          </a:prstGeom>
          <a:ln w="38100">
            <a:solidFill>
              <a:srgbClr val="EF307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1339344" y="5719250"/>
            <a:ext cx="289758" cy="2766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6" name="Arc 10">
            <a:extLst>
              <a:ext uri="{FF2B5EF4-FFF2-40B4-BE49-F238E27FC236}">
                <a16:creationId xmlns="" xmlns:a16="http://schemas.microsoft.com/office/drawing/2014/main" id="{65B3DCE2-314C-4349-A41A-F6F65D4406C9}"/>
              </a:ext>
            </a:extLst>
          </p:cNvPr>
          <p:cNvSpPr/>
          <p:nvPr/>
        </p:nvSpPr>
        <p:spPr>
          <a:xfrm>
            <a:off x="665252" y="3256927"/>
            <a:ext cx="1754451" cy="1702595"/>
          </a:xfrm>
          <a:prstGeom prst="arc">
            <a:avLst>
              <a:gd name="adj1" fmla="val 5567040"/>
              <a:gd name="adj2" fmla="val 10508755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4" name="Oval 33">
            <a:hlinkClick r:id="rId6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0806646" y="3928580"/>
            <a:ext cx="537188" cy="528614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5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0615663" y="3733305"/>
            <a:ext cx="919153" cy="919163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10395925" y="3544666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45" name="Conexão reta 44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flipV="1">
            <a:off x="11068903" y="2541720"/>
            <a:ext cx="10804" cy="1843967"/>
          </a:xfrm>
          <a:prstGeom prst="line">
            <a:avLst/>
          </a:prstGeom>
          <a:ln w="38100">
            <a:solidFill>
              <a:srgbClr val="EE952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10934828" y="2269200"/>
            <a:ext cx="289758" cy="2766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7" name="CaixaDeTexto 56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218687" y="2974864"/>
            <a:ext cx="2680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Terreneuviano</a:t>
            </a:r>
            <a:endParaRPr lang="pt-PT" sz="28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7123704" y="6029601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509 </a:t>
            </a:r>
            <a:r>
              <a:rPr lang="pt-PT" sz="2000" dirty="0">
                <a:solidFill>
                  <a:srgbClr val="03A1A4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497 </a:t>
            </a:r>
            <a:r>
              <a:rPr lang="pt-PT" sz="2000" dirty="0">
                <a:solidFill>
                  <a:srgbClr val="03A1A4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36" name="Divisa 35">
            <a:hlinkClick r:id="rId7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10109154" y="6103720"/>
            <a:ext cx="2280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Paleozoico</a:t>
            </a:r>
            <a:endParaRPr lang="pt-PT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96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95415"/>
            <a:ext cx="5487737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Terreneuviano</a:t>
            </a:r>
            <a:endParaRPr lang="pt-PT" sz="6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395074" y="2421204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EF3078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731694" y="3776981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341005" y="5132758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015846" y="6121462"/>
            <a:ext cx="239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Câmbrico</a:t>
            </a:r>
            <a:endParaRPr lang="pt-PT" sz="24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/>
            <a:srcRect/>
            <a:stretch>
              <a:fillRect l="-12000" t="-2000" r="-8000"/>
            </a:stretch>
          </a:blipFill>
          <a:ln>
            <a:solidFill>
              <a:srgbClr val="EF3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CaixaDeTexto 12"/>
          <p:cNvSpPr txBox="1"/>
          <p:nvPr/>
        </p:nvSpPr>
        <p:spPr>
          <a:xfrm>
            <a:off x="4960177" y="2492212"/>
            <a:ext cx="7515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Não existe evidências de plantas neste período de tempo.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314685" y="3879090"/>
            <a:ext cx="6877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Os primeiros exemplos de membros usados para a alimentação (“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Fuxianhuiid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arthropod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”).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948730" y="5255670"/>
            <a:ext cx="675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 Fauna das Conchas Pequenas.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Imagem 16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299" y="3852597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9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526596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Série 2</a:t>
            </a:r>
            <a:endParaRPr lang="pt-PT" sz="6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492471" y="2644919"/>
            <a:ext cx="565103" cy="52700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03A1A4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492472" y="4758728"/>
            <a:ext cx="565103" cy="52700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Câmbrico</a:t>
            </a:r>
            <a:endParaRPr lang="pt-PT" sz="24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/>
            <a:srcRect/>
            <a:stretch>
              <a:fillRect l="-17000" t="-2000" r="-21000" b="-3000"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5057574" y="4877118"/>
            <a:ext cx="7515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Aparecimento das trilobites.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057575" y="2654320"/>
            <a:ext cx="7134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Este período ainda não foi nomeado pela ICS mas o novo nome deverá ser “Câmbrico Inferior”.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agem 13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94" y="4839403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48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96" y="0"/>
            <a:ext cx="9719408" cy="6858000"/>
          </a:xfrm>
          <a:prstGeom prst="rect">
            <a:avLst/>
          </a:prstGeom>
        </p:spPr>
      </p:pic>
      <p:sp>
        <p:nvSpPr>
          <p:cNvPr id="8" name="Oval 7">
            <a:hlinkClick r:id="rId3" action="ppaction://hlinksldjump">
              <a:snd r:embed="rId4" name="click.wav"/>
            </a:hlinkClick>
          </p:cNvPr>
          <p:cNvSpPr/>
          <p:nvPr/>
        </p:nvSpPr>
        <p:spPr>
          <a:xfrm>
            <a:off x="11054566" y="5736607"/>
            <a:ext cx="1045029" cy="991111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aixaDeTexto 8"/>
          <p:cNvSpPr txBox="1"/>
          <p:nvPr/>
        </p:nvSpPr>
        <p:spPr>
          <a:xfrm>
            <a:off x="11062731" y="6001329"/>
            <a:ext cx="103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Menu</a:t>
            </a:r>
            <a:endParaRPr lang="pt-PT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84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526596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Série 3</a:t>
            </a:r>
            <a:endParaRPr lang="pt-PT" sz="6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Câmbrico</a:t>
            </a:r>
            <a:endParaRPr lang="pt-PT" sz="24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>
            <a:blip r:embed="rId4"/>
            <a:stretch>
              <a:fillRect l="-17000" t="-2000" r="-21000" b="-3000"/>
            </a:stretch>
          </a:blipFill>
          <a:ln>
            <a:solidFill>
              <a:srgbClr val="03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5211954" y="2647049"/>
            <a:ext cx="6980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Este período ainda não foi nomeado pela ICS mas o novo nome deverá ser “Câmbrico Médio”.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095467" y="4785148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Primeiras evidências de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Spartobranchus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tenuis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5438605" y="3616989"/>
            <a:ext cx="6753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Os fósseis mais marcantes deste período foram 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da 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espécie de trilobites </a:t>
            </a:r>
            <a:r>
              <a:rPr lang="pt-PT" sz="1400" i="1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Ovatoryctocara</a:t>
            </a:r>
            <a:r>
              <a:rPr lang="pt-PT" sz="14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granulata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pt-PT" sz="14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i="1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Oryctocephalus</a:t>
            </a:r>
            <a:r>
              <a:rPr lang="pt-PT" sz="14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indicus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pt-PT" sz="1400" i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agem 13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88" y="4732447"/>
            <a:ext cx="385654" cy="38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9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526596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Furongiano</a:t>
            </a:r>
            <a:endParaRPr lang="pt-PT" sz="6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Câmbrico</a:t>
            </a:r>
            <a:endParaRPr lang="pt-PT" sz="24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>
            <a:blip r:embed="rId4"/>
            <a:stretch>
              <a:fillRect l="-17000" t="-2000" r="-21000" b="-3000"/>
            </a:stretch>
          </a:blip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5211954" y="2754534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 subsolo oceânico começou a sofrer alterações.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095467" y="4785148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Continua a não haver evidência de plantas na Terra.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438605" y="3728127"/>
            <a:ext cx="675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As trilobites mais superficiais e desenvolvidas desapareceram.</a:t>
            </a:r>
            <a:endParaRPr lang="pt-PT" sz="1400" i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Imagem 15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225" y="3695535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6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-15654" y="4830950"/>
            <a:ext cx="4417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Inferior</a:t>
            </a:r>
            <a:endParaRPr lang="en-US" sz="36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3982876" y="2889809"/>
            <a:ext cx="422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Médio</a:t>
            </a:r>
            <a:endParaRPr lang="pt-PT" sz="36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10012531" y="3900186"/>
            <a:ext cx="537188" cy="528614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5" name="Circle: Hollow 8">
            <a:extLst>
              <a:ext uri="{FF2B5EF4-FFF2-40B4-BE49-F238E27FC236}">
                <a16:creationId xmlns="" xmlns:a16="http://schemas.microsoft.com/office/drawing/2014/main" id="{F2DF49F3-97E6-4BC4-8418-21D087C333F7}"/>
              </a:ext>
            </a:extLst>
          </p:cNvPr>
          <p:cNvSpPr/>
          <p:nvPr/>
        </p:nvSpPr>
        <p:spPr>
          <a:xfrm>
            <a:off x="9821548" y="3704911"/>
            <a:ext cx="919153" cy="919163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c 10">
            <a:extLst>
              <a:ext uri="{FF2B5EF4-FFF2-40B4-BE49-F238E27FC236}">
                <a16:creationId xmlns="" xmlns:a16="http://schemas.microsoft.com/office/drawing/2014/main" id="{7DB4AC47-F302-4D61-B33C-243A7DF719B9}"/>
              </a:ext>
            </a:extLst>
          </p:cNvPr>
          <p:cNvSpPr/>
          <p:nvPr/>
        </p:nvSpPr>
        <p:spPr>
          <a:xfrm>
            <a:off x="9612613" y="3511427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28" name="Conexão reta 27">
            <a:extLst>
              <a:ext uri="{FF2B5EF4-FFF2-40B4-BE49-F238E27FC236}">
                <a16:creationId xmlns="" xmlns:a16="http://schemas.microsoft.com/office/drawing/2014/main" id="{5AD2FADB-C579-4867-BC21-DFC5CEEC5E89}"/>
              </a:ext>
            </a:extLst>
          </p:cNvPr>
          <p:cNvCxnSpPr>
            <a:cxnSpLocks/>
          </p:cNvCxnSpPr>
          <p:nvPr/>
        </p:nvCxnSpPr>
        <p:spPr>
          <a:xfrm flipV="1">
            <a:off x="10270319" y="2460186"/>
            <a:ext cx="10804" cy="1440000"/>
          </a:xfrm>
          <a:prstGeom prst="line">
            <a:avLst/>
          </a:prstGeom>
          <a:ln w="38100">
            <a:solidFill>
              <a:srgbClr val="EF307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8293281" y="4740181"/>
            <a:ext cx="399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Superior</a:t>
            </a:r>
            <a:endParaRPr lang="pt-PT" sz="36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54A8F1E-6DB0-4CCD-8336-397245676D73}"/>
              </a:ext>
            </a:extLst>
          </p:cNvPr>
          <p:cNvSpPr/>
          <p:nvPr/>
        </p:nvSpPr>
        <p:spPr>
          <a:xfrm>
            <a:off x="10136244" y="2192317"/>
            <a:ext cx="289758" cy="2766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518979" y="256648"/>
            <a:ext cx="9154042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pt-PT" sz="8000" dirty="0" smtClean="0">
                <a:latin typeface="Century Gothic" panose="020B0502020202020204" pitchFamily="34" charset="0"/>
              </a:rPr>
              <a:t>Ordovício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1431918" y="1483289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485 – 470 </a:t>
            </a:r>
            <a:r>
              <a:rPr lang="pt-PT" sz="2000" dirty="0" err="1" smtClean="0">
                <a:solidFill>
                  <a:srgbClr val="03A1A4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5250043" y="6150114"/>
            <a:ext cx="1689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470 – 458 </a:t>
            </a:r>
            <a:r>
              <a:rPr lang="pt-PT" sz="2000" dirty="0" err="1" smtClean="0">
                <a:solidFill>
                  <a:srgbClr val="EE9524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="" xmlns:a16="http://schemas.microsoft.com/office/drawing/2014/main" id="{31AB3D66-37F8-420F-961B-14E0A1FC0739}"/>
              </a:ext>
            </a:extLst>
          </p:cNvPr>
          <p:cNvSpPr txBox="1"/>
          <p:nvPr/>
        </p:nvSpPr>
        <p:spPr>
          <a:xfrm>
            <a:off x="9448810" y="1445316"/>
            <a:ext cx="1664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458 – 443 </a:t>
            </a:r>
            <a:r>
              <a:rPr lang="pt-PT" sz="2000" dirty="0" err="1" smtClean="0">
                <a:solidFill>
                  <a:srgbClr val="EF3078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94629" y="4470859"/>
            <a:ext cx="0" cy="1440000"/>
          </a:xfrm>
          <a:prstGeom prst="line">
            <a:avLst/>
          </a:prstGeom>
          <a:ln w="38100">
            <a:solidFill>
              <a:srgbClr val="EE952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5827406" y="3966489"/>
            <a:ext cx="537188" cy="528614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5949748" y="5879753"/>
            <a:ext cx="289758" cy="2766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5636423" y="3752164"/>
            <a:ext cx="919153" cy="919163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5415315" y="3593214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5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936337" y="3929868"/>
            <a:ext cx="537188" cy="528614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744363" y="3742087"/>
            <a:ext cx="919153" cy="919163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1524625" y="3572386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93135" y="2498172"/>
            <a:ext cx="10804" cy="1440000"/>
          </a:xfrm>
          <a:prstGeom prst="line">
            <a:avLst/>
          </a:prstGeom>
          <a:ln w="38100">
            <a:solidFill>
              <a:srgbClr val="03A1A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2059060" y="2238810"/>
            <a:ext cx="289758" cy="2766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1146366" y="3600372"/>
            <a:ext cx="1934652" cy="1637627"/>
          </a:xfrm>
          <a:prstGeom prst="arc">
            <a:avLst>
              <a:gd name="adj1" fmla="val 6109699"/>
              <a:gd name="adj2" fmla="val 1111575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6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9278229" y="3491019"/>
            <a:ext cx="2005786" cy="1785201"/>
          </a:xfrm>
          <a:prstGeom prst="arc">
            <a:avLst>
              <a:gd name="adj1" fmla="val 6109699"/>
              <a:gd name="adj2" fmla="val 10735463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1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>
            <a:off x="5289171" y="3403682"/>
            <a:ext cx="1934652" cy="1637627"/>
          </a:xfrm>
          <a:prstGeom prst="arc">
            <a:avLst>
              <a:gd name="adj1" fmla="val 6109699"/>
              <a:gd name="adj2" fmla="val 10851604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2" name="Divisa 31">
            <a:hlinkClick r:id="rId6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10281557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Câmbrico</a:t>
            </a:r>
            <a:endParaRPr lang="pt-PT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20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7526057" y="4857293"/>
            <a:ext cx="278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Floiano</a:t>
            </a:r>
            <a:endParaRPr lang="en-US" sz="36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1567555" y="2880590"/>
            <a:ext cx="358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Tremadociano</a:t>
            </a:r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728168" y="256648"/>
            <a:ext cx="8735665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8000" dirty="0" smtClean="0">
                <a:latin typeface="Century Gothic" panose="020B0502020202020204" pitchFamily="34" charset="0"/>
              </a:rPr>
              <a:t>Ordovício Inferior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2342320" y="6221708"/>
            <a:ext cx="1764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485 </a:t>
            </a:r>
            <a:r>
              <a:rPr lang="pt-PT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477 </a:t>
            </a:r>
            <a:r>
              <a:rPr lang="pt-PT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8113617" y="1402792"/>
            <a:ext cx="1610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477 – 470 </a:t>
            </a:r>
            <a:r>
              <a:rPr lang="pt-PT" sz="2000" dirty="0" err="1" smtClean="0">
                <a:solidFill>
                  <a:srgbClr val="03A1A4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flipH="1" flipV="1">
            <a:off x="8919472" y="2362727"/>
            <a:ext cx="1371" cy="1595462"/>
          </a:xfrm>
          <a:prstGeom prst="line">
            <a:avLst/>
          </a:prstGeom>
          <a:ln w="38100">
            <a:solidFill>
              <a:srgbClr val="03A1A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8651402" y="3958189"/>
            <a:ext cx="537188" cy="528614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3A1A4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8773745" y="2096883"/>
            <a:ext cx="289758" cy="2766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8459048" y="3762914"/>
            <a:ext cx="919153" cy="919163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8240682" y="3564893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0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7825987" y="3540523"/>
            <a:ext cx="1956919" cy="1637627"/>
          </a:xfrm>
          <a:prstGeom prst="arc">
            <a:avLst>
              <a:gd name="adj1" fmla="val 6109699"/>
              <a:gd name="adj2" fmla="val 11122318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2956052" y="3950532"/>
            <a:ext cx="537188" cy="5286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2765069" y="3742086"/>
            <a:ext cx="919153" cy="919163"/>
          </a:xfrm>
          <a:prstGeom prst="donut">
            <a:avLst>
              <a:gd name="adj" fmla="val 52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2545331" y="3564893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flipV="1">
            <a:off x="3216001" y="4231905"/>
            <a:ext cx="10804" cy="1843967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3071122" y="6040235"/>
            <a:ext cx="289758" cy="2766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6" name="Arc 10">
            <a:extLst>
              <a:ext uri="{FF2B5EF4-FFF2-40B4-BE49-F238E27FC236}">
                <a16:creationId xmlns="" xmlns:a16="http://schemas.microsoft.com/office/drawing/2014/main" id="{65B3DCE2-314C-4349-A41A-F6F65D4406C9}"/>
              </a:ext>
            </a:extLst>
          </p:cNvPr>
          <p:cNvSpPr/>
          <p:nvPr/>
        </p:nvSpPr>
        <p:spPr>
          <a:xfrm>
            <a:off x="2361179" y="3289871"/>
            <a:ext cx="1754451" cy="1702595"/>
          </a:xfrm>
          <a:prstGeom prst="arc">
            <a:avLst>
              <a:gd name="adj1" fmla="val 5567040"/>
              <a:gd name="adj2" fmla="val 10508755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" name="Divisa 23">
            <a:hlinkClick r:id="rId5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10281557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Ordovício</a:t>
            </a:r>
            <a:endParaRPr lang="pt-PT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4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95415"/>
            <a:ext cx="5644427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Tremadociano</a:t>
            </a: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/>
            <a:srcRect/>
            <a:stretch>
              <a:fillRect l="-17000" t="-8000" r="-21000" b="-3000"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10134600" y="616762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Ordovício Inferior</a:t>
            </a:r>
            <a:endParaRPr lang="pt-PT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095467" y="4785148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Continua a não haver evidência de plantas na Terra.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438605" y="3728127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Abundância de algas nos oceanos.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288154" y="2754534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Maior diversidade animal.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35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526596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Floiano</a:t>
            </a:r>
            <a:endParaRPr lang="pt-PT" sz="6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6762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Ordovício Inferior</a:t>
            </a:r>
            <a:endParaRPr lang="pt-PT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/>
            <a:srcRect/>
            <a:stretch>
              <a:fillRect l="-17000" t="-8000" r="-13000" b="-11000"/>
            </a:stretch>
          </a:blipFill>
          <a:ln>
            <a:solidFill>
              <a:srgbClr val="03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5095467" y="4785148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Primeiras evidências de 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Graptolithina (minerais inorgânicos)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438605" y="3728127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Aumento rápido do nível médio das águas dos oceanos.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288154" y="2754534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Confirmação de micro fósseis de plantas e algas.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Imagem 15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013" y="4746344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2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7526057" y="4857293"/>
            <a:ext cx="278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EF3078"/>
                </a:solidFill>
                <a:latin typeface="Century Gothic" panose="020B0502020202020204" pitchFamily="34" charset="0"/>
              </a:rPr>
              <a:t>Darriwiliano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1567555" y="2880590"/>
            <a:ext cx="358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rgbClr val="EE9524"/>
                </a:solidFill>
                <a:latin typeface="Century Gothic" panose="020B0502020202020204" pitchFamily="34" charset="0"/>
              </a:rPr>
              <a:t>Dapingiano</a:t>
            </a:r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728168" y="256648"/>
            <a:ext cx="8735665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8000" dirty="0" smtClean="0">
                <a:latin typeface="Century Gothic" panose="020B0502020202020204" pitchFamily="34" charset="0"/>
              </a:rPr>
              <a:t>Ordovício Médio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2342320" y="6221708"/>
            <a:ext cx="1764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470 </a:t>
            </a:r>
            <a:r>
              <a:rPr lang="pt-PT" sz="2000" dirty="0">
                <a:solidFill>
                  <a:srgbClr val="EE9524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467 </a:t>
            </a:r>
            <a:r>
              <a:rPr lang="pt-PT" sz="2000" dirty="0">
                <a:solidFill>
                  <a:srgbClr val="EE9524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8113617" y="1402792"/>
            <a:ext cx="1610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467 – 458 </a:t>
            </a:r>
            <a:r>
              <a:rPr lang="pt-PT" sz="2000" dirty="0" err="1" smtClean="0">
                <a:solidFill>
                  <a:srgbClr val="EF3078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flipH="1" flipV="1">
            <a:off x="8919472" y="2362727"/>
            <a:ext cx="1371" cy="1595462"/>
          </a:xfrm>
          <a:prstGeom prst="line">
            <a:avLst/>
          </a:prstGeom>
          <a:ln w="38100">
            <a:solidFill>
              <a:srgbClr val="EF307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8651402" y="3958189"/>
            <a:ext cx="537188" cy="528614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3A1A4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8773745" y="2096883"/>
            <a:ext cx="289758" cy="2766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8459048" y="3762914"/>
            <a:ext cx="919153" cy="919163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8240682" y="3564893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0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7825987" y="3540523"/>
            <a:ext cx="1956919" cy="1637627"/>
          </a:xfrm>
          <a:prstGeom prst="arc">
            <a:avLst>
              <a:gd name="adj1" fmla="val 6109699"/>
              <a:gd name="adj2" fmla="val 11122318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2956052" y="3950532"/>
            <a:ext cx="537188" cy="528614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2765069" y="3742086"/>
            <a:ext cx="919153" cy="919163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2545331" y="3564893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flipV="1">
            <a:off x="3216001" y="4231905"/>
            <a:ext cx="10804" cy="1843967"/>
          </a:xfrm>
          <a:prstGeom prst="line">
            <a:avLst/>
          </a:prstGeom>
          <a:ln w="38100">
            <a:solidFill>
              <a:srgbClr val="EE952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3071122" y="6040235"/>
            <a:ext cx="289758" cy="2766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6" name="Arc 10">
            <a:extLst>
              <a:ext uri="{FF2B5EF4-FFF2-40B4-BE49-F238E27FC236}">
                <a16:creationId xmlns="" xmlns:a16="http://schemas.microsoft.com/office/drawing/2014/main" id="{65B3DCE2-314C-4349-A41A-F6F65D4406C9}"/>
              </a:ext>
            </a:extLst>
          </p:cNvPr>
          <p:cNvSpPr/>
          <p:nvPr/>
        </p:nvSpPr>
        <p:spPr>
          <a:xfrm>
            <a:off x="2361179" y="3289871"/>
            <a:ext cx="1754451" cy="1702595"/>
          </a:xfrm>
          <a:prstGeom prst="arc">
            <a:avLst>
              <a:gd name="adj1" fmla="val 5567040"/>
              <a:gd name="adj2" fmla="val 10508755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" name="Divisa 23">
            <a:hlinkClick r:id="rId5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10281557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Ordovício</a:t>
            </a:r>
            <a:endParaRPr lang="pt-PT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04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526596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Dapingiano</a:t>
            </a: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645994" y="4707389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/>
            <a:srcRect/>
            <a:stretch>
              <a:fillRect b="-4000"/>
            </a:stretch>
          </a:blip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10134600" y="616762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Ordovício Médio</a:t>
            </a:r>
            <a:endParaRPr lang="pt-PT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88154" y="2754534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Fosséis de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Sporangia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foram encontrados em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Oman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288154" y="4817003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Fosséis de 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esporos de plantas encontrados na Argentina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Imagem 15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717" y="4788063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5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95415"/>
            <a:ext cx="5644428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Darriwiliano</a:t>
            </a: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Oval 25"/>
          <p:cNvSpPr/>
          <p:nvPr/>
        </p:nvSpPr>
        <p:spPr>
          <a:xfrm>
            <a:off x="4713191" y="3577573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t="-13000" r="-2000" b="-21000"/>
            </a:stretch>
          </a:blipFill>
          <a:ln>
            <a:solidFill>
              <a:srgbClr val="EF3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6762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Ordovício Médio</a:t>
            </a:r>
            <a:endParaRPr lang="pt-PT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288154" y="2605318"/>
            <a:ext cx="6903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Aparecimento de sedimentos com 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pequenos 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esporos (entre 8-10) 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como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Pseudodyadospora</a:t>
            </a:r>
            <a:r>
              <a:rPr lang="pt-PT" sz="14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Tetrahedraletes,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Stegambiquadrella</a:t>
            </a:r>
            <a:r>
              <a:rPr lang="pt-PT" sz="14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pt-PT" sz="14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Segestrespora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88154" y="3681677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Pentecopterus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o mais antigo oceano descrito existiu durante este período.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agem 13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15" y="3658248"/>
            <a:ext cx="365656" cy="36565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5095467" y="4785148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São encontrados macro fosseis de plantas semelhantes a hidrozoários.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86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-15654" y="4830950"/>
            <a:ext cx="4417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Sandbiano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3982876" y="2889809"/>
            <a:ext cx="422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Katiano</a:t>
            </a:r>
            <a:endParaRPr lang="pt-PT" sz="36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10012531" y="3900186"/>
            <a:ext cx="537188" cy="528614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5" name="Circle: Hollow 8">
            <a:extLst>
              <a:ext uri="{FF2B5EF4-FFF2-40B4-BE49-F238E27FC236}">
                <a16:creationId xmlns="" xmlns:a16="http://schemas.microsoft.com/office/drawing/2014/main" id="{F2DF49F3-97E6-4BC4-8418-21D087C333F7}"/>
              </a:ext>
            </a:extLst>
          </p:cNvPr>
          <p:cNvSpPr/>
          <p:nvPr/>
        </p:nvSpPr>
        <p:spPr>
          <a:xfrm>
            <a:off x="9821548" y="3704911"/>
            <a:ext cx="919153" cy="919163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c 10">
            <a:extLst>
              <a:ext uri="{FF2B5EF4-FFF2-40B4-BE49-F238E27FC236}">
                <a16:creationId xmlns="" xmlns:a16="http://schemas.microsoft.com/office/drawing/2014/main" id="{7DB4AC47-F302-4D61-B33C-243A7DF719B9}"/>
              </a:ext>
            </a:extLst>
          </p:cNvPr>
          <p:cNvSpPr/>
          <p:nvPr/>
        </p:nvSpPr>
        <p:spPr>
          <a:xfrm>
            <a:off x="9612613" y="3511427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28" name="Conexão reta 27">
            <a:extLst>
              <a:ext uri="{FF2B5EF4-FFF2-40B4-BE49-F238E27FC236}">
                <a16:creationId xmlns="" xmlns:a16="http://schemas.microsoft.com/office/drawing/2014/main" id="{5AD2FADB-C579-4867-BC21-DFC5CEEC5E89}"/>
              </a:ext>
            </a:extLst>
          </p:cNvPr>
          <p:cNvCxnSpPr>
            <a:cxnSpLocks/>
          </p:cNvCxnSpPr>
          <p:nvPr/>
        </p:nvCxnSpPr>
        <p:spPr>
          <a:xfrm flipV="1">
            <a:off x="10270319" y="2460186"/>
            <a:ext cx="10804" cy="1440000"/>
          </a:xfrm>
          <a:prstGeom prst="line">
            <a:avLst/>
          </a:prstGeom>
          <a:ln w="38100">
            <a:solidFill>
              <a:srgbClr val="EE952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8293281" y="4740181"/>
            <a:ext cx="399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Hirmantiano</a:t>
            </a:r>
            <a:endParaRPr lang="pt-PT" sz="36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54A8F1E-6DB0-4CCD-8336-397245676D73}"/>
              </a:ext>
            </a:extLst>
          </p:cNvPr>
          <p:cNvSpPr/>
          <p:nvPr/>
        </p:nvSpPr>
        <p:spPr>
          <a:xfrm>
            <a:off x="10136244" y="2192317"/>
            <a:ext cx="289758" cy="2766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184792" y="256648"/>
            <a:ext cx="9822416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pt-PT" sz="8000" dirty="0" smtClean="0">
                <a:latin typeface="Century Gothic" panose="020B0502020202020204" pitchFamily="34" charset="0"/>
              </a:rPr>
              <a:t>Ordovício Superior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1431918" y="1483289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458 – 453 </a:t>
            </a:r>
            <a:r>
              <a:rPr lang="pt-PT" sz="2000" dirty="0" err="1" smtClean="0">
                <a:solidFill>
                  <a:srgbClr val="92D050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5250043" y="6150114"/>
            <a:ext cx="1689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453 – 445 </a:t>
            </a:r>
            <a:r>
              <a:rPr lang="pt-PT" sz="2000" dirty="0" err="1" smtClean="0">
                <a:solidFill>
                  <a:srgbClr val="03A1A4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="" xmlns:a16="http://schemas.microsoft.com/office/drawing/2014/main" id="{31AB3D66-37F8-420F-961B-14E0A1FC0739}"/>
              </a:ext>
            </a:extLst>
          </p:cNvPr>
          <p:cNvSpPr txBox="1"/>
          <p:nvPr/>
        </p:nvSpPr>
        <p:spPr>
          <a:xfrm>
            <a:off x="9448810" y="1445316"/>
            <a:ext cx="1664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445 – 443 </a:t>
            </a:r>
            <a:r>
              <a:rPr lang="pt-PT" sz="2000" dirty="0" err="1" smtClean="0">
                <a:solidFill>
                  <a:srgbClr val="EE9524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94629" y="4470859"/>
            <a:ext cx="0" cy="1440000"/>
          </a:xfrm>
          <a:prstGeom prst="line">
            <a:avLst/>
          </a:prstGeom>
          <a:ln w="38100">
            <a:solidFill>
              <a:srgbClr val="03A1A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5827406" y="3966489"/>
            <a:ext cx="537188" cy="528614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5949748" y="5879753"/>
            <a:ext cx="289758" cy="2766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5636423" y="3752164"/>
            <a:ext cx="919153" cy="919163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5415315" y="3593214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5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936337" y="3929868"/>
            <a:ext cx="537188" cy="5286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744363" y="3742087"/>
            <a:ext cx="919153" cy="919163"/>
          </a:xfrm>
          <a:prstGeom prst="donut">
            <a:avLst>
              <a:gd name="adj" fmla="val 52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1524625" y="3572386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93135" y="2498172"/>
            <a:ext cx="10804" cy="144000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2059060" y="2238810"/>
            <a:ext cx="289758" cy="2766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1146366" y="3600372"/>
            <a:ext cx="1934652" cy="1637627"/>
          </a:xfrm>
          <a:prstGeom prst="arc">
            <a:avLst>
              <a:gd name="adj1" fmla="val 6109699"/>
              <a:gd name="adj2" fmla="val 1111575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6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9278229" y="3491019"/>
            <a:ext cx="2005786" cy="1785201"/>
          </a:xfrm>
          <a:prstGeom prst="arc">
            <a:avLst>
              <a:gd name="adj1" fmla="val 6109699"/>
              <a:gd name="adj2" fmla="val 10735463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1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>
            <a:off x="5289171" y="3403682"/>
            <a:ext cx="1934652" cy="1637627"/>
          </a:xfrm>
          <a:prstGeom prst="arc">
            <a:avLst>
              <a:gd name="adj1" fmla="val 6109699"/>
              <a:gd name="adj2" fmla="val 10851604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2" name="Divisa 31">
            <a:hlinkClick r:id="rId6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10281557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Ordovício</a:t>
            </a:r>
            <a:endParaRPr lang="pt-PT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24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ivisa 31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1213618" y="4880375"/>
            <a:ext cx="1980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>
                <a:solidFill>
                  <a:srgbClr val="03A1A4"/>
                </a:solidFill>
                <a:latin typeface="Century Gothic" panose="020B0502020202020204" pitchFamily="34" charset="0"/>
              </a:rPr>
              <a:t>Hádico</a:t>
            </a:r>
            <a:endParaRPr lang="en-US" sz="36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5114911" y="2950488"/>
            <a:ext cx="1959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rgbClr val="EE9524"/>
                </a:solidFill>
                <a:latin typeface="Century Gothic" panose="020B0502020202020204" pitchFamily="34" charset="0"/>
              </a:rPr>
              <a:t>Arcaico</a:t>
            </a:r>
          </a:p>
        </p:txBody>
      </p:sp>
      <p:sp>
        <p:nvSpPr>
          <p:cNvPr id="24" name="Oval 23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10012531" y="3900186"/>
            <a:ext cx="537188" cy="528614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5" name="Circle: Hollow 8">
            <a:extLst>
              <a:ext uri="{FF2B5EF4-FFF2-40B4-BE49-F238E27FC236}">
                <a16:creationId xmlns="" xmlns:a16="http://schemas.microsoft.com/office/drawing/2014/main" id="{F2DF49F3-97E6-4BC4-8418-21D087C333F7}"/>
              </a:ext>
            </a:extLst>
          </p:cNvPr>
          <p:cNvSpPr/>
          <p:nvPr/>
        </p:nvSpPr>
        <p:spPr>
          <a:xfrm>
            <a:off x="9821548" y="3704911"/>
            <a:ext cx="919153" cy="919163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c 10">
            <a:extLst>
              <a:ext uri="{FF2B5EF4-FFF2-40B4-BE49-F238E27FC236}">
                <a16:creationId xmlns="" xmlns:a16="http://schemas.microsoft.com/office/drawing/2014/main" id="{7DB4AC47-F302-4D61-B33C-243A7DF719B9}"/>
              </a:ext>
            </a:extLst>
          </p:cNvPr>
          <p:cNvSpPr/>
          <p:nvPr/>
        </p:nvSpPr>
        <p:spPr>
          <a:xfrm>
            <a:off x="9612613" y="3511427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28" name="Conexão reta 27">
            <a:extLst>
              <a:ext uri="{FF2B5EF4-FFF2-40B4-BE49-F238E27FC236}">
                <a16:creationId xmlns="" xmlns:a16="http://schemas.microsoft.com/office/drawing/2014/main" id="{5AD2FADB-C579-4867-BC21-DFC5CEEC5E89}"/>
              </a:ext>
            </a:extLst>
          </p:cNvPr>
          <p:cNvCxnSpPr>
            <a:cxnSpLocks/>
          </p:cNvCxnSpPr>
          <p:nvPr/>
        </p:nvCxnSpPr>
        <p:spPr>
          <a:xfrm flipV="1">
            <a:off x="10270319" y="2460186"/>
            <a:ext cx="10804" cy="1440000"/>
          </a:xfrm>
          <a:prstGeom prst="line">
            <a:avLst/>
          </a:prstGeom>
          <a:ln w="38100">
            <a:solidFill>
              <a:srgbClr val="EF307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8821812" y="4750431"/>
            <a:ext cx="2962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rgbClr val="EF3078"/>
                </a:solidFill>
                <a:latin typeface="Century Gothic" panose="020B0502020202020204" pitchFamily="34" charset="0"/>
              </a:rPr>
              <a:t>Proterozoico</a:t>
            </a: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54A8F1E-6DB0-4CCD-8336-397245676D73}"/>
              </a:ext>
            </a:extLst>
          </p:cNvPr>
          <p:cNvSpPr/>
          <p:nvPr/>
        </p:nvSpPr>
        <p:spPr>
          <a:xfrm>
            <a:off x="10136244" y="2192317"/>
            <a:ext cx="289758" cy="2766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888780" y="256648"/>
            <a:ext cx="8414440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8000" dirty="0" err="1" smtClean="0">
                <a:latin typeface="Century Gothic" panose="020B0502020202020204" pitchFamily="34" charset="0"/>
              </a:rPr>
              <a:t>Precâmbrico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1431918" y="1483289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solidFill>
                  <a:srgbClr val="03A1A4"/>
                </a:solidFill>
                <a:latin typeface="Century Gothic" panose="020B0502020202020204" pitchFamily="34" charset="0"/>
              </a:rPr>
              <a:t>4600 - 4000 M.a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5322605" y="6141342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solidFill>
                  <a:srgbClr val="EE9524"/>
                </a:solidFill>
                <a:latin typeface="Century Gothic" panose="020B0502020202020204" pitchFamily="34" charset="0"/>
              </a:rPr>
              <a:t>4000 - 2500 M.a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="" xmlns:a16="http://schemas.microsoft.com/office/drawing/2014/main" id="{31AB3D66-37F8-420F-961B-14E0A1FC0739}"/>
              </a:ext>
            </a:extLst>
          </p:cNvPr>
          <p:cNvSpPr txBox="1"/>
          <p:nvPr/>
        </p:nvSpPr>
        <p:spPr>
          <a:xfrm>
            <a:off x="9509102" y="1446089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solidFill>
                  <a:srgbClr val="EF3078"/>
                </a:solidFill>
                <a:latin typeface="Century Gothic" panose="020B0502020202020204" pitchFamily="34" charset="0"/>
              </a:rPr>
              <a:t>2500 </a:t>
            </a:r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- 541 </a:t>
            </a:r>
            <a:r>
              <a:rPr lang="pt-PT" sz="2000" dirty="0">
                <a:solidFill>
                  <a:srgbClr val="EF3078"/>
                </a:solidFill>
                <a:latin typeface="Century Gothic" panose="020B0502020202020204" pitchFamily="34" charset="0"/>
              </a:rPr>
              <a:t>M.a</a:t>
            </a: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94629" y="4470859"/>
            <a:ext cx="0" cy="1440000"/>
          </a:xfrm>
          <a:prstGeom prst="line">
            <a:avLst/>
          </a:prstGeom>
          <a:ln w="38100">
            <a:solidFill>
              <a:srgbClr val="EE952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5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5827406" y="3966489"/>
            <a:ext cx="537188" cy="528614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5949748" y="5879753"/>
            <a:ext cx="289758" cy="2766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5636423" y="3752164"/>
            <a:ext cx="919153" cy="919163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5415315" y="3593214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6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936337" y="3929868"/>
            <a:ext cx="537188" cy="528614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744363" y="3742087"/>
            <a:ext cx="919153" cy="919163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1524625" y="3572386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82331" y="2500130"/>
            <a:ext cx="10804" cy="1440000"/>
          </a:xfrm>
          <a:prstGeom prst="line">
            <a:avLst/>
          </a:prstGeom>
          <a:ln w="38100">
            <a:solidFill>
              <a:srgbClr val="03A1A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2059060" y="2238810"/>
            <a:ext cx="289758" cy="2766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1146366" y="3600372"/>
            <a:ext cx="1934652" cy="1637627"/>
          </a:xfrm>
          <a:prstGeom prst="arc">
            <a:avLst>
              <a:gd name="adj1" fmla="val 6109699"/>
              <a:gd name="adj2" fmla="val 1111575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6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9278229" y="3491019"/>
            <a:ext cx="2005786" cy="1785201"/>
          </a:xfrm>
          <a:prstGeom prst="arc">
            <a:avLst>
              <a:gd name="adj1" fmla="val 6109699"/>
              <a:gd name="adj2" fmla="val 10735463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1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>
            <a:off x="5289171" y="3403682"/>
            <a:ext cx="1934652" cy="1637627"/>
          </a:xfrm>
          <a:prstGeom prst="arc">
            <a:avLst>
              <a:gd name="adj1" fmla="val 6109699"/>
              <a:gd name="adj2" fmla="val 10851604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10134600" y="6121462"/>
            <a:ext cx="2280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Menu</a:t>
            </a:r>
            <a:endParaRPr lang="pt-PT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02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95415"/>
            <a:ext cx="5644427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Sandbiano</a:t>
            </a: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alphaModFix amt="91000"/>
            </a:blip>
            <a:srcRect/>
            <a:stretch>
              <a:fillRect l="-3000" t="-13000" r="-2000" b="-21000"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10134600" y="6167629"/>
            <a:ext cx="2133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7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Ordovício Superior</a:t>
            </a:r>
            <a:endParaRPr lang="pt-PT" sz="17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288154" y="2605318"/>
            <a:ext cx="6903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Aparecimento de sedimentos com 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pequenos 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esporos (aproximadamente 15).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095467" y="4785148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São encontrados macro fosseis de plantas semelhantes a hidrozoários.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438605" y="3640618"/>
            <a:ext cx="6753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Fragmentos multicelulares 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orgânicos como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Sphagnum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foram encontrados em Wisconsin há 444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M.a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Imagem 15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226" y="3690632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0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526596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Katiano</a:t>
            </a:r>
          </a:p>
        </p:txBody>
      </p:sp>
      <p:sp>
        <p:nvSpPr>
          <p:cNvPr id="23" name="Oval 22"/>
          <p:cNvSpPr/>
          <p:nvPr/>
        </p:nvSpPr>
        <p:spPr>
          <a:xfrm>
            <a:off x="4294408" y="2222033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686043" y="4371189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686043" y="3283540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Oval 25"/>
          <p:cNvSpPr/>
          <p:nvPr/>
        </p:nvSpPr>
        <p:spPr>
          <a:xfrm>
            <a:off x="4120940" y="5245397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67629"/>
            <a:ext cx="2133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7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Ordovício Superior</a:t>
            </a:r>
            <a:endParaRPr lang="pt-PT" sz="17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alphaModFix amt="91000"/>
            </a:blip>
            <a:srcRect/>
            <a:stretch>
              <a:fillRect l="-3000" t="-13000" r="-2000" b="-11000"/>
            </a:stretch>
          </a:blipFill>
          <a:ln>
            <a:solidFill>
              <a:srgbClr val="03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4859511" y="2304027"/>
            <a:ext cx="7312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Aparecimento de sedimentos com 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pequenos 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esporos (aproximadamente 30).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51146" y="3276493"/>
            <a:ext cx="6878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Grande aumento do aquecimento global durante todo o Ordovício é atenuado por um breve arrefecimento durante este período.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251147" y="4411273"/>
            <a:ext cx="6940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Avalonia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Baltica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e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Laurentia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separam-se cada vez mais e começam a desvanecer.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686043" y="5289451"/>
            <a:ext cx="7505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 Oceano de Jápeto (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Iapetus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Ocean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) começou a fechar-se, afetando toda a fauna marinha em redor destes três continentes.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Imagem 16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663" y="5326072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3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526596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Hirmantiano</a:t>
            </a:r>
          </a:p>
        </p:txBody>
      </p:sp>
      <p:sp>
        <p:nvSpPr>
          <p:cNvPr id="21" name="Oval 20"/>
          <p:cNvSpPr/>
          <p:nvPr/>
        </p:nvSpPr>
        <p:spPr>
          <a:xfrm>
            <a:off x="4081748" y="174102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03A1A4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Oval 25"/>
          <p:cNvSpPr/>
          <p:nvPr/>
        </p:nvSpPr>
        <p:spPr>
          <a:xfrm>
            <a:off x="3842917" y="5454795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>
            <a:blip r:embed="rId4">
              <a:alphaModFix amt="91000"/>
            </a:blip>
            <a:stretch>
              <a:fillRect l="-3000" t="-13000" r="-2000" b="-11000"/>
            </a:stretch>
          </a:blip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10134600" y="6167629"/>
            <a:ext cx="2133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7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Ordovício Superior</a:t>
            </a:r>
            <a:endParaRPr lang="pt-PT" sz="17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623557" y="1813456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 grande oscilação climática provocou uma extinção em massa.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35248" y="2648706"/>
            <a:ext cx="6956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 temperatura sentida, neste período, era quente e os níveis de água dos oceanos era substancialmente mais altos do os de hoje em dia.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438605" y="3557852"/>
            <a:ext cx="6753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Os oceanos eram constituídos por uma fauna diversificada, no entanto muitas destas espécies já estavam em perigo antes deste período se iniciar, o que resultou numa queda do número de animais existentes.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408020" y="5383706"/>
            <a:ext cx="77839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Quando as espécies sobreviventes já se estavam a adaptar ao novo clima, houve mais uma oscilação climática (glaciares derreteram e os níveis médios das águas subiram mais que nunca).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095467" y="4680992"/>
            <a:ext cx="6956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 clima arrefeceu, glaciares formaram-se e os níveis médios das águas desceram. Apenas as espécies capazes de se adaptar sobreviveram.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Imagem 17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271" y="4737758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7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9549034" y="4791765"/>
            <a:ext cx="3050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Pridoli</a:t>
            </a:r>
            <a:endParaRPr lang="en-US" sz="28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6578992" y="2992747"/>
            <a:ext cx="2575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Ludlow</a:t>
            </a:r>
            <a:endParaRPr lang="pt-PT" sz="28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7624502" y="3930648"/>
            <a:ext cx="537188" cy="528614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5" name="Circle: Hollow 8">
            <a:extLst>
              <a:ext uri="{FF2B5EF4-FFF2-40B4-BE49-F238E27FC236}">
                <a16:creationId xmlns="" xmlns:a16="http://schemas.microsoft.com/office/drawing/2014/main" id="{F2DF49F3-97E6-4BC4-8418-21D087C333F7}"/>
              </a:ext>
            </a:extLst>
          </p:cNvPr>
          <p:cNvSpPr/>
          <p:nvPr/>
        </p:nvSpPr>
        <p:spPr>
          <a:xfrm>
            <a:off x="7436973" y="3733304"/>
            <a:ext cx="919153" cy="919163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c 10">
            <a:extLst>
              <a:ext uri="{FF2B5EF4-FFF2-40B4-BE49-F238E27FC236}">
                <a16:creationId xmlns="" xmlns:a16="http://schemas.microsoft.com/office/drawing/2014/main" id="{7DB4AC47-F302-4D61-B33C-243A7DF719B9}"/>
              </a:ext>
            </a:extLst>
          </p:cNvPr>
          <p:cNvSpPr/>
          <p:nvPr/>
        </p:nvSpPr>
        <p:spPr>
          <a:xfrm>
            <a:off x="7216411" y="3535210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28" name="Conexão reta 27">
            <a:extLst>
              <a:ext uri="{FF2B5EF4-FFF2-40B4-BE49-F238E27FC236}">
                <a16:creationId xmlns="" xmlns:a16="http://schemas.microsoft.com/office/drawing/2014/main" id="{5AD2FADB-C579-4867-BC21-DFC5CEEC5E89}"/>
              </a:ext>
            </a:extLst>
          </p:cNvPr>
          <p:cNvCxnSpPr>
            <a:cxnSpLocks/>
          </p:cNvCxnSpPr>
          <p:nvPr/>
        </p:nvCxnSpPr>
        <p:spPr>
          <a:xfrm flipV="1">
            <a:off x="7887694" y="3951912"/>
            <a:ext cx="10804" cy="1843967"/>
          </a:xfrm>
          <a:prstGeom prst="line">
            <a:avLst/>
          </a:prstGeom>
          <a:ln w="38100">
            <a:solidFill>
              <a:srgbClr val="03A1A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3285090" y="4779238"/>
            <a:ext cx="253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Wenlock</a:t>
            </a:r>
            <a:endParaRPr lang="pt-PT" sz="28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54A8F1E-6DB0-4CCD-8336-397245676D73}"/>
              </a:ext>
            </a:extLst>
          </p:cNvPr>
          <p:cNvSpPr/>
          <p:nvPr/>
        </p:nvSpPr>
        <p:spPr>
          <a:xfrm>
            <a:off x="7751670" y="5685653"/>
            <a:ext cx="289758" cy="2766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2" name="Arc 10">
            <a:extLst>
              <a:ext uri="{FF2B5EF4-FFF2-40B4-BE49-F238E27FC236}">
                <a16:creationId xmlns="" xmlns:a16="http://schemas.microsoft.com/office/drawing/2014/main" id="{94476677-2AA9-4563-8A7E-30E7CDB5ECFD}"/>
              </a:ext>
            </a:extLst>
          </p:cNvPr>
          <p:cNvSpPr/>
          <p:nvPr/>
        </p:nvSpPr>
        <p:spPr>
          <a:xfrm>
            <a:off x="7066966" y="3321895"/>
            <a:ext cx="1934652" cy="1637627"/>
          </a:xfrm>
          <a:prstGeom prst="arc">
            <a:avLst>
              <a:gd name="adj1" fmla="val 5961017"/>
              <a:gd name="adj2" fmla="val 1055927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428097" y="256648"/>
            <a:ext cx="9335806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8000" dirty="0" smtClean="0">
                <a:latin typeface="Century Gothic" panose="020B0502020202020204" pitchFamily="34" charset="0"/>
              </a:rPr>
              <a:t>Silúrico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712202" y="6051150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443 </a:t>
            </a:r>
            <a:r>
              <a:rPr lang="pt-PT" sz="2000" dirty="0">
                <a:solidFill>
                  <a:srgbClr val="EF3078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433 </a:t>
            </a:r>
            <a:r>
              <a:rPr lang="pt-PT" sz="2000" dirty="0">
                <a:solidFill>
                  <a:srgbClr val="EF3078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3781103" y="1620231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433 </a:t>
            </a:r>
            <a:r>
              <a:rPr lang="pt-PT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427 </a:t>
            </a:r>
            <a:r>
              <a:rPr lang="pt-PT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="" xmlns:a16="http://schemas.microsoft.com/office/drawing/2014/main" id="{31AB3D66-37F8-420F-961B-14E0A1FC0739}"/>
              </a:ext>
            </a:extLst>
          </p:cNvPr>
          <p:cNvSpPr txBox="1"/>
          <p:nvPr/>
        </p:nvSpPr>
        <p:spPr>
          <a:xfrm>
            <a:off x="7123704" y="6051149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427 </a:t>
            </a:r>
            <a:r>
              <a:rPr lang="pt-PT" sz="2000" dirty="0">
                <a:solidFill>
                  <a:srgbClr val="03A1A4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423 </a:t>
            </a:r>
            <a:r>
              <a:rPr lang="pt-PT" sz="2000" dirty="0">
                <a:solidFill>
                  <a:srgbClr val="03A1A4"/>
                </a:solidFill>
                <a:latin typeface="Century Gothic" panose="020B0502020202020204" pitchFamily="34" charset="0"/>
              </a:rPr>
              <a:t>M.a</a:t>
            </a: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flipV="1">
            <a:off x="4539338" y="2603366"/>
            <a:ext cx="0" cy="1325214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4279882" y="3909642"/>
            <a:ext cx="537188" cy="5286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4394459" y="2428896"/>
            <a:ext cx="289758" cy="2766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4090952" y="3714366"/>
            <a:ext cx="919153" cy="919163"/>
          </a:xfrm>
          <a:prstGeom prst="donut">
            <a:avLst>
              <a:gd name="adj" fmla="val 52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3867708" y="3512808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0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3477771" y="3544249"/>
            <a:ext cx="1934652" cy="1637627"/>
          </a:xfrm>
          <a:prstGeom prst="arc">
            <a:avLst>
              <a:gd name="adj1" fmla="val 6109699"/>
              <a:gd name="adj2" fmla="val 1111575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5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222500" y="3909642"/>
            <a:ext cx="537188" cy="528614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024647" y="3714367"/>
            <a:ext cx="919153" cy="919163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804909" y="3535210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flipV="1">
            <a:off x="1494006" y="3951913"/>
            <a:ext cx="10804" cy="1843967"/>
          </a:xfrm>
          <a:prstGeom prst="line">
            <a:avLst/>
          </a:prstGeom>
          <a:ln w="38100">
            <a:solidFill>
              <a:srgbClr val="EF307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1339344" y="5719250"/>
            <a:ext cx="289758" cy="2766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6" name="Arc 10">
            <a:extLst>
              <a:ext uri="{FF2B5EF4-FFF2-40B4-BE49-F238E27FC236}">
                <a16:creationId xmlns="" xmlns:a16="http://schemas.microsoft.com/office/drawing/2014/main" id="{65B3DCE2-314C-4349-A41A-F6F65D4406C9}"/>
              </a:ext>
            </a:extLst>
          </p:cNvPr>
          <p:cNvSpPr/>
          <p:nvPr/>
        </p:nvSpPr>
        <p:spPr>
          <a:xfrm>
            <a:off x="665252" y="3256927"/>
            <a:ext cx="1754451" cy="1702595"/>
          </a:xfrm>
          <a:prstGeom prst="arc">
            <a:avLst>
              <a:gd name="adj1" fmla="val 5567040"/>
              <a:gd name="adj2" fmla="val 10508755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4" name="Oval 33">
            <a:hlinkClick r:id="rId6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0806646" y="3928580"/>
            <a:ext cx="537188" cy="528614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5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0615663" y="3733305"/>
            <a:ext cx="919153" cy="919163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10395925" y="3544666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45" name="Conexão reta 44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flipV="1">
            <a:off x="11068903" y="2541720"/>
            <a:ext cx="10804" cy="1843967"/>
          </a:xfrm>
          <a:prstGeom prst="line">
            <a:avLst/>
          </a:prstGeom>
          <a:ln w="38100">
            <a:solidFill>
              <a:srgbClr val="EE952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10934828" y="2269200"/>
            <a:ext cx="289758" cy="2766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7" name="CaixaDeTexto 56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218687" y="2974864"/>
            <a:ext cx="2680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Llandovery</a:t>
            </a:r>
            <a:endParaRPr lang="pt-PT" sz="28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31AB3D66-37F8-420F-961B-14E0A1FC0739}"/>
              </a:ext>
            </a:extLst>
          </p:cNvPr>
          <p:cNvSpPr txBox="1"/>
          <p:nvPr/>
        </p:nvSpPr>
        <p:spPr>
          <a:xfrm>
            <a:off x="10307686" y="1493513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423 – 419 </a:t>
            </a:r>
            <a:r>
              <a:rPr lang="pt-PT" sz="2000" dirty="0">
                <a:solidFill>
                  <a:srgbClr val="EE9524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36" name="Divisa 35">
            <a:hlinkClick r:id="rId7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10277034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Paleozoico</a:t>
            </a:r>
            <a:endParaRPr lang="pt-PT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62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95415"/>
            <a:ext cx="5644428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Llandovery</a:t>
            </a:r>
            <a:endParaRPr lang="pt-PT" sz="6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alphaModFix amt="91000"/>
            </a:blip>
            <a:srcRect/>
            <a:stretch>
              <a:fillRect l="-3000" t="-13000" r="-2000" b="-7000"/>
            </a:stretch>
          </a:blipFill>
          <a:ln>
            <a:solidFill>
              <a:srgbClr val="EF3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Silúrico</a:t>
            </a:r>
            <a:endParaRPr lang="pt-PT" sz="24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438605" y="3724474"/>
            <a:ext cx="675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 meio deste período, o clima começa a aquecer.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095467" y="4769079"/>
            <a:ext cx="675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Alteração da composição dos microfósseis.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agem 13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928" y="4740139"/>
            <a:ext cx="365656" cy="36565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5211954" y="2647049"/>
            <a:ext cx="6753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Após uma extinção em massa, o clima oscilava e existiam lençóis de gelo a altas latitudes.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74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95415"/>
            <a:ext cx="5644427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Wenlock</a:t>
            </a:r>
            <a:endParaRPr lang="pt-PT" sz="6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Silúrico</a:t>
            </a:r>
            <a:endParaRPr lang="pt-PT" sz="24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211954" y="2647049"/>
            <a:ext cx="6980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Deriva de uma escarpa denominada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Wenlock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Edge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que se estende por 29km da cidade de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Much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Wenlock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Inglaterra para sudoeste.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438605" y="3724474"/>
            <a:ext cx="675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 escarpa é formada por calcários fossilíferos.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5095467" y="4591833"/>
            <a:ext cx="70965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 calcário de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Wenlock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é um dos mais bem estudados sendo possível encontrar uma grande variedade de fósseis bem preservados como trilobites, corais e mexilhões.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agem 13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226" y="3710758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7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526596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Ludlow</a:t>
            </a:r>
            <a:endParaRPr lang="pt-PT" sz="6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646851" y="4838017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solidFill>
              <a:srgbClr val="03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10134600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Silúrico</a:t>
            </a:r>
            <a:endParaRPr lang="pt-PT" sz="24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211954" y="2641363"/>
            <a:ext cx="6980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Ludlow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deriva de uma zona localizada imediatamente a oeste da cidade de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Ludlow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Shropshire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Inglaterra.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11954" y="4956407"/>
            <a:ext cx="675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Foram encontrados estratos com 350m de siltito e calcário desta época.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18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526596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Pridoli</a:t>
            </a:r>
            <a:endParaRPr lang="pt-PT" sz="6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646851" y="4719265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10281557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Silúrico</a:t>
            </a:r>
            <a:endParaRPr lang="pt-PT" sz="24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211954" y="2647049"/>
            <a:ext cx="6980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 nome desta época deriva de uma localidade denominada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Homolka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à qual pertence uma 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reserva 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natural,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Přídolí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em Praga, República Checa.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68616" y="4723051"/>
            <a:ext cx="6923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Foram encontrados estratos entre 20 e 50m de calcário que continham fósseis de cefalópodes, molúsculos, mexilhões e ostras.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09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-15654" y="4830950"/>
            <a:ext cx="4417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Inferior</a:t>
            </a:r>
            <a:endParaRPr lang="en-US" sz="36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3982876" y="2889809"/>
            <a:ext cx="422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Médio</a:t>
            </a:r>
            <a:endParaRPr lang="pt-PT" sz="36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10012531" y="3900186"/>
            <a:ext cx="537188" cy="5286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5" name="Circle: Hollow 8">
            <a:extLst>
              <a:ext uri="{FF2B5EF4-FFF2-40B4-BE49-F238E27FC236}">
                <a16:creationId xmlns="" xmlns:a16="http://schemas.microsoft.com/office/drawing/2014/main" id="{F2DF49F3-97E6-4BC4-8418-21D087C333F7}"/>
              </a:ext>
            </a:extLst>
          </p:cNvPr>
          <p:cNvSpPr/>
          <p:nvPr/>
        </p:nvSpPr>
        <p:spPr>
          <a:xfrm>
            <a:off x="9821548" y="3704911"/>
            <a:ext cx="919153" cy="919163"/>
          </a:xfrm>
          <a:prstGeom prst="donut">
            <a:avLst>
              <a:gd name="adj" fmla="val 52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c 10">
            <a:extLst>
              <a:ext uri="{FF2B5EF4-FFF2-40B4-BE49-F238E27FC236}">
                <a16:creationId xmlns="" xmlns:a16="http://schemas.microsoft.com/office/drawing/2014/main" id="{7DB4AC47-F302-4D61-B33C-243A7DF719B9}"/>
              </a:ext>
            </a:extLst>
          </p:cNvPr>
          <p:cNvSpPr/>
          <p:nvPr/>
        </p:nvSpPr>
        <p:spPr>
          <a:xfrm>
            <a:off x="9612613" y="3511427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28" name="Conexão reta 27">
            <a:extLst>
              <a:ext uri="{FF2B5EF4-FFF2-40B4-BE49-F238E27FC236}">
                <a16:creationId xmlns="" xmlns:a16="http://schemas.microsoft.com/office/drawing/2014/main" id="{5AD2FADB-C579-4867-BC21-DFC5CEEC5E89}"/>
              </a:ext>
            </a:extLst>
          </p:cNvPr>
          <p:cNvCxnSpPr>
            <a:cxnSpLocks/>
          </p:cNvCxnSpPr>
          <p:nvPr/>
        </p:nvCxnSpPr>
        <p:spPr>
          <a:xfrm flipV="1">
            <a:off x="10270319" y="2460186"/>
            <a:ext cx="10804" cy="144000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8293281" y="4740181"/>
            <a:ext cx="399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Superior</a:t>
            </a:r>
            <a:endParaRPr lang="pt-PT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54A8F1E-6DB0-4CCD-8336-397245676D73}"/>
              </a:ext>
            </a:extLst>
          </p:cNvPr>
          <p:cNvSpPr/>
          <p:nvPr/>
        </p:nvSpPr>
        <p:spPr>
          <a:xfrm>
            <a:off x="10136244" y="2192317"/>
            <a:ext cx="289758" cy="2766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518979" y="256648"/>
            <a:ext cx="9154042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pt-PT" sz="8000" dirty="0" smtClean="0">
                <a:latin typeface="Century Gothic" panose="020B0502020202020204" pitchFamily="34" charset="0"/>
              </a:rPr>
              <a:t>Devónico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1431918" y="1483289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419 – 393 </a:t>
            </a:r>
            <a:r>
              <a:rPr lang="pt-PT" sz="2000" dirty="0" err="1" smtClean="0">
                <a:solidFill>
                  <a:srgbClr val="EE9524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5250043" y="6150114"/>
            <a:ext cx="1689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393 – 382 </a:t>
            </a:r>
            <a:r>
              <a:rPr lang="pt-PT" sz="2000" dirty="0" err="1" smtClean="0">
                <a:solidFill>
                  <a:srgbClr val="EF3078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="" xmlns:a16="http://schemas.microsoft.com/office/drawing/2014/main" id="{31AB3D66-37F8-420F-961B-14E0A1FC0739}"/>
              </a:ext>
            </a:extLst>
          </p:cNvPr>
          <p:cNvSpPr txBox="1"/>
          <p:nvPr/>
        </p:nvSpPr>
        <p:spPr>
          <a:xfrm>
            <a:off x="9448810" y="1445316"/>
            <a:ext cx="1664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382 – 358 </a:t>
            </a:r>
            <a:r>
              <a:rPr lang="pt-PT" sz="2000" dirty="0" err="1" smtClean="0">
                <a:solidFill>
                  <a:srgbClr val="92D050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94629" y="4470859"/>
            <a:ext cx="0" cy="1440000"/>
          </a:xfrm>
          <a:prstGeom prst="line">
            <a:avLst/>
          </a:prstGeom>
          <a:ln w="38100">
            <a:solidFill>
              <a:srgbClr val="EF307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5827406" y="3966489"/>
            <a:ext cx="537188" cy="528614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5949748" y="5879753"/>
            <a:ext cx="289758" cy="2766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5636423" y="3752164"/>
            <a:ext cx="919153" cy="919163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5415315" y="3593214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5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936337" y="3929868"/>
            <a:ext cx="537188" cy="528614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744363" y="3742087"/>
            <a:ext cx="919153" cy="919163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1524625" y="3572386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93135" y="2498172"/>
            <a:ext cx="10804" cy="1440000"/>
          </a:xfrm>
          <a:prstGeom prst="line">
            <a:avLst/>
          </a:prstGeom>
          <a:ln w="38100">
            <a:solidFill>
              <a:srgbClr val="EE952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2059060" y="2238810"/>
            <a:ext cx="289758" cy="2766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1146366" y="3600372"/>
            <a:ext cx="1934652" cy="1637627"/>
          </a:xfrm>
          <a:prstGeom prst="arc">
            <a:avLst>
              <a:gd name="adj1" fmla="val 6109699"/>
              <a:gd name="adj2" fmla="val 1111575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6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9278229" y="3491019"/>
            <a:ext cx="2005786" cy="1785201"/>
          </a:xfrm>
          <a:prstGeom prst="arc">
            <a:avLst>
              <a:gd name="adj1" fmla="val 6109699"/>
              <a:gd name="adj2" fmla="val 10735463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1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>
            <a:off x="5289171" y="3403682"/>
            <a:ext cx="1934652" cy="1637627"/>
          </a:xfrm>
          <a:prstGeom prst="arc">
            <a:avLst>
              <a:gd name="adj1" fmla="val 6109699"/>
              <a:gd name="adj2" fmla="val 10851604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2" name="Divisa 31">
            <a:hlinkClick r:id="rId6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10156973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Paleozoico</a:t>
            </a:r>
            <a:endParaRPr lang="pt-PT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81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-15654" y="4830950"/>
            <a:ext cx="4417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03A1A4"/>
                </a:solidFill>
                <a:latin typeface="Century Gothic" panose="020B0502020202020204" pitchFamily="34" charset="0"/>
              </a:rPr>
              <a:t>Lochkoviano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3982876" y="2889809"/>
            <a:ext cx="422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rgbClr val="EE9524"/>
                </a:solidFill>
                <a:latin typeface="Century Gothic" panose="020B0502020202020204" pitchFamily="34" charset="0"/>
              </a:rPr>
              <a:t>Pragiano</a:t>
            </a:r>
          </a:p>
        </p:txBody>
      </p:sp>
      <p:sp>
        <p:nvSpPr>
          <p:cNvPr id="24" name="Oval 2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10012531" y="3900186"/>
            <a:ext cx="537188" cy="528614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5" name="Circle: Hollow 8">
            <a:extLst>
              <a:ext uri="{FF2B5EF4-FFF2-40B4-BE49-F238E27FC236}">
                <a16:creationId xmlns="" xmlns:a16="http://schemas.microsoft.com/office/drawing/2014/main" id="{F2DF49F3-97E6-4BC4-8418-21D087C333F7}"/>
              </a:ext>
            </a:extLst>
          </p:cNvPr>
          <p:cNvSpPr/>
          <p:nvPr/>
        </p:nvSpPr>
        <p:spPr>
          <a:xfrm>
            <a:off x="9821548" y="3704911"/>
            <a:ext cx="919153" cy="919163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c 10">
            <a:extLst>
              <a:ext uri="{FF2B5EF4-FFF2-40B4-BE49-F238E27FC236}">
                <a16:creationId xmlns="" xmlns:a16="http://schemas.microsoft.com/office/drawing/2014/main" id="{7DB4AC47-F302-4D61-B33C-243A7DF719B9}"/>
              </a:ext>
            </a:extLst>
          </p:cNvPr>
          <p:cNvSpPr/>
          <p:nvPr/>
        </p:nvSpPr>
        <p:spPr>
          <a:xfrm>
            <a:off x="9612613" y="3511427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28" name="Conexão reta 27">
            <a:extLst>
              <a:ext uri="{FF2B5EF4-FFF2-40B4-BE49-F238E27FC236}">
                <a16:creationId xmlns="" xmlns:a16="http://schemas.microsoft.com/office/drawing/2014/main" id="{5AD2FADB-C579-4867-BC21-DFC5CEEC5E89}"/>
              </a:ext>
            </a:extLst>
          </p:cNvPr>
          <p:cNvCxnSpPr>
            <a:cxnSpLocks/>
          </p:cNvCxnSpPr>
          <p:nvPr/>
        </p:nvCxnSpPr>
        <p:spPr>
          <a:xfrm flipV="1">
            <a:off x="10270319" y="2460186"/>
            <a:ext cx="10804" cy="1440000"/>
          </a:xfrm>
          <a:prstGeom prst="line">
            <a:avLst/>
          </a:prstGeom>
          <a:ln w="38100">
            <a:solidFill>
              <a:srgbClr val="EF307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8293281" y="4826140"/>
            <a:ext cx="399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rgbClr val="EF3078"/>
                </a:solidFill>
                <a:latin typeface="Century Gothic" panose="020B0502020202020204" pitchFamily="34" charset="0"/>
              </a:rPr>
              <a:t>Emsiano</a:t>
            </a: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54A8F1E-6DB0-4CCD-8336-397245676D73}"/>
              </a:ext>
            </a:extLst>
          </p:cNvPr>
          <p:cNvSpPr/>
          <p:nvPr/>
        </p:nvSpPr>
        <p:spPr>
          <a:xfrm>
            <a:off x="10136244" y="2192317"/>
            <a:ext cx="289758" cy="2766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518979" y="256648"/>
            <a:ext cx="9154042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pt-PT" sz="8000" dirty="0" smtClean="0">
                <a:latin typeface="Century Gothic" panose="020B0502020202020204" pitchFamily="34" charset="0"/>
              </a:rPr>
              <a:t>Devónico Inferior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1431918" y="1483289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419 – 410 </a:t>
            </a:r>
            <a:r>
              <a:rPr lang="pt-PT" sz="2000" dirty="0" err="1" smtClean="0">
                <a:solidFill>
                  <a:srgbClr val="03A1A4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5250043" y="6150114"/>
            <a:ext cx="1689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410 – 407 </a:t>
            </a:r>
            <a:r>
              <a:rPr lang="pt-PT" sz="2000" dirty="0" err="1" smtClean="0">
                <a:solidFill>
                  <a:srgbClr val="EE9524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="" xmlns:a16="http://schemas.microsoft.com/office/drawing/2014/main" id="{31AB3D66-37F8-420F-961B-14E0A1FC0739}"/>
              </a:ext>
            </a:extLst>
          </p:cNvPr>
          <p:cNvSpPr txBox="1"/>
          <p:nvPr/>
        </p:nvSpPr>
        <p:spPr>
          <a:xfrm>
            <a:off x="9448810" y="1445316"/>
            <a:ext cx="1664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407 – 393 </a:t>
            </a:r>
            <a:r>
              <a:rPr lang="pt-PT" sz="2000" dirty="0" err="1" smtClean="0">
                <a:solidFill>
                  <a:srgbClr val="EF3078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94629" y="4470859"/>
            <a:ext cx="0" cy="1440000"/>
          </a:xfrm>
          <a:prstGeom prst="line">
            <a:avLst/>
          </a:prstGeom>
          <a:ln w="38100">
            <a:solidFill>
              <a:srgbClr val="EE952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5827406" y="3966489"/>
            <a:ext cx="537188" cy="528614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5949748" y="5879753"/>
            <a:ext cx="289758" cy="2766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5636423" y="3752164"/>
            <a:ext cx="919153" cy="919163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5415315" y="3593214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5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936337" y="3929868"/>
            <a:ext cx="537188" cy="528614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744363" y="3742087"/>
            <a:ext cx="919153" cy="919163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1524625" y="3572386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93135" y="2498172"/>
            <a:ext cx="10804" cy="1440000"/>
          </a:xfrm>
          <a:prstGeom prst="line">
            <a:avLst/>
          </a:prstGeom>
          <a:ln w="38100">
            <a:solidFill>
              <a:srgbClr val="03A1A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2059060" y="2238810"/>
            <a:ext cx="289758" cy="2766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1146366" y="3600372"/>
            <a:ext cx="1934652" cy="1637627"/>
          </a:xfrm>
          <a:prstGeom prst="arc">
            <a:avLst>
              <a:gd name="adj1" fmla="val 6109699"/>
              <a:gd name="adj2" fmla="val 1111575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6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9278229" y="3491019"/>
            <a:ext cx="2005786" cy="1785201"/>
          </a:xfrm>
          <a:prstGeom prst="arc">
            <a:avLst>
              <a:gd name="adj1" fmla="val 6109699"/>
              <a:gd name="adj2" fmla="val 10735463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1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>
            <a:off x="5289171" y="3403682"/>
            <a:ext cx="1934652" cy="1637627"/>
          </a:xfrm>
          <a:prstGeom prst="arc">
            <a:avLst>
              <a:gd name="adj1" fmla="val 6109699"/>
              <a:gd name="adj2" fmla="val 10851604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2" name="Divisa 31">
            <a:hlinkClick r:id="rId6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10281557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Devónico</a:t>
            </a:r>
            <a:endParaRPr lang="pt-PT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80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4561632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Éon </a:t>
            </a:r>
            <a:r>
              <a:rPr lang="pt-PT" sz="6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Hádico</a:t>
            </a:r>
            <a:endParaRPr lang="pt-PT" sz="6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081748" y="1741020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Oval 25"/>
          <p:cNvSpPr/>
          <p:nvPr/>
        </p:nvSpPr>
        <p:spPr>
          <a:xfrm>
            <a:off x="3842917" y="5454795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aixaDeTexto 8"/>
          <p:cNvSpPr txBox="1"/>
          <p:nvPr/>
        </p:nvSpPr>
        <p:spPr>
          <a:xfrm>
            <a:off x="10134600" y="6121462"/>
            <a:ext cx="2280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err="1" smtClean="0">
                <a:solidFill>
                  <a:srgbClr val="03A1A4"/>
                </a:solidFill>
                <a:latin typeface="Century Gothic" panose="020B0502020202020204" pitchFamily="34" charset="0"/>
              </a:rPr>
              <a:t>Precâmbrico</a:t>
            </a:r>
            <a:endParaRPr lang="pt-PT" sz="24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solidFill>
              <a:srgbClr val="03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Imagem 1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75" y="5554098"/>
            <a:ext cx="365656" cy="365656"/>
          </a:xfrm>
          <a:prstGeom prst="rect">
            <a:avLst/>
          </a:prstGeom>
        </p:spPr>
      </p:pic>
      <p:pic>
        <p:nvPicPr>
          <p:cNvPr id="3" name="Imagem 2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328" y="2690883"/>
            <a:ext cx="424148" cy="42414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211955" y="2644920"/>
            <a:ext cx="69800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É o éon mais antigo, sendo conhecido pelo princípio da formação dos planetas pertencentes ao Sistema Solar e ao início da formação da crusta terrestre.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735356" y="1850257"/>
            <a:ext cx="7456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Etimologicamente, o 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nome "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Hádico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" 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vem do grego </a:t>
            </a:r>
            <a:r>
              <a:rPr lang="pt-PT" sz="1400" i="1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hades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que significa 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“inferno”.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5105470" y="4800325"/>
            <a:ext cx="7086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Primeiros oceanos constituídos por substâncias orgânicas.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5438604" y="3733250"/>
            <a:ext cx="6753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Bombardeamentos cósmicos de cometas e asteroides.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4408020" y="5475316"/>
            <a:ext cx="7783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 origem da vida (abiogénese) pode ter sido possível neste período de tempo, mas são necessárias mais evidências para o provar.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85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526596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Lochkoviano</a:t>
            </a: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3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10134600" y="616762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Devónico Inferior</a:t>
            </a:r>
            <a:endParaRPr lang="pt-PT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211954" y="2754534"/>
            <a:ext cx="675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Horneophytopsida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um grupo de plantas,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populou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as águas.</a:t>
            </a:r>
            <a:endParaRPr lang="pt-PT" sz="1400" i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438605" y="3622803"/>
            <a:ext cx="6753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 primeiras 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plantas vasculares como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Rhyniophyta</a:t>
            </a:r>
            <a:r>
              <a:rPr lang="pt-PT" sz="14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pt-PT" sz="14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Cooksonia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viviam em áreas molhadas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pt-PT" sz="1400" i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095467" y="4661771"/>
            <a:ext cx="709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Ancestrais 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de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Lycopodiophyta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(divisão de plantas vasculares</a:t>
            </a:r>
            <a:r>
              <a:rPr lang="pt-PT" sz="14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) 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como 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Zosterophyllum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continuaram a diversificar-se.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pt-PT" sz="1400" i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Imagem 15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928" y="4740139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4050438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Pragiano</a:t>
            </a: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646851" y="4665557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6762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Devónico Inferior</a:t>
            </a:r>
            <a:endParaRPr lang="pt-PT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211954" y="2754534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Data desta 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época a </a:t>
            </a:r>
            <a:r>
              <a:rPr lang="pt-PT" sz="14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Rhynie </a:t>
            </a:r>
            <a:r>
              <a:rPr lang="pt-PT" sz="1400" i="1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Chert</a:t>
            </a:r>
            <a:r>
              <a:rPr lang="pt-PT" sz="14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formação geológica com 410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M.a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) .</a:t>
            </a:r>
            <a:endParaRPr lang="pt-PT" sz="1400" i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35248" y="4775171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 ambiente conseguiu preservar detalhes surpreendentes desta altura.</a:t>
            </a:r>
            <a:endParaRPr lang="pt-PT" sz="1400" i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agem 13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575" y="2725594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3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95415"/>
            <a:ext cx="5644428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Emsiano</a:t>
            </a: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646851" y="4826451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EF3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10134600" y="616762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Devónico Inferior</a:t>
            </a:r>
            <a:endParaRPr lang="pt-PT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235248" y="2644920"/>
            <a:ext cx="6980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As plantas terrestres pequenas eram restringidas às bordas da água e a planícies.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211953" y="4956691"/>
            <a:ext cx="7096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Lista completa de plantas do tempo do Devónico Inferior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pt-PT" sz="1400" i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Imagem 15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75" y="4902480"/>
            <a:ext cx="385654" cy="38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3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7531517" y="4759505"/>
            <a:ext cx="3063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03A1A4"/>
                </a:solidFill>
                <a:latin typeface="Century Gothic" panose="020B0502020202020204" pitchFamily="34" charset="0"/>
              </a:rPr>
              <a:t>Givetiano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1567555" y="2880590"/>
            <a:ext cx="358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Eifeliano</a:t>
            </a:r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728168" y="256648"/>
            <a:ext cx="8735665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8000" dirty="0" smtClean="0">
                <a:latin typeface="Century Gothic" panose="020B0502020202020204" pitchFamily="34" charset="0"/>
              </a:rPr>
              <a:t>Devónico Médio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2342320" y="6221708"/>
            <a:ext cx="1764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393 </a:t>
            </a:r>
            <a:r>
              <a:rPr lang="pt-PT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387 </a:t>
            </a:r>
            <a:r>
              <a:rPr lang="pt-PT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8113617" y="1402792"/>
            <a:ext cx="1610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387 – 382 </a:t>
            </a:r>
            <a:r>
              <a:rPr lang="pt-PT" sz="2000" dirty="0" err="1" smtClean="0">
                <a:solidFill>
                  <a:srgbClr val="03A1A4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flipH="1" flipV="1">
            <a:off x="8919472" y="2362727"/>
            <a:ext cx="1371" cy="1595462"/>
          </a:xfrm>
          <a:prstGeom prst="line">
            <a:avLst/>
          </a:prstGeom>
          <a:ln w="38100">
            <a:solidFill>
              <a:srgbClr val="03A1A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8651402" y="3958189"/>
            <a:ext cx="537188" cy="528614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3A1A4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8773745" y="2096883"/>
            <a:ext cx="289758" cy="2766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8459048" y="3762914"/>
            <a:ext cx="919153" cy="919163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8240682" y="3564893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0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7825987" y="3540523"/>
            <a:ext cx="1956919" cy="1637627"/>
          </a:xfrm>
          <a:prstGeom prst="arc">
            <a:avLst>
              <a:gd name="adj1" fmla="val 6109699"/>
              <a:gd name="adj2" fmla="val 11122318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2956052" y="3950532"/>
            <a:ext cx="537188" cy="5286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2765069" y="3742086"/>
            <a:ext cx="919153" cy="919163"/>
          </a:xfrm>
          <a:prstGeom prst="donut">
            <a:avLst>
              <a:gd name="adj" fmla="val 52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2545331" y="3564893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flipV="1">
            <a:off x="3216001" y="4231905"/>
            <a:ext cx="10804" cy="1843967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3071122" y="6040235"/>
            <a:ext cx="289758" cy="2766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6" name="Arc 10">
            <a:extLst>
              <a:ext uri="{FF2B5EF4-FFF2-40B4-BE49-F238E27FC236}">
                <a16:creationId xmlns="" xmlns:a16="http://schemas.microsoft.com/office/drawing/2014/main" id="{65B3DCE2-314C-4349-A41A-F6F65D4406C9}"/>
              </a:ext>
            </a:extLst>
          </p:cNvPr>
          <p:cNvSpPr/>
          <p:nvPr/>
        </p:nvSpPr>
        <p:spPr>
          <a:xfrm>
            <a:off x="2361179" y="3289871"/>
            <a:ext cx="1754451" cy="1702595"/>
          </a:xfrm>
          <a:prstGeom prst="arc">
            <a:avLst>
              <a:gd name="adj1" fmla="val 5567040"/>
              <a:gd name="adj2" fmla="val 10508755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" name="Divisa 23">
            <a:hlinkClick r:id="rId5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10281557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Devónico</a:t>
            </a:r>
            <a:endParaRPr lang="pt-PT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44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95415"/>
            <a:ext cx="5644427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Eifeliano</a:t>
            </a: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21462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Devónico Médio</a:t>
            </a:r>
            <a:endParaRPr lang="pt-PT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211954" y="2745539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As plantas terrestres espalharam-se pela terra, pela primeira vez.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11954" y="4771385"/>
            <a:ext cx="7096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 Terra encontrava-se fria e seca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no entanto a linha do equador era tropical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endParaRPr lang="pt-PT" sz="1400" i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438605" y="3637144"/>
            <a:ext cx="6753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Os fósseis de plantas encontrados desta época são, geralmente, da área do Equador.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15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526596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Givetiano</a:t>
            </a: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03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10134600" y="616762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Devónico Médio</a:t>
            </a:r>
            <a:endParaRPr lang="pt-PT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211954" y="2745539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Formaram-se as primeiras comunidades em florestas.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095467" y="4755243"/>
            <a:ext cx="7096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As plantas tornam-se cada vez mais estruturalmente complexas.</a:t>
            </a:r>
            <a:endParaRPr lang="pt-PT" sz="1400" i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438605" y="3773295"/>
            <a:ext cx="675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 fóssil 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mais antigo 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de 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Marchantiophyta 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data desta época.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pt-PT" sz="1400" i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Imagem 15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226" y="3691831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2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7413218" y="4864786"/>
            <a:ext cx="3010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EF3078"/>
                </a:solidFill>
                <a:latin typeface="Century Gothic" panose="020B0502020202020204" pitchFamily="34" charset="0"/>
              </a:rPr>
              <a:t>Famenniano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1360493" y="2890299"/>
            <a:ext cx="3755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rgbClr val="EE9524"/>
                </a:solidFill>
                <a:latin typeface="Century Gothic" panose="020B0502020202020204" pitchFamily="34" charset="0"/>
              </a:rPr>
              <a:t>Frasniano</a:t>
            </a:r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415205" y="256929"/>
            <a:ext cx="9361591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8000" dirty="0" smtClean="0">
                <a:latin typeface="Century Gothic" panose="020B0502020202020204" pitchFamily="34" charset="0"/>
              </a:rPr>
              <a:t>Devónico Superior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2342320" y="6221708"/>
            <a:ext cx="1764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382 </a:t>
            </a:r>
            <a:r>
              <a:rPr lang="pt-PT" sz="2000" dirty="0">
                <a:solidFill>
                  <a:srgbClr val="EE9524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372 </a:t>
            </a:r>
            <a:r>
              <a:rPr lang="pt-PT" sz="2000" dirty="0">
                <a:solidFill>
                  <a:srgbClr val="EE9524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8113617" y="1402792"/>
            <a:ext cx="1610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372 – 358 </a:t>
            </a:r>
            <a:r>
              <a:rPr lang="pt-PT" sz="2000" dirty="0" err="1" smtClean="0">
                <a:solidFill>
                  <a:srgbClr val="EF3078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flipH="1" flipV="1">
            <a:off x="8919472" y="2362727"/>
            <a:ext cx="1371" cy="1595462"/>
          </a:xfrm>
          <a:prstGeom prst="line">
            <a:avLst/>
          </a:prstGeom>
          <a:ln w="38100">
            <a:solidFill>
              <a:srgbClr val="EF307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8651402" y="3958189"/>
            <a:ext cx="537188" cy="528614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3A1A4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8773745" y="2096883"/>
            <a:ext cx="289758" cy="2766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8459048" y="3762914"/>
            <a:ext cx="919153" cy="919163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8240682" y="3564893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0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7825987" y="3540523"/>
            <a:ext cx="1956919" cy="1637627"/>
          </a:xfrm>
          <a:prstGeom prst="arc">
            <a:avLst>
              <a:gd name="adj1" fmla="val 6109699"/>
              <a:gd name="adj2" fmla="val 11122318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2956052" y="3950532"/>
            <a:ext cx="537188" cy="528614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2765069" y="3742086"/>
            <a:ext cx="919153" cy="919163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2545331" y="3564893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flipV="1">
            <a:off x="3216001" y="4231905"/>
            <a:ext cx="10804" cy="1843967"/>
          </a:xfrm>
          <a:prstGeom prst="line">
            <a:avLst/>
          </a:prstGeom>
          <a:ln w="38100">
            <a:solidFill>
              <a:srgbClr val="EE952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3071122" y="6040235"/>
            <a:ext cx="289758" cy="2766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6" name="Arc 10">
            <a:extLst>
              <a:ext uri="{FF2B5EF4-FFF2-40B4-BE49-F238E27FC236}">
                <a16:creationId xmlns="" xmlns:a16="http://schemas.microsoft.com/office/drawing/2014/main" id="{65B3DCE2-314C-4349-A41A-F6F65D4406C9}"/>
              </a:ext>
            </a:extLst>
          </p:cNvPr>
          <p:cNvSpPr/>
          <p:nvPr/>
        </p:nvSpPr>
        <p:spPr>
          <a:xfrm>
            <a:off x="2361179" y="3289871"/>
            <a:ext cx="1754451" cy="1702595"/>
          </a:xfrm>
          <a:prstGeom prst="arc">
            <a:avLst>
              <a:gd name="adj1" fmla="val 5567040"/>
              <a:gd name="adj2" fmla="val 10508755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" name="Divisa 23">
            <a:hlinkClick r:id="rId5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10281557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Devónico</a:t>
            </a:r>
            <a:endParaRPr lang="pt-PT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35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95415"/>
            <a:ext cx="5644428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Famenniano</a:t>
            </a:r>
          </a:p>
        </p:txBody>
      </p:sp>
      <p:sp>
        <p:nvSpPr>
          <p:cNvPr id="24" name="Oval 23"/>
          <p:cNvSpPr/>
          <p:nvPr/>
        </p:nvSpPr>
        <p:spPr>
          <a:xfrm>
            <a:off x="4756889" y="4645628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756890" y="2587222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EF3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10134600" y="6167629"/>
            <a:ext cx="2133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7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Devónico Superior</a:t>
            </a:r>
            <a:endParaRPr lang="pt-PT" sz="17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338882" y="4755242"/>
            <a:ext cx="7096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Houve uma notável redução dos níveis de dióxido de carbono.</a:t>
            </a:r>
            <a:endParaRPr lang="pt-PT" sz="1400" i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338882" y="2696836"/>
            <a:ext cx="675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Plantas 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como 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Xihuphyllum 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são claramente identificadas. </a:t>
            </a:r>
            <a:endParaRPr lang="pt-PT" sz="1400" i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agem 13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612" y="2655640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9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7235194" y="4823301"/>
            <a:ext cx="3366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03A1A4"/>
                </a:solidFill>
                <a:latin typeface="Century Gothic" panose="020B0502020202020204" pitchFamily="34" charset="0"/>
              </a:rPr>
              <a:t>Pennsylvánico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1567555" y="2880590"/>
            <a:ext cx="358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Mississíppico</a:t>
            </a:r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728168" y="256648"/>
            <a:ext cx="8735665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8000" dirty="0" smtClean="0">
                <a:latin typeface="Century Gothic" panose="020B0502020202020204" pitchFamily="34" charset="0"/>
              </a:rPr>
              <a:t>Carbónico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2342320" y="6221708"/>
            <a:ext cx="1764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358 </a:t>
            </a:r>
            <a:r>
              <a:rPr lang="pt-PT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323 </a:t>
            </a:r>
            <a:r>
              <a:rPr lang="pt-PT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8113617" y="1402792"/>
            <a:ext cx="1610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323 – 298 </a:t>
            </a:r>
            <a:r>
              <a:rPr lang="pt-PT" sz="2000" dirty="0" err="1" smtClean="0">
                <a:solidFill>
                  <a:srgbClr val="03A1A4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flipH="1" flipV="1">
            <a:off x="8919472" y="2362727"/>
            <a:ext cx="1371" cy="1595462"/>
          </a:xfrm>
          <a:prstGeom prst="line">
            <a:avLst/>
          </a:prstGeom>
          <a:ln w="38100">
            <a:solidFill>
              <a:srgbClr val="03A1A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8651402" y="3958189"/>
            <a:ext cx="537188" cy="528614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3A1A4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8773745" y="2096883"/>
            <a:ext cx="289758" cy="2766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8459048" y="3762914"/>
            <a:ext cx="919153" cy="919163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8240682" y="3564893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0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7825987" y="3540523"/>
            <a:ext cx="1956919" cy="1637627"/>
          </a:xfrm>
          <a:prstGeom prst="arc">
            <a:avLst>
              <a:gd name="adj1" fmla="val 6109699"/>
              <a:gd name="adj2" fmla="val 11122318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2956052" y="3950532"/>
            <a:ext cx="537188" cy="5286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2765069" y="3742086"/>
            <a:ext cx="919153" cy="919163"/>
          </a:xfrm>
          <a:prstGeom prst="donut">
            <a:avLst>
              <a:gd name="adj" fmla="val 52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2545331" y="3564893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flipV="1">
            <a:off x="3216001" y="4231905"/>
            <a:ext cx="10804" cy="1843967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3071122" y="6040235"/>
            <a:ext cx="289758" cy="2766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6" name="Arc 10">
            <a:extLst>
              <a:ext uri="{FF2B5EF4-FFF2-40B4-BE49-F238E27FC236}">
                <a16:creationId xmlns="" xmlns:a16="http://schemas.microsoft.com/office/drawing/2014/main" id="{65B3DCE2-314C-4349-A41A-F6F65D4406C9}"/>
              </a:ext>
            </a:extLst>
          </p:cNvPr>
          <p:cNvSpPr/>
          <p:nvPr/>
        </p:nvSpPr>
        <p:spPr>
          <a:xfrm>
            <a:off x="2361179" y="3289871"/>
            <a:ext cx="1754451" cy="1702595"/>
          </a:xfrm>
          <a:prstGeom prst="arc">
            <a:avLst>
              <a:gd name="adj1" fmla="val 5567040"/>
              <a:gd name="adj2" fmla="val 10508755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" name="Divisa 23">
            <a:hlinkClick r:id="rId5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10281557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Paleozoico</a:t>
            </a:r>
            <a:endParaRPr lang="pt-PT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65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95415"/>
            <a:ext cx="5115332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Mississíppico</a:t>
            </a:r>
            <a:endParaRPr lang="pt-PT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544767" y="2644919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544766" y="4736710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10134600" y="6167629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Carbónico</a:t>
            </a:r>
            <a:endParaRPr lang="pt-PT" sz="20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211954" y="2754534"/>
            <a:ext cx="675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No início, era um clima quente mas tornou-se mais frio e úmido.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11954" y="4746974"/>
            <a:ext cx="6753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As primeiras florestas foram devastadas pela extinção em massa do Devónico.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agem 13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89" y="4825756"/>
            <a:ext cx="365656" cy="365656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929402" y="3697454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CaixaDeTexto 16"/>
          <p:cNvSpPr txBox="1"/>
          <p:nvPr/>
        </p:nvSpPr>
        <p:spPr>
          <a:xfrm>
            <a:off x="5514805" y="3807481"/>
            <a:ext cx="675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Primeira evidência de vertebrados tetrápodes.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Imagem 17">
            <a:hlinkClick r:id="rId7" action="ppaction://hlinkfile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25" y="3778129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3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-1690" y="2922412"/>
            <a:ext cx="3050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US" sz="2800" dirty="0" err="1" smtClean="0">
                <a:solidFill>
                  <a:srgbClr val="92D050"/>
                </a:solidFill>
                <a:latin typeface="Century Gothic" panose="020B0502020202020204" pitchFamily="34" charset="0"/>
              </a:rPr>
              <a:t>oarcaico</a:t>
            </a:r>
            <a:endParaRPr lang="en-US" sz="28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3248457" y="4831964"/>
            <a:ext cx="2575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Paleoarcaico</a:t>
            </a:r>
            <a:endParaRPr lang="pt-PT" sz="28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7624502" y="3930648"/>
            <a:ext cx="537188" cy="528614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5" name="Circle: Hollow 8">
            <a:extLst>
              <a:ext uri="{FF2B5EF4-FFF2-40B4-BE49-F238E27FC236}">
                <a16:creationId xmlns="" xmlns:a16="http://schemas.microsoft.com/office/drawing/2014/main" id="{F2DF49F3-97E6-4BC4-8418-21D087C333F7}"/>
              </a:ext>
            </a:extLst>
          </p:cNvPr>
          <p:cNvSpPr/>
          <p:nvPr/>
        </p:nvSpPr>
        <p:spPr>
          <a:xfrm>
            <a:off x="7436973" y="3733304"/>
            <a:ext cx="919153" cy="919163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c 10">
            <a:extLst>
              <a:ext uri="{FF2B5EF4-FFF2-40B4-BE49-F238E27FC236}">
                <a16:creationId xmlns="" xmlns:a16="http://schemas.microsoft.com/office/drawing/2014/main" id="{7DB4AC47-F302-4D61-B33C-243A7DF719B9}"/>
              </a:ext>
            </a:extLst>
          </p:cNvPr>
          <p:cNvSpPr/>
          <p:nvPr/>
        </p:nvSpPr>
        <p:spPr>
          <a:xfrm>
            <a:off x="7216411" y="3535210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6629150" y="2995317"/>
            <a:ext cx="253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 smtClean="0">
                <a:solidFill>
                  <a:srgbClr val="EE9524"/>
                </a:solidFill>
                <a:latin typeface="Century Gothic" panose="020B0502020202020204" pitchFamily="34" charset="0"/>
              </a:rPr>
              <a:t>Mesoarcaico</a:t>
            </a:r>
            <a:endParaRPr lang="pt-PT" sz="28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54A8F1E-6DB0-4CCD-8336-397245676D73}"/>
              </a:ext>
            </a:extLst>
          </p:cNvPr>
          <p:cNvSpPr/>
          <p:nvPr/>
        </p:nvSpPr>
        <p:spPr>
          <a:xfrm>
            <a:off x="7750846" y="5838801"/>
            <a:ext cx="289758" cy="2766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2" name="Arc 10">
            <a:extLst>
              <a:ext uri="{FF2B5EF4-FFF2-40B4-BE49-F238E27FC236}">
                <a16:creationId xmlns="" xmlns:a16="http://schemas.microsoft.com/office/drawing/2014/main" id="{94476677-2AA9-4563-8A7E-30E7CDB5ECFD}"/>
              </a:ext>
            </a:extLst>
          </p:cNvPr>
          <p:cNvSpPr/>
          <p:nvPr/>
        </p:nvSpPr>
        <p:spPr>
          <a:xfrm>
            <a:off x="7066966" y="3321895"/>
            <a:ext cx="1934652" cy="1637627"/>
          </a:xfrm>
          <a:prstGeom prst="arc">
            <a:avLst>
              <a:gd name="adj1" fmla="val 5961017"/>
              <a:gd name="adj2" fmla="val 1055927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888780" y="256648"/>
            <a:ext cx="8414440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8000" dirty="0" smtClean="0">
                <a:latin typeface="Century Gothic" panose="020B0502020202020204" pitchFamily="34" charset="0"/>
              </a:rPr>
              <a:t>Arcaico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719073" y="6115441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4000 </a:t>
            </a:r>
            <a:r>
              <a:rPr lang="pt-PT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3600 </a:t>
            </a:r>
            <a:r>
              <a:rPr lang="pt-PT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3775001" y="1449436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3600 </a:t>
            </a:r>
            <a:r>
              <a:rPr lang="pt-PT" sz="2000" dirty="0">
                <a:solidFill>
                  <a:srgbClr val="03A1A4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3200 </a:t>
            </a:r>
            <a:r>
              <a:rPr lang="pt-PT" sz="2000" dirty="0">
                <a:solidFill>
                  <a:srgbClr val="03A1A4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="" xmlns:a16="http://schemas.microsoft.com/office/drawing/2014/main" id="{31AB3D66-37F8-420F-961B-14E0A1FC0739}"/>
              </a:ext>
            </a:extLst>
          </p:cNvPr>
          <p:cNvSpPr txBox="1"/>
          <p:nvPr/>
        </p:nvSpPr>
        <p:spPr>
          <a:xfrm>
            <a:off x="10251463" y="1457907"/>
            <a:ext cx="1636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2800 – 2500 M.a</a:t>
            </a:r>
            <a:endParaRPr lang="pt-PT" sz="20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flipV="1">
            <a:off x="4547022" y="2488580"/>
            <a:ext cx="0" cy="1440000"/>
          </a:xfrm>
          <a:prstGeom prst="line">
            <a:avLst/>
          </a:prstGeom>
          <a:ln w="38100">
            <a:solidFill>
              <a:srgbClr val="03A1A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4279882" y="3909642"/>
            <a:ext cx="537188" cy="528614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4402143" y="2235617"/>
            <a:ext cx="289758" cy="2766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4090952" y="3714366"/>
            <a:ext cx="919153" cy="919163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3867708" y="3512808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0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3477771" y="3544249"/>
            <a:ext cx="1934652" cy="1637627"/>
          </a:xfrm>
          <a:prstGeom prst="arc">
            <a:avLst>
              <a:gd name="adj1" fmla="val 6109699"/>
              <a:gd name="adj2" fmla="val 1111575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5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222500" y="3909642"/>
            <a:ext cx="537188" cy="5286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024647" y="3714367"/>
            <a:ext cx="919153" cy="919163"/>
          </a:xfrm>
          <a:prstGeom prst="donut">
            <a:avLst>
              <a:gd name="adj" fmla="val 52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804909" y="3535210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flipV="1">
            <a:off x="1473419" y="4395131"/>
            <a:ext cx="10804" cy="144000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1328540" y="5823973"/>
            <a:ext cx="289758" cy="2766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6" name="Arc 10">
            <a:extLst>
              <a:ext uri="{FF2B5EF4-FFF2-40B4-BE49-F238E27FC236}">
                <a16:creationId xmlns="" xmlns:a16="http://schemas.microsoft.com/office/drawing/2014/main" id="{65B3DCE2-314C-4349-A41A-F6F65D4406C9}"/>
              </a:ext>
            </a:extLst>
          </p:cNvPr>
          <p:cNvSpPr/>
          <p:nvPr/>
        </p:nvSpPr>
        <p:spPr>
          <a:xfrm>
            <a:off x="665252" y="3256927"/>
            <a:ext cx="1754451" cy="1702595"/>
          </a:xfrm>
          <a:prstGeom prst="arc">
            <a:avLst>
              <a:gd name="adj1" fmla="val 5567040"/>
              <a:gd name="adj2" fmla="val 10508755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4" name="Oval 33">
            <a:hlinkClick r:id="rId6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0806646" y="3928580"/>
            <a:ext cx="537188" cy="528614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5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0615663" y="3733305"/>
            <a:ext cx="919153" cy="919163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10395925" y="3544666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45" name="Conexão reta 44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flipV="1">
            <a:off x="11069837" y="2488580"/>
            <a:ext cx="10804" cy="1440000"/>
          </a:xfrm>
          <a:prstGeom prst="line">
            <a:avLst/>
          </a:prstGeom>
          <a:ln w="38100">
            <a:solidFill>
              <a:srgbClr val="EF307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10935762" y="2214331"/>
            <a:ext cx="289758" cy="2766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7" name="CaixaDeTexto 56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10001487" y="4803230"/>
            <a:ext cx="2352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Neoarcaico</a:t>
            </a:r>
            <a:endParaRPr lang="pt-PT" sz="28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Divisa 58">
            <a:hlinkClick r:id="rId7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0" name="CaixaDeTexto 59"/>
          <p:cNvSpPr txBox="1"/>
          <p:nvPr/>
        </p:nvSpPr>
        <p:spPr>
          <a:xfrm>
            <a:off x="10134600" y="6121462"/>
            <a:ext cx="2280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Precâmbrico</a:t>
            </a:r>
            <a:endParaRPr lang="pt-PT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7115796" y="6100613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3200 </a:t>
            </a:r>
            <a:r>
              <a:rPr lang="pt-PT" sz="2000" dirty="0">
                <a:solidFill>
                  <a:srgbClr val="EE9524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2800 </a:t>
            </a:r>
            <a:r>
              <a:rPr lang="pt-PT" sz="2000" dirty="0">
                <a:solidFill>
                  <a:srgbClr val="EE9524"/>
                </a:solidFill>
                <a:latin typeface="Century Gothic" panose="020B0502020202020204" pitchFamily="34" charset="0"/>
              </a:rPr>
              <a:t>M.a</a:t>
            </a:r>
          </a:p>
        </p:txBody>
      </p:sp>
      <p:cxnSp>
        <p:nvCxnSpPr>
          <p:cNvPr id="38" name="Conexão reta 37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flipV="1">
            <a:off x="7887817" y="4395131"/>
            <a:ext cx="10804" cy="1440000"/>
          </a:xfrm>
          <a:prstGeom prst="line">
            <a:avLst/>
          </a:prstGeom>
          <a:ln w="38100">
            <a:solidFill>
              <a:srgbClr val="EE952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1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10013657" y="3544249"/>
            <a:ext cx="1934652" cy="1637627"/>
          </a:xfrm>
          <a:prstGeom prst="arc">
            <a:avLst>
              <a:gd name="adj1" fmla="val 6109699"/>
              <a:gd name="adj2" fmla="val 1111575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40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27637"/>
            <a:ext cx="4732028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Pennsylvánico</a:t>
            </a:r>
            <a:endParaRPr lang="pt-PT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646851" y="4685935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5058527" y="3671722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3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5224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Carbónico</a:t>
            </a:r>
            <a:endParaRPr lang="pt-PT" sz="20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211954" y="2754534"/>
            <a:ext cx="675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As árvores dominantes eram 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das 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espécies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Noeggerathians</a:t>
            </a:r>
            <a:r>
              <a:rPr lang="pt-PT" sz="14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pt-PT" sz="14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Cordaites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623630" y="3781336"/>
            <a:ext cx="675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Abundância de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Marattialean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(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fetus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)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235248" y="4786218"/>
            <a:ext cx="675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Primeiros insetos com asas dobradas.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Imagem 17">
            <a:hlinkClick r:id="rId5" action="ppaction://hlinkfile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574" y="4757278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3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-15654" y="4830950"/>
            <a:ext cx="4417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EE9524"/>
                </a:solidFill>
                <a:latin typeface="Century Gothic" panose="020B0502020202020204" pitchFamily="34" charset="0"/>
              </a:rPr>
              <a:t>Cisuraliano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3982876" y="2889809"/>
            <a:ext cx="422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rgbClr val="EF3078"/>
                </a:solidFill>
                <a:latin typeface="Century Gothic" panose="020B0502020202020204" pitchFamily="34" charset="0"/>
              </a:rPr>
              <a:t>Guadalupiano</a:t>
            </a:r>
          </a:p>
        </p:txBody>
      </p:sp>
      <p:sp>
        <p:nvSpPr>
          <p:cNvPr id="24" name="Oval 2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10012531" y="3900186"/>
            <a:ext cx="537188" cy="5286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5" name="Circle: Hollow 8">
            <a:extLst>
              <a:ext uri="{FF2B5EF4-FFF2-40B4-BE49-F238E27FC236}">
                <a16:creationId xmlns="" xmlns:a16="http://schemas.microsoft.com/office/drawing/2014/main" id="{F2DF49F3-97E6-4BC4-8418-21D087C333F7}"/>
              </a:ext>
            </a:extLst>
          </p:cNvPr>
          <p:cNvSpPr/>
          <p:nvPr/>
        </p:nvSpPr>
        <p:spPr>
          <a:xfrm>
            <a:off x="9821548" y="3704911"/>
            <a:ext cx="919153" cy="919163"/>
          </a:xfrm>
          <a:prstGeom prst="donut">
            <a:avLst>
              <a:gd name="adj" fmla="val 52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c 10">
            <a:extLst>
              <a:ext uri="{FF2B5EF4-FFF2-40B4-BE49-F238E27FC236}">
                <a16:creationId xmlns="" xmlns:a16="http://schemas.microsoft.com/office/drawing/2014/main" id="{7DB4AC47-F302-4D61-B33C-243A7DF719B9}"/>
              </a:ext>
            </a:extLst>
          </p:cNvPr>
          <p:cNvSpPr/>
          <p:nvPr/>
        </p:nvSpPr>
        <p:spPr>
          <a:xfrm>
            <a:off x="9612613" y="3511427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28" name="Conexão reta 27">
            <a:extLst>
              <a:ext uri="{FF2B5EF4-FFF2-40B4-BE49-F238E27FC236}">
                <a16:creationId xmlns="" xmlns:a16="http://schemas.microsoft.com/office/drawing/2014/main" id="{5AD2FADB-C579-4867-BC21-DFC5CEEC5E89}"/>
              </a:ext>
            </a:extLst>
          </p:cNvPr>
          <p:cNvCxnSpPr>
            <a:cxnSpLocks/>
          </p:cNvCxnSpPr>
          <p:nvPr/>
        </p:nvCxnSpPr>
        <p:spPr>
          <a:xfrm flipV="1">
            <a:off x="10270319" y="2460186"/>
            <a:ext cx="10804" cy="144000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8293281" y="4740181"/>
            <a:ext cx="399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Lopingiano</a:t>
            </a: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54A8F1E-6DB0-4CCD-8336-397245676D73}"/>
              </a:ext>
            </a:extLst>
          </p:cNvPr>
          <p:cNvSpPr/>
          <p:nvPr/>
        </p:nvSpPr>
        <p:spPr>
          <a:xfrm>
            <a:off x="10136244" y="2192317"/>
            <a:ext cx="289758" cy="2766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518979" y="256648"/>
            <a:ext cx="9154042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pt-PT" sz="8000" dirty="0" smtClean="0">
                <a:latin typeface="Century Gothic" panose="020B0502020202020204" pitchFamily="34" charset="0"/>
              </a:rPr>
              <a:t>Pérmico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1431918" y="1483289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299 – 272 </a:t>
            </a:r>
            <a:r>
              <a:rPr lang="pt-PT" sz="2000" dirty="0" err="1" smtClean="0">
                <a:solidFill>
                  <a:srgbClr val="EE9524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5250043" y="6150114"/>
            <a:ext cx="1689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272 – 259 </a:t>
            </a:r>
            <a:r>
              <a:rPr lang="pt-PT" sz="2000" dirty="0" err="1" smtClean="0">
                <a:solidFill>
                  <a:srgbClr val="EF3078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="" xmlns:a16="http://schemas.microsoft.com/office/drawing/2014/main" id="{31AB3D66-37F8-420F-961B-14E0A1FC0739}"/>
              </a:ext>
            </a:extLst>
          </p:cNvPr>
          <p:cNvSpPr txBox="1"/>
          <p:nvPr/>
        </p:nvSpPr>
        <p:spPr>
          <a:xfrm>
            <a:off x="9448810" y="1445316"/>
            <a:ext cx="1664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259 – 252 </a:t>
            </a:r>
            <a:r>
              <a:rPr lang="pt-PT" sz="2000" dirty="0" err="1" smtClean="0">
                <a:solidFill>
                  <a:srgbClr val="92D050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94629" y="4470859"/>
            <a:ext cx="0" cy="1440000"/>
          </a:xfrm>
          <a:prstGeom prst="line">
            <a:avLst/>
          </a:prstGeom>
          <a:ln w="38100">
            <a:solidFill>
              <a:srgbClr val="EF307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5827406" y="3966489"/>
            <a:ext cx="537188" cy="528614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5949748" y="5879753"/>
            <a:ext cx="289758" cy="2766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5636423" y="3752164"/>
            <a:ext cx="919153" cy="919163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5415315" y="3593214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5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936337" y="3929868"/>
            <a:ext cx="537188" cy="528614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744363" y="3742087"/>
            <a:ext cx="919153" cy="919163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1524625" y="3572386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93135" y="2498172"/>
            <a:ext cx="10804" cy="1440000"/>
          </a:xfrm>
          <a:prstGeom prst="line">
            <a:avLst/>
          </a:prstGeom>
          <a:ln w="38100">
            <a:solidFill>
              <a:srgbClr val="EE952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2059060" y="2238810"/>
            <a:ext cx="289758" cy="2766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1146366" y="3600372"/>
            <a:ext cx="1934652" cy="1637627"/>
          </a:xfrm>
          <a:prstGeom prst="arc">
            <a:avLst>
              <a:gd name="adj1" fmla="val 6109699"/>
              <a:gd name="adj2" fmla="val 1111575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6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9278229" y="3491019"/>
            <a:ext cx="2005786" cy="1785201"/>
          </a:xfrm>
          <a:prstGeom prst="arc">
            <a:avLst>
              <a:gd name="adj1" fmla="val 6109699"/>
              <a:gd name="adj2" fmla="val 10735463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1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>
            <a:off x="5289171" y="3403682"/>
            <a:ext cx="1934652" cy="1637627"/>
          </a:xfrm>
          <a:prstGeom prst="arc">
            <a:avLst>
              <a:gd name="adj1" fmla="val 6109699"/>
              <a:gd name="adj2" fmla="val 10851604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2" name="Divisa 31">
            <a:hlinkClick r:id="rId6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10156973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Paleozoico</a:t>
            </a:r>
            <a:endParaRPr lang="pt-PT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33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380904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pt-PT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748528" y="2854174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748529" y="4051464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Pérmico</a:t>
            </a:r>
            <a:endParaRPr lang="pt-PT" sz="24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79925" y="518421"/>
            <a:ext cx="3809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Cisuraliano</a:t>
            </a:r>
            <a:endParaRPr lang="pt-PT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313631" y="2941266"/>
            <a:ext cx="675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Geologicamente, é um período estável.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313632" y="4161078"/>
            <a:ext cx="675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Os 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únicos herbívoros seriam </a:t>
            </a:r>
            <a:r>
              <a:rPr lang="pt-PT" sz="14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Diadectes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 </a:t>
            </a:r>
            <a:r>
              <a:rPr lang="pt-PT" sz="1400" i="1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Edaphosaurus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6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95415"/>
            <a:ext cx="4615542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Guadalupiano</a:t>
            </a:r>
            <a:endParaRPr lang="pt-PT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94059" y="2813998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694059" y="4597594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9000"/>
            </a:stretch>
          </a:blipFill>
          <a:ln>
            <a:solidFill>
              <a:srgbClr val="EF3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10134600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Pérmico</a:t>
            </a:r>
            <a:endParaRPr lang="pt-PT" sz="24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235248" y="2815891"/>
            <a:ext cx="6956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Com a Terra cada vez mais árida, as plantas que se adaptam a ambientes secos proliferam.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358885" y="4597594"/>
            <a:ext cx="6753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É aqui, provavelmente, que se inicia a extinção em massa do Pérmico-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Triássico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sendo que não afetou muito a diversidade de espécies da altura.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agem 13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82" y="4678269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4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95415"/>
            <a:ext cx="4050439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Lopingiano</a:t>
            </a:r>
          </a:p>
        </p:txBody>
      </p:sp>
      <p:sp>
        <p:nvSpPr>
          <p:cNvPr id="23" name="Oval 22"/>
          <p:cNvSpPr/>
          <p:nvPr/>
        </p:nvSpPr>
        <p:spPr>
          <a:xfrm>
            <a:off x="4590950" y="2610854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90834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/>
            <a:srcRect/>
            <a:stretch>
              <a:fillRect b="-12000"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Pérmico</a:t>
            </a:r>
            <a:endParaRPr lang="pt-PT" sz="24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235248" y="2720468"/>
            <a:ext cx="695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Extinção em massa Pérmico-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Triássico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a extinguir 95% dos animais.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488267" y="3656012"/>
            <a:ext cx="6703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Algumas espécies de plantas também são extintas mas os seus níveis são muito inferiores comparado com os animais.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923164" y="3663681"/>
            <a:ext cx="565103" cy="52700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CaixaDeTexto 15"/>
          <p:cNvSpPr txBox="1"/>
          <p:nvPr/>
        </p:nvSpPr>
        <p:spPr>
          <a:xfrm>
            <a:off x="5156053" y="4820103"/>
            <a:ext cx="695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Durante este período, a Europa está coberta por florestas coníferas.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Imagem 16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52" y="2691528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0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-15654" y="4830950"/>
            <a:ext cx="4417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Triássico</a:t>
            </a:r>
            <a:endParaRPr lang="en-US" sz="36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3982876" y="2889809"/>
            <a:ext cx="422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Jurássico</a:t>
            </a:r>
            <a:endParaRPr lang="pt-PT" sz="36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10012531" y="3900186"/>
            <a:ext cx="537188" cy="5286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5" name="Circle: Hollow 8">
            <a:extLst>
              <a:ext uri="{FF2B5EF4-FFF2-40B4-BE49-F238E27FC236}">
                <a16:creationId xmlns="" xmlns:a16="http://schemas.microsoft.com/office/drawing/2014/main" id="{F2DF49F3-97E6-4BC4-8418-21D087C333F7}"/>
              </a:ext>
            </a:extLst>
          </p:cNvPr>
          <p:cNvSpPr/>
          <p:nvPr/>
        </p:nvSpPr>
        <p:spPr>
          <a:xfrm>
            <a:off x="9821548" y="3704911"/>
            <a:ext cx="919153" cy="919163"/>
          </a:xfrm>
          <a:prstGeom prst="donut">
            <a:avLst>
              <a:gd name="adj" fmla="val 52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c 10">
            <a:extLst>
              <a:ext uri="{FF2B5EF4-FFF2-40B4-BE49-F238E27FC236}">
                <a16:creationId xmlns="" xmlns:a16="http://schemas.microsoft.com/office/drawing/2014/main" id="{7DB4AC47-F302-4D61-B33C-243A7DF719B9}"/>
              </a:ext>
            </a:extLst>
          </p:cNvPr>
          <p:cNvSpPr/>
          <p:nvPr/>
        </p:nvSpPr>
        <p:spPr>
          <a:xfrm>
            <a:off x="9612613" y="3511427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28" name="Conexão reta 27">
            <a:extLst>
              <a:ext uri="{FF2B5EF4-FFF2-40B4-BE49-F238E27FC236}">
                <a16:creationId xmlns="" xmlns:a16="http://schemas.microsoft.com/office/drawing/2014/main" id="{5AD2FADB-C579-4867-BC21-DFC5CEEC5E89}"/>
              </a:ext>
            </a:extLst>
          </p:cNvPr>
          <p:cNvCxnSpPr>
            <a:cxnSpLocks/>
          </p:cNvCxnSpPr>
          <p:nvPr/>
        </p:nvCxnSpPr>
        <p:spPr>
          <a:xfrm flipV="1">
            <a:off x="10270319" y="2460186"/>
            <a:ext cx="10804" cy="144000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8293281" y="4740181"/>
            <a:ext cx="399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Cretácio</a:t>
            </a:r>
            <a:endParaRPr lang="pt-PT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54A8F1E-6DB0-4CCD-8336-397245676D73}"/>
              </a:ext>
            </a:extLst>
          </p:cNvPr>
          <p:cNvSpPr/>
          <p:nvPr/>
        </p:nvSpPr>
        <p:spPr>
          <a:xfrm>
            <a:off x="10136244" y="2192317"/>
            <a:ext cx="289758" cy="2766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518979" y="256648"/>
            <a:ext cx="9154042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pt-PT" sz="8000" dirty="0" smtClean="0">
                <a:latin typeface="Century Gothic" panose="020B0502020202020204" pitchFamily="34" charset="0"/>
              </a:rPr>
              <a:t>Mesozoico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1431918" y="1483289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252 – 201 </a:t>
            </a:r>
            <a:r>
              <a:rPr lang="pt-PT" sz="2000" dirty="0" err="1" smtClean="0">
                <a:solidFill>
                  <a:srgbClr val="EE9524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5250043" y="6150114"/>
            <a:ext cx="1689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201 – 145 </a:t>
            </a:r>
            <a:r>
              <a:rPr lang="pt-PT" sz="2000" dirty="0" err="1" smtClean="0">
                <a:solidFill>
                  <a:srgbClr val="EF3078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="" xmlns:a16="http://schemas.microsoft.com/office/drawing/2014/main" id="{31AB3D66-37F8-420F-961B-14E0A1FC0739}"/>
              </a:ext>
            </a:extLst>
          </p:cNvPr>
          <p:cNvSpPr txBox="1"/>
          <p:nvPr/>
        </p:nvSpPr>
        <p:spPr>
          <a:xfrm>
            <a:off x="9448810" y="1445316"/>
            <a:ext cx="1664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145 – 66 </a:t>
            </a:r>
            <a:r>
              <a:rPr lang="pt-PT" sz="2000" dirty="0" err="1" smtClean="0">
                <a:solidFill>
                  <a:srgbClr val="92D050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94629" y="4470859"/>
            <a:ext cx="0" cy="1440000"/>
          </a:xfrm>
          <a:prstGeom prst="line">
            <a:avLst/>
          </a:prstGeom>
          <a:ln w="38100">
            <a:solidFill>
              <a:srgbClr val="EF307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5827406" y="3966489"/>
            <a:ext cx="537188" cy="528614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5949748" y="5879753"/>
            <a:ext cx="289758" cy="2766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5636423" y="3752164"/>
            <a:ext cx="919153" cy="919163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5415315" y="3593214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5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936337" y="3929868"/>
            <a:ext cx="537188" cy="528614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744363" y="3742087"/>
            <a:ext cx="919153" cy="919163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1524625" y="3572386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93135" y="2498172"/>
            <a:ext cx="10804" cy="1440000"/>
          </a:xfrm>
          <a:prstGeom prst="line">
            <a:avLst/>
          </a:prstGeom>
          <a:ln w="38100">
            <a:solidFill>
              <a:srgbClr val="EE952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2059060" y="2238810"/>
            <a:ext cx="289758" cy="2766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1146366" y="3600372"/>
            <a:ext cx="1934652" cy="1637627"/>
          </a:xfrm>
          <a:prstGeom prst="arc">
            <a:avLst>
              <a:gd name="adj1" fmla="val 6109699"/>
              <a:gd name="adj2" fmla="val 1111575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6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9278229" y="3491019"/>
            <a:ext cx="2005786" cy="1785201"/>
          </a:xfrm>
          <a:prstGeom prst="arc">
            <a:avLst>
              <a:gd name="adj1" fmla="val 6109699"/>
              <a:gd name="adj2" fmla="val 10735463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1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>
            <a:off x="5289171" y="3403682"/>
            <a:ext cx="1934652" cy="1637627"/>
          </a:xfrm>
          <a:prstGeom prst="arc">
            <a:avLst>
              <a:gd name="adj1" fmla="val 6109699"/>
              <a:gd name="adj2" fmla="val 10851604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2" name="Divisa 31">
            <a:hlinkClick r:id="rId6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10156973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Fanerozoico</a:t>
            </a:r>
            <a:endParaRPr lang="pt-PT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43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944348" y="4880375"/>
            <a:ext cx="2497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Inferior</a:t>
            </a:r>
            <a:endParaRPr lang="en-US" sz="36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4830974" y="2942496"/>
            <a:ext cx="2527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Médio</a:t>
            </a:r>
            <a:endParaRPr lang="pt-PT" sz="36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10012531" y="3900186"/>
            <a:ext cx="537188" cy="528614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5" name="Circle: Hollow 8">
            <a:extLst>
              <a:ext uri="{FF2B5EF4-FFF2-40B4-BE49-F238E27FC236}">
                <a16:creationId xmlns="" xmlns:a16="http://schemas.microsoft.com/office/drawing/2014/main" id="{F2DF49F3-97E6-4BC4-8418-21D087C333F7}"/>
              </a:ext>
            </a:extLst>
          </p:cNvPr>
          <p:cNvSpPr/>
          <p:nvPr/>
        </p:nvSpPr>
        <p:spPr>
          <a:xfrm>
            <a:off x="9821548" y="3704911"/>
            <a:ext cx="919153" cy="919163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c 10">
            <a:extLst>
              <a:ext uri="{FF2B5EF4-FFF2-40B4-BE49-F238E27FC236}">
                <a16:creationId xmlns="" xmlns:a16="http://schemas.microsoft.com/office/drawing/2014/main" id="{7DB4AC47-F302-4D61-B33C-243A7DF719B9}"/>
              </a:ext>
            </a:extLst>
          </p:cNvPr>
          <p:cNvSpPr/>
          <p:nvPr/>
        </p:nvSpPr>
        <p:spPr>
          <a:xfrm>
            <a:off x="9612613" y="3511427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28" name="Conexão reta 27">
            <a:extLst>
              <a:ext uri="{FF2B5EF4-FFF2-40B4-BE49-F238E27FC236}">
                <a16:creationId xmlns="" xmlns:a16="http://schemas.microsoft.com/office/drawing/2014/main" id="{5AD2FADB-C579-4867-BC21-DFC5CEEC5E89}"/>
              </a:ext>
            </a:extLst>
          </p:cNvPr>
          <p:cNvCxnSpPr>
            <a:cxnSpLocks/>
          </p:cNvCxnSpPr>
          <p:nvPr/>
        </p:nvCxnSpPr>
        <p:spPr>
          <a:xfrm flipV="1">
            <a:off x="10270319" y="2460186"/>
            <a:ext cx="10804" cy="1440000"/>
          </a:xfrm>
          <a:prstGeom prst="line">
            <a:avLst/>
          </a:prstGeom>
          <a:ln w="38100">
            <a:solidFill>
              <a:srgbClr val="EF307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8762477" y="4695852"/>
            <a:ext cx="3037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Superior</a:t>
            </a:r>
            <a:endParaRPr lang="pt-PT" sz="36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54A8F1E-6DB0-4CCD-8336-397245676D73}"/>
              </a:ext>
            </a:extLst>
          </p:cNvPr>
          <p:cNvSpPr/>
          <p:nvPr/>
        </p:nvSpPr>
        <p:spPr>
          <a:xfrm>
            <a:off x="10136244" y="2192317"/>
            <a:ext cx="289758" cy="2766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888780" y="256648"/>
            <a:ext cx="8414440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8000" dirty="0" smtClean="0">
                <a:latin typeface="Century Gothic" panose="020B0502020202020204" pitchFamily="34" charset="0"/>
              </a:rPr>
              <a:t>Triássico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1431918" y="1483289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252 </a:t>
            </a:r>
            <a:r>
              <a:rPr lang="pt-PT" sz="2000" dirty="0">
                <a:solidFill>
                  <a:srgbClr val="03A1A4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247 </a:t>
            </a:r>
            <a:r>
              <a:rPr lang="pt-PT" sz="2000" dirty="0">
                <a:solidFill>
                  <a:srgbClr val="03A1A4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5322605" y="6141342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247 </a:t>
            </a:r>
            <a:r>
              <a:rPr lang="pt-PT" sz="2000" dirty="0">
                <a:solidFill>
                  <a:srgbClr val="EE9524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237 </a:t>
            </a:r>
            <a:r>
              <a:rPr lang="pt-PT" sz="2000" dirty="0">
                <a:solidFill>
                  <a:srgbClr val="EE9524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="" xmlns:a16="http://schemas.microsoft.com/office/drawing/2014/main" id="{31AB3D66-37F8-420F-961B-14E0A1FC0739}"/>
              </a:ext>
            </a:extLst>
          </p:cNvPr>
          <p:cNvSpPr txBox="1"/>
          <p:nvPr/>
        </p:nvSpPr>
        <p:spPr>
          <a:xfrm>
            <a:off x="9509102" y="1446089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237 - 201 </a:t>
            </a:r>
            <a:r>
              <a:rPr lang="pt-PT" sz="2000" dirty="0">
                <a:solidFill>
                  <a:srgbClr val="EF3078"/>
                </a:solidFill>
                <a:latin typeface="Century Gothic" panose="020B0502020202020204" pitchFamily="34" charset="0"/>
              </a:rPr>
              <a:t>M.a</a:t>
            </a: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94629" y="4470859"/>
            <a:ext cx="0" cy="1440000"/>
          </a:xfrm>
          <a:prstGeom prst="line">
            <a:avLst/>
          </a:prstGeom>
          <a:ln w="38100">
            <a:solidFill>
              <a:srgbClr val="EE952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5827406" y="3966489"/>
            <a:ext cx="537188" cy="528614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5949748" y="5879753"/>
            <a:ext cx="289758" cy="2766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5636423" y="3752164"/>
            <a:ext cx="919153" cy="919163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5415315" y="3593214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5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936337" y="3929868"/>
            <a:ext cx="537188" cy="528614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744363" y="3742087"/>
            <a:ext cx="919153" cy="919163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1524625" y="3572386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82331" y="2500130"/>
            <a:ext cx="10804" cy="1440000"/>
          </a:xfrm>
          <a:prstGeom prst="line">
            <a:avLst/>
          </a:prstGeom>
          <a:ln w="38100">
            <a:solidFill>
              <a:srgbClr val="03A1A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2059060" y="2238810"/>
            <a:ext cx="289758" cy="2766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1146366" y="3600372"/>
            <a:ext cx="1934652" cy="1637627"/>
          </a:xfrm>
          <a:prstGeom prst="arc">
            <a:avLst>
              <a:gd name="adj1" fmla="val 6109699"/>
              <a:gd name="adj2" fmla="val 1111575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6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9278229" y="3491019"/>
            <a:ext cx="2005786" cy="1785201"/>
          </a:xfrm>
          <a:prstGeom prst="arc">
            <a:avLst>
              <a:gd name="adj1" fmla="val 6109699"/>
              <a:gd name="adj2" fmla="val 10735463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1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>
            <a:off x="5289171" y="3403682"/>
            <a:ext cx="1934652" cy="1637627"/>
          </a:xfrm>
          <a:prstGeom prst="arc">
            <a:avLst>
              <a:gd name="adj1" fmla="val 6109699"/>
              <a:gd name="adj2" fmla="val 10851604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9" name="Divisa 28">
            <a:hlinkClick r:id="rId6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10156973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Mesozoico</a:t>
            </a:r>
            <a:endParaRPr lang="pt-PT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39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6943183" y="4800276"/>
            <a:ext cx="3950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03A1A4"/>
                </a:solidFill>
                <a:latin typeface="Century Gothic" panose="020B0502020202020204" pitchFamily="34" charset="0"/>
              </a:rPr>
              <a:t>Olenekiano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1281787" y="2876813"/>
            <a:ext cx="3913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Induano</a:t>
            </a:r>
            <a:endParaRPr lang="pt-PT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728168" y="256648"/>
            <a:ext cx="8735665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 smtClean="0">
                <a:latin typeface="Century Gothic" panose="020B0502020202020204" pitchFamily="34" charset="0"/>
              </a:rPr>
              <a:t>Triássico Inferior</a:t>
            </a:r>
            <a:endParaRPr lang="pt-PT" sz="6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2342320" y="6221708"/>
            <a:ext cx="1764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252 </a:t>
            </a:r>
            <a:r>
              <a:rPr lang="pt-PT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251 </a:t>
            </a:r>
            <a:r>
              <a:rPr lang="pt-PT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8113617" y="1402792"/>
            <a:ext cx="1610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251 – 247 </a:t>
            </a:r>
            <a:r>
              <a:rPr lang="pt-PT" sz="2000" dirty="0" err="1" smtClean="0">
                <a:solidFill>
                  <a:srgbClr val="03A1A4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flipH="1" flipV="1">
            <a:off x="8919472" y="2362727"/>
            <a:ext cx="1371" cy="1595462"/>
          </a:xfrm>
          <a:prstGeom prst="line">
            <a:avLst/>
          </a:prstGeom>
          <a:ln w="38100">
            <a:solidFill>
              <a:srgbClr val="03A1A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8651402" y="3958189"/>
            <a:ext cx="537188" cy="528614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3A1A4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8773745" y="2096883"/>
            <a:ext cx="289758" cy="2766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8459048" y="3762914"/>
            <a:ext cx="919153" cy="919163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8240682" y="3564893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0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7825987" y="3540523"/>
            <a:ext cx="1956919" cy="1637627"/>
          </a:xfrm>
          <a:prstGeom prst="arc">
            <a:avLst>
              <a:gd name="adj1" fmla="val 6109699"/>
              <a:gd name="adj2" fmla="val 11122318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2956052" y="3950532"/>
            <a:ext cx="537188" cy="5286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2765069" y="3742086"/>
            <a:ext cx="919153" cy="919163"/>
          </a:xfrm>
          <a:prstGeom prst="donut">
            <a:avLst>
              <a:gd name="adj" fmla="val 52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2545331" y="3564893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flipV="1">
            <a:off x="3216001" y="4231905"/>
            <a:ext cx="10804" cy="1843967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3071122" y="6040235"/>
            <a:ext cx="289758" cy="2766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6" name="Arc 10">
            <a:extLst>
              <a:ext uri="{FF2B5EF4-FFF2-40B4-BE49-F238E27FC236}">
                <a16:creationId xmlns="" xmlns:a16="http://schemas.microsoft.com/office/drawing/2014/main" id="{65B3DCE2-314C-4349-A41A-F6F65D4406C9}"/>
              </a:ext>
            </a:extLst>
          </p:cNvPr>
          <p:cNvSpPr/>
          <p:nvPr/>
        </p:nvSpPr>
        <p:spPr>
          <a:xfrm>
            <a:off x="2361179" y="3289871"/>
            <a:ext cx="1754451" cy="1702595"/>
          </a:xfrm>
          <a:prstGeom prst="arc">
            <a:avLst>
              <a:gd name="adj1" fmla="val 5567040"/>
              <a:gd name="adj2" fmla="val 10508755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" name="Divisa 23">
            <a:hlinkClick r:id="rId5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10134600" y="6121462"/>
            <a:ext cx="2367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Triássico</a:t>
            </a:r>
            <a:endParaRPr lang="pt-PT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44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95415"/>
            <a:ext cx="510444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Induano</a:t>
            </a:r>
            <a:endParaRPr lang="pt-PT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646851" y="4694414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955316" y="3649248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>
            <a:blip r:embed="rId4"/>
            <a:stretch>
              <a:fillRect b="-12000"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5224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Triássico</a:t>
            </a:r>
            <a:r>
              <a:rPr lang="pt-PT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Inferior</a:t>
            </a:r>
            <a:endParaRPr lang="pt-PT" sz="20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235248" y="2754534"/>
            <a:ext cx="695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Período de recuperação da Extinção em massa do Pérmico.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520419" y="3768747"/>
            <a:ext cx="695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Durante este período a formação de solo era quase inexistente.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211954" y="4847262"/>
            <a:ext cx="695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 taxa de erosão era ainda inusitadamente alta.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49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27637"/>
            <a:ext cx="4732028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Olenekiano</a:t>
            </a: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646851" y="4661770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5000"/>
            </a:stretch>
          </a:blipFill>
          <a:ln>
            <a:solidFill>
              <a:srgbClr val="03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5224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Triássico Inferior</a:t>
            </a:r>
            <a:endParaRPr lang="pt-PT" sz="20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235248" y="4771384"/>
            <a:ext cx="6568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As florestas coníferas do Lopingiano desapareceram.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35248" y="2648706"/>
            <a:ext cx="6956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Continuava-se a tentar recuperar da extinção em massa, a um ritmo muito lento.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438604" y="3616988"/>
            <a:ext cx="6753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Em poucos milhares e anos, o processo de recuperação acelerou e a Terra voltou a ter a vitalidade do final do Pérmico.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88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4561632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Eoarcaico</a:t>
            </a:r>
            <a:endParaRPr lang="pt-PT" sz="6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081748" y="1741020"/>
            <a:ext cx="565103" cy="52700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Oval 25"/>
          <p:cNvSpPr/>
          <p:nvPr/>
        </p:nvSpPr>
        <p:spPr>
          <a:xfrm>
            <a:off x="3842917" y="5454795"/>
            <a:ext cx="565103" cy="52700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aixaDeTexto 8"/>
          <p:cNvSpPr txBox="1"/>
          <p:nvPr/>
        </p:nvSpPr>
        <p:spPr>
          <a:xfrm>
            <a:off x="10281557" y="6059907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Arcaico</a:t>
            </a:r>
            <a:endParaRPr lang="pt-PT" sz="32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alphaModFix amt="91000"/>
            </a:blip>
            <a:srcRect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4735356" y="1850257"/>
            <a:ext cx="7456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Eoarcaico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vem de duas palavras gregas: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eos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(amanhecer) e 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arcaicos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(antigo).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11954" y="2646813"/>
            <a:ext cx="6980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 temperatura sentida era quente já que o núcleo da Terra produzia 3 vezes mais calor do que nos dias de hoje.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408020" y="5475316"/>
            <a:ext cx="7783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 atmosfera tinha uma cor alaranjada devido à alta concentração de metano, amoníaco e dióxido de carbono presente.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5438604" y="3666765"/>
            <a:ext cx="6753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Sedimentos de grafite encontrados em rochas com 3.95 biliões de anos comprova a geoquímica existente na altura.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Imagem 18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557" y="4742446"/>
            <a:ext cx="365656" cy="365656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5082406" y="4728409"/>
            <a:ext cx="7109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 rocha mais velha do Mundo denomina-se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Isua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Greenstone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Belt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 com uma idade de 3.7 biliões de anos encontra-se na Gronelândia.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Imagem 21">
            <a:hlinkClick r:id="rId7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563" y="3695535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0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4732028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pt-PT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/>
            <a:srcRect/>
            <a:stretch>
              <a:fillRect b="-11000"/>
            </a:stretch>
          </a:blip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err="1" smtClean="0">
                <a:solidFill>
                  <a:srgbClr val="EE9524"/>
                </a:solidFill>
                <a:latin typeface="Century Gothic" panose="020B0502020202020204" pitchFamily="34" charset="0"/>
              </a:rPr>
              <a:t>Triássico</a:t>
            </a:r>
            <a:endParaRPr lang="pt-PT" sz="24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79925" y="518421"/>
            <a:ext cx="4732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Triássico</a:t>
            </a:r>
            <a:r>
              <a:rPr lang="pt-PT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Médio</a:t>
            </a:r>
            <a:endParaRPr lang="pt-PT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438605" y="3724474"/>
            <a:ext cx="6198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É, provavelmente, a primeira evidência da existência de dinossauros.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Imagem 12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225" y="3695534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1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-15654" y="4830950"/>
            <a:ext cx="4417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Carniano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3982876" y="2889809"/>
            <a:ext cx="422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rgbClr val="03A1A4"/>
                </a:solidFill>
                <a:latin typeface="Century Gothic" panose="020B0502020202020204" pitchFamily="34" charset="0"/>
              </a:rPr>
              <a:t>Noriano</a:t>
            </a:r>
          </a:p>
        </p:txBody>
      </p:sp>
      <p:sp>
        <p:nvSpPr>
          <p:cNvPr id="24" name="Oval 2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10012531" y="3900186"/>
            <a:ext cx="537188" cy="528614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5" name="Circle: Hollow 8">
            <a:extLst>
              <a:ext uri="{FF2B5EF4-FFF2-40B4-BE49-F238E27FC236}">
                <a16:creationId xmlns="" xmlns:a16="http://schemas.microsoft.com/office/drawing/2014/main" id="{F2DF49F3-97E6-4BC4-8418-21D087C333F7}"/>
              </a:ext>
            </a:extLst>
          </p:cNvPr>
          <p:cNvSpPr/>
          <p:nvPr/>
        </p:nvSpPr>
        <p:spPr>
          <a:xfrm>
            <a:off x="9821548" y="3704911"/>
            <a:ext cx="919153" cy="919163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c 10">
            <a:extLst>
              <a:ext uri="{FF2B5EF4-FFF2-40B4-BE49-F238E27FC236}">
                <a16:creationId xmlns="" xmlns:a16="http://schemas.microsoft.com/office/drawing/2014/main" id="{7DB4AC47-F302-4D61-B33C-243A7DF719B9}"/>
              </a:ext>
            </a:extLst>
          </p:cNvPr>
          <p:cNvSpPr/>
          <p:nvPr/>
        </p:nvSpPr>
        <p:spPr>
          <a:xfrm>
            <a:off x="9612613" y="3511427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28" name="Conexão reta 27">
            <a:extLst>
              <a:ext uri="{FF2B5EF4-FFF2-40B4-BE49-F238E27FC236}">
                <a16:creationId xmlns="" xmlns:a16="http://schemas.microsoft.com/office/drawing/2014/main" id="{5AD2FADB-C579-4867-BC21-DFC5CEEC5E89}"/>
              </a:ext>
            </a:extLst>
          </p:cNvPr>
          <p:cNvCxnSpPr>
            <a:cxnSpLocks/>
          </p:cNvCxnSpPr>
          <p:nvPr/>
        </p:nvCxnSpPr>
        <p:spPr>
          <a:xfrm flipV="1">
            <a:off x="10270319" y="2460186"/>
            <a:ext cx="10804" cy="1440000"/>
          </a:xfrm>
          <a:prstGeom prst="line">
            <a:avLst/>
          </a:prstGeom>
          <a:ln w="38100">
            <a:solidFill>
              <a:srgbClr val="EE952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8293281" y="4740181"/>
            <a:ext cx="399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rgbClr val="EE9524"/>
                </a:solidFill>
                <a:latin typeface="Century Gothic" panose="020B0502020202020204" pitchFamily="34" charset="0"/>
              </a:rPr>
              <a:t>Rhaetiano</a:t>
            </a: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54A8F1E-6DB0-4CCD-8336-397245676D73}"/>
              </a:ext>
            </a:extLst>
          </p:cNvPr>
          <p:cNvSpPr/>
          <p:nvPr/>
        </p:nvSpPr>
        <p:spPr>
          <a:xfrm>
            <a:off x="10136244" y="2192317"/>
            <a:ext cx="289758" cy="2766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184792" y="256648"/>
            <a:ext cx="9822416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pt-PT" sz="8000" dirty="0" smtClean="0">
                <a:latin typeface="Century Gothic" panose="020B0502020202020204" pitchFamily="34" charset="0"/>
              </a:rPr>
              <a:t>Triássico Superior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1431918" y="1483289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237 – 227 </a:t>
            </a:r>
            <a:r>
              <a:rPr lang="pt-PT" sz="2000" dirty="0" err="1" smtClean="0">
                <a:solidFill>
                  <a:srgbClr val="92D050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5250043" y="6150114"/>
            <a:ext cx="1689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227 – 208 </a:t>
            </a:r>
            <a:r>
              <a:rPr lang="pt-PT" sz="2000" dirty="0" err="1" smtClean="0">
                <a:solidFill>
                  <a:srgbClr val="03A1A4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="" xmlns:a16="http://schemas.microsoft.com/office/drawing/2014/main" id="{31AB3D66-37F8-420F-961B-14E0A1FC0739}"/>
              </a:ext>
            </a:extLst>
          </p:cNvPr>
          <p:cNvSpPr txBox="1"/>
          <p:nvPr/>
        </p:nvSpPr>
        <p:spPr>
          <a:xfrm>
            <a:off x="9448810" y="1445316"/>
            <a:ext cx="1664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208 – 201 </a:t>
            </a:r>
            <a:r>
              <a:rPr lang="pt-PT" sz="2000" dirty="0" err="1" smtClean="0">
                <a:solidFill>
                  <a:srgbClr val="EE9524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94629" y="4470859"/>
            <a:ext cx="0" cy="1440000"/>
          </a:xfrm>
          <a:prstGeom prst="line">
            <a:avLst/>
          </a:prstGeom>
          <a:ln w="38100">
            <a:solidFill>
              <a:srgbClr val="03A1A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5827406" y="3966489"/>
            <a:ext cx="537188" cy="528614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5949748" y="5879753"/>
            <a:ext cx="289758" cy="2766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5636423" y="3752164"/>
            <a:ext cx="919153" cy="919163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5415315" y="3593214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5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936337" y="3929868"/>
            <a:ext cx="537188" cy="5286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744363" y="3742087"/>
            <a:ext cx="919153" cy="919163"/>
          </a:xfrm>
          <a:prstGeom prst="donut">
            <a:avLst>
              <a:gd name="adj" fmla="val 52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1524625" y="3572386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93135" y="2498172"/>
            <a:ext cx="10804" cy="144000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2059060" y="2238810"/>
            <a:ext cx="289758" cy="2766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1146366" y="3600372"/>
            <a:ext cx="1934652" cy="1637627"/>
          </a:xfrm>
          <a:prstGeom prst="arc">
            <a:avLst>
              <a:gd name="adj1" fmla="val 6109699"/>
              <a:gd name="adj2" fmla="val 1111575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6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9278229" y="3491019"/>
            <a:ext cx="2005786" cy="1785201"/>
          </a:xfrm>
          <a:prstGeom prst="arc">
            <a:avLst>
              <a:gd name="adj1" fmla="val 6109699"/>
              <a:gd name="adj2" fmla="val 10735463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1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>
            <a:off x="5289171" y="3403682"/>
            <a:ext cx="1934652" cy="1637627"/>
          </a:xfrm>
          <a:prstGeom prst="arc">
            <a:avLst>
              <a:gd name="adj1" fmla="val 6109699"/>
              <a:gd name="adj2" fmla="val 10851604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2" name="Divisa 31">
            <a:hlinkClick r:id="rId6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10270319" y="6119489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Triássico</a:t>
            </a:r>
            <a:endParaRPr lang="pt-PT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9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95415"/>
            <a:ext cx="510444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Carniano</a:t>
            </a:r>
          </a:p>
        </p:txBody>
      </p:sp>
      <p:sp>
        <p:nvSpPr>
          <p:cNvPr id="23" name="Oval 22"/>
          <p:cNvSpPr/>
          <p:nvPr/>
        </p:nvSpPr>
        <p:spPr>
          <a:xfrm>
            <a:off x="4431342" y="2350757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399345" y="4950394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5002480" y="3599144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6762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Triássico</a:t>
            </a:r>
            <a:r>
              <a:rPr lang="pt-PT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pt-PT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Superior</a:t>
            </a:r>
            <a:endParaRPr lang="pt-PT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584371" y="3708758"/>
            <a:ext cx="6198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Oxigénio atingiu o seu mínimo (50% dos níveis de hoje).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964448" y="2460371"/>
            <a:ext cx="7032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 dióxido de carbono atingiu o máximo (250-300% dos níveis de hoje).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002480" y="4954180"/>
            <a:ext cx="7189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Os níveis médios de água que se mantiveram extremamente baixos até ao fim do Pérmico, começavam agora a subir.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Imagem 15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65" y="2431431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0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27637"/>
            <a:ext cx="4732028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Noriano</a:t>
            </a:r>
          </a:p>
        </p:txBody>
      </p:sp>
      <p:sp>
        <p:nvSpPr>
          <p:cNvPr id="23" name="Oval 22"/>
          <p:cNvSpPr/>
          <p:nvPr/>
        </p:nvSpPr>
        <p:spPr>
          <a:xfrm>
            <a:off x="4750691" y="2714649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750691" y="4471512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>
            <a:blip r:embed="rId4"/>
            <a:stretch>
              <a:fillRect b="-11000"/>
            </a:stretch>
          </a:blipFill>
          <a:ln>
            <a:solidFill>
              <a:srgbClr val="03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6762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Triássico Superior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315794" y="4581126"/>
            <a:ext cx="6198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Os dinossauros 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Sauropodomorph 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eram cada vez mais populares.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35248" y="2754534"/>
            <a:ext cx="6198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Foi encontrado o primeiro fóssil de madeira chamuscado pelo fogo.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Imagem 15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300" y="2785325"/>
            <a:ext cx="385654" cy="38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380904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pt-PT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806259" y="2905404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06259" y="462121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>
            <a:blip r:embed="rId4"/>
            <a:stretch>
              <a:fillRect b="-11000"/>
            </a:stretch>
          </a:blip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6762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Triássico Superior</a:t>
            </a:r>
            <a:endParaRPr lang="pt-PT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79925" y="518421"/>
            <a:ext cx="3809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Rhaetiano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338882" y="2815862"/>
            <a:ext cx="69567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Foi no fim no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Triássico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que ocorreu mais uma extinção, resultando na morte dos “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thecodonts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” e, assim, permitindo os dinossauros de serem o único animal terrestre a dominar o Mesozoico.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440560" y="4599467"/>
            <a:ext cx="6753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 causa para esta extinção terá sido o esgotamento de oxigénio o que contribuiu para oceanos tóxicos.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Imagem 15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983" y="4691886"/>
            <a:ext cx="385654" cy="38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6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-15654" y="4830950"/>
            <a:ext cx="4417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Inferior</a:t>
            </a:r>
            <a:endParaRPr lang="en-US" sz="36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3982876" y="2889809"/>
            <a:ext cx="422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Médio</a:t>
            </a:r>
            <a:endParaRPr lang="pt-PT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10012531" y="3900186"/>
            <a:ext cx="537188" cy="528614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5" name="Circle: Hollow 8">
            <a:extLst>
              <a:ext uri="{FF2B5EF4-FFF2-40B4-BE49-F238E27FC236}">
                <a16:creationId xmlns="" xmlns:a16="http://schemas.microsoft.com/office/drawing/2014/main" id="{F2DF49F3-97E6-4BC4-8418-21D087C333F7}"/>
              </a:ext>
            </a:extLst>
          </p:cNvPr>
          <p:cNvSpPr/>
          <p:nvPr/>
        </p:nvSpPr>
        <p:spPr>
          <a:xfrm>
            <a:off x="9821548" y="3704911"/>
            <a:ext cx="919153" cy="919163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c 10">
            <a:extLst>
              <a:ext uri="{FF2B5EF4-FFF2-40B4-BE49-F238E27FC236}">
                <a16:creationId xmlns="" xmlns:a16="http://schemas.microsoft.com/office/drawing/2014/main" id="{7DB4AC47-F302-4D61-B33C-243A7DF719B9}"/>
              </a:ext>
            </a:extLst>
          </p:cNvPr>
          <p:cNvSpPr/>
          <p:nvPr/>
        </p:nvSpPr>
        <p:spPr>
          <a:xfrm>
            <a:off x="9612613" y="3511427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28" name="Conexão reta 27">
            <a:extLst>
              <a:ext uri="{FF2B5EF4-FFF2-40B4-BE49-F238E27FC236}">
                <a16:creationId xmlns="" xmlns:a16="http://schemas.microsoft.com/office/drawing/2014/main" id="{5AD2FADB-C579-4867-BC21-DFC5CEEC5E89}"/>
              </a:ext>
            </a:extLst>
          </p:cNvPr>
          <p:cNvCxnSpPr>
            <a:cxnSpLocks/>
          </p:cNvCxnSpPr>
          <p:nvPr/>
        </p:nvCxnSpPr>
        <p:spPr>
          <a:xfrm flipV="1">
            <a:off x="10270319" y="2460186"/>
            <a:ext cx="10804" cy="1440000"/>
          </a:xfrm>
          <a:prstGeom prst="line">
            <a:avLst/>
          </a:prstGeom>
          <a:ln w="38100">
            <a:solidFill>
              <a:srgbClr val="03A1A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8293281" y="4740181"/>
            <a:ext cx="399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Superior</a:t>
            </a:r>
            <a:endParaRPr lang="pt-PT" sz="36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54A8F1E-6DB0-4CCD-8336-397245676D73}"/>
              </a:ext>
            </a:extLst>
          </p:cNvPr>
          <p:cNvSpPr/>
          <p:nvPr/>
        </p:nvSpPr>
        <p:spPr>
          <a:xfrm>
            <a:off x="10136244" y="2192317"/>
            <a:ext cx="289758" cy="2766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184792" y="256648"/>
            <a:ext cx="9822416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pt-PT" sz="8000" dirty="0" smtClean="0">
                <a:latin typeface="Century Gothic" panose="020B0502020202020204" pitchFamily="34" charset="0"/>
              </a:rPr>
              <a:t>Jurássico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1431918" y="1483289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201 – 174 </a:t>
            </a:r>
            <a:r>
              <a:rPr lang="pt-PT" sz="2000" dirty="0" err="1" smtClean="0">
                <a:solidFill>
                  <a:srgbClr val="EF3078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5250043" y="6150114"/>
            <a:ext cx="1689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174 – 163 </a:t>
            </a:r>
            <a:r>
              <a:rPr lang="pt-PT" sz="2000" dirty="0" err="1" smtClean="0">
                <a:solidFill>
                  <a:srgbClr val="92D050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="" xmlns:a16="http://schemas.microsoft.com/office/drawing/2014/main" id="{31AB3D66-37F8-420F-961B-14E0A1FC0739}"/>
              </a:ext>
            </a:extLst>
          </p:cNvPr>
          <p:cNvSpPr txBox="1"/>
          <p:nvPr/>
        </p:nvSpPr>
        <p:spPr>
          <a:xfrm>
            <a:off x="9448810" y="1445316"/>
            <a:ext cx="1664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163 – 145 </a:t>
            </a:r>
            <a:r>
              <a:rPr lang="pt-PT" sz="2000" dirty="0" err="1" smtClean="0">
                <a:solidFill>
                  <a:srgbClr val="03A1A4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94629" y="4470859"/>
            <a:ext cx="0" cy="144000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5827406" y="3966489"/>
            <a:ext cx="537188" cy="5286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5949748" y="5879753"/>
            <a:ext cx="289758" cy="2766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5636423" y="3752164"/>
            <a:ext cx="919153" cy="919163"/>
          </a:xfrm>
          <a:prstGeom prst="donut">
            <a:avLst>
              <a:gd name="adj" fmla="val 52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5415315" y="3593214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5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936337" y="3929868"/>
            <a:ext cx="537188" cy="528614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744363" y="3742087"/>
            <a:ext cx="919153" cy="919163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1524625" y="3572386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93135" y="2498172"/>
            <a:ext cx="10804" cy="1440000"/>
          </a:xfrm>
          <a:prstGeom prst="line">
            <a:avLst/>
          </a:prstGeom>
          <a:ln w="38100">
            <a:solidFill>
              <a:srgbClr val="EF307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2059060" y="2238810"/>
            <a:ext cx="289758" cy="2766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1146366" y="3600372"/>
            <a:ext cx="1934652" cy="1637627"/>
          </a:xfrm>
          <a:prstGeom prst="arc">
            <a:avLst>
              <a:gd name="adj1" fmla="val 6109699"/>
              <a:gd name="adj2" fmla="val 1111575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6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9278229" y="3491019"/>
            <a:ext cx="2005786" cy="1785201"/>
          </a:xfrm>
          <a:prstGeom prst="arc">
            <a:avLst>
              <a:gd name="adj1" fmla="val 6109699"/>
              <a:gd name="adj2" fmla="val 10735463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1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>
            <a:off x="5289171" y="3403682"/>
            <a:ext cx="1934652" cy="1637627"/>
          </a:xfrm>
          <a:prstGeom prst="arc">
            <a:avLst>
              <a:gd name="adj1" fmla="val 6109699"/>
              <a:gd name="adj2" fmla="val 10851604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2" name="Divisa 31">
            <a:hlinkClick r:id="rId6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10156973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Mesozoico</a:t>
            </a:r>
            <a:endParaRPr lang="pt-PT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51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95415"/>
            <a:ext cx="5445862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Jurássico Inferior</a:t>
            </a:r>
            <a:endParaRPr lang="pt-PT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EF3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10134600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Jurássico</a:t>
            </a:r>
            <a:endParaRPr lang="pt-PT" sz="24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311448" y="2754534"/>
            <a:ext cx="688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As florestas de coníferas e as plantas com semente continuaram a dominar.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438605" y="3614860"/>
            <a:ext cx="6753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Verifica-se que com as temperaturas mais frescas existe menor diversidade e com temperaturas mais altas uma maior diversidade.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156053" y="4690629"/>
            <a:ext cx="6753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 fauna do supercontinente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Gondwana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(sul) começa-se a assemelhar aos continentes nórdicos.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06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95415"/>
            <a:ext cx="510444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Jurássico Médio</a:t>
            </a:r>
            <a:endParaRPr lang="pt-PT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646851" y="4661770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Jurássico</a:t>
            </a:r>
            <a:endParaRPr lang="pt-PT" sz="24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311448" y="2754534"/>
            <a:ext cx="688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As florestas de coníferas continuaram a dominar.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311448" y="4771384"/>
            <a:ext cx="688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No fim do Jurássico Médio, aparecem Pterossauros.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438604" y="3729083"/>
            <a:ext cx="688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Os primeiros fósseis de pulgas.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Imagem 17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26" y="3685536"/>
            <a:ext cx="385654" cy="385654"/>
          </a:xfrm>
          <a:prstGeom prst="rect">
            <a:avLst/>
          </a:prstGeom>
        </p:spPr>
      </p:pic>
      <p:pic>
        <p:nvPicPr>
          <p:cNvPr id="19" name="Imagem 18">
            <a:hlinkClick r:id="rId7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75" y="4732445"/>
            <a:ext cx="385654" cy="38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27637"/>
            <a:ext cx="5790245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Jurássico Superior</a:t>
            </a:r>
            <a:endParaRPr lang="pt-PT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646850" y="4661768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3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Jurássico</a:t>
            </a:r>
            <a:endParaRPr lang="pt-PT" sz="24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438605" y="3670396"/>
            <a:ext cx="6753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Os elevados níveis das águas do mar fragmentaram o supercontinente (Pangeia) em largas ilhas.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35248" y="2754534"/>
            <a:ext cx="688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 início deste período, aparece um mamífero.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311448" y="4698485"/>
            <a:ext cx="6880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Da Pangeia resultou a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Laurasia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(norte) e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Gondwana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(sul), provocando ainda a propagação do Oceano Atlântico.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Imagem 15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573" y="2729302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9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7413218" y="4840077"/>
            <a:ext cx="3010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Superior</a:t>
            </a:r>
            <a:endParaRPr lang="en-US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1360493" y="2890299"/>
            <a:ext cx="3755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Inferior</a:t>
            </a:r>
            <a:endParaRPr lang="pt-PT" sz="36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415205" y="256929"/>
            <a:ext cx="9361591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8000" dirty="0" smtClean="0">
                <a:latin typeface="Century Gothic" panose="020B0502020202020204" pitchFamily="34" charset="0"/>
              </a:rPr>
              <a:t>Cretácico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2342320" y="6221708"/>
            <a:ext cx="1764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145 </a:t>
            </a:r>
            <a:r>
              <a:rPr lang="pt-PT" sz="2000" dirty="0">
                <a:solidFill>
                  <a:srgbClr val="EF3078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100 </a:t>
            </a:r>
            <a:r>
              <a:rPr lang="pt-PT" sz="2000" dirty="0">
                <a:solidFill>
                  <a:srgbClr val="EF3078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8113617" y="1402792"/>
            <a:ext cx="1610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100 – 66 </a:t>
            </a:r>
            <a:r>
              <a:rPr lang="pt-PT" sz="2000" dirty="0" err="1" smtClean="0">
                <a:solidFill>
                  <a:srgbClr val="92D050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flipH="1" flipV="1">
            <a:off x="8919472" y="2362727"/>
            <a:ext cx="1371" cy="159546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8651402" y="3958189"/>
            <a:ext cx="537188" cy="5286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3A1A4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8773745" y="2096883"/>
            <a:ext cx="289758" cy="2766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8459048" y="3762914"/>
            <a:ext cx="919153" cy="919163"/>
          </a:xfrm>
          <a:prstGeom prst="donut">
            <a:avLst>
              <a:gd name="adj" fmla="val 52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8240682" y="3564893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0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7825987" y="3540523"/>
            <a:ext cx="1956919" cy="1637627"/>
          </a:xfrm>
          <a:prstGeom prst="arc">
            <a:avLst>
              <a:gd name="adj1" fmla="val 6109699"/>
              <a:gd name="adj2" fmla="val 11122318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2956052" y="3950532"/>
            <a:ext cx="537188" cy="528614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2765069" y="3742086"/>
            <a:ext cx="919153" cy="919163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2545331" y="3564893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flipV="1">
            <a:off x="3216001" y="4231905"/>
            <a:ext cx="10804" cy="1843967"/>
          </a:xfrm>
          <a:prstGeom prst="line">
            <a:avLst/>
          </a:prstGeom>
          <a:ln w="38100">
            <a:solidFill>
              <a:srgbClr val="EF307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3071122" y="6040235"/>
            <a:ext cx="289758" cy="2766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6" name="Arc 10">
            <a:extLst>
              <a:ext uri="{FF2B5EF4-FFF2-40B4-BE49-F238E27FC236}">
                <a16:creationId xmlns="" xmlns:a16="http://schemas.microsoft.com/office/drawing/2014/main" id="{65B3DCE2-314C-4349-A41A-F6F65D4406C9}"/>
              </a:ext>
            </a:extLst>
          </p:cNvPr>
          <p:cNvSpPr/>
          <p:nvPr/>
        </p:nvSpPr>
        <p:spPr>
          <a:xfrm>
            <a:off x="2361179" y="3289871"/>
            <a:ext cx="1754451" cy="1702595"/>
          </a:xfrm>
          <a:prstGeom prst="arc">
            <a:avLst>
              <a:gd name="adj1" fmla="val 5567040"/>
              <a:gd name="adj2" fmla="val 10508755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" name="Divisa 23">
            <a:hlinkClick r:id="rId5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10281557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Mesozoico</a:t>
            </a:r>
            <a:endParaRPr lang="pt-PT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29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526596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Paleoarcaico</a:t>
            </a:r>
            <a:endParaRPr lang="pt-PT" sz="6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221044" y="1905675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03A1A4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778134" y="2883161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04388" y="4070139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Oval 25"/>
          <p:cNvSpPr/>
          <p:nvPr/>
        </p:nvSpPr>
        <p:spPr>
          <a:xfrm>
            <a:off x="4183426" y="5160685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aixaDeTexto 8"/>
          <p:cNvSpPr txBox="1"/>
          <p:nvPr/>
        </p:nvSpPr>
        <p:spPr>
          <a:xfrm>
            <a:off x="10281557" y="6059907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Arcaico</a:t>
            </a:r>
            <a:endParaRPr lang="pt-PT" sz="32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03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4804388" y="1967345"/>
            <a:ext cx="7456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Paleoarcaico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deriva da palavra grega 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Palaios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que significa antigo.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343236" y="2979796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É possível ter-se formado o primeiro supercontinente, denominado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Vaalbara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Imagem 12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611" y="2913590"/>
            <a:ext cx="424148" cy="42414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5343236" y="4181516"/>
            <a:ext cx="6753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Os estromatólitos mais antigos datam de 3.43 bilhões de anos.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778134" y="5193967"/>
            <a:ext cx="7413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Um grande asteroide colidiu com a Terra, provocando a formação do Cratão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Kaapvaal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Imagem 17">
            <a:hlinkClick r:id="rId7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111" y="4150814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7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4" y="395415"/>
            <a:ext cx="5376589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Cretácico Inferior</a:t>
            </a:r>
            <a:endParaRPr lang="pt-PT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646851" y="4661770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5112230" y="3626485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EF3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10134600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err="1" smtClean="0">
                <a:solidFill>
                  <a:srgbClr val="EF3078"/>
                </a:solidFill>
                <a:latin typeface="Century Gothic" panose="020B0502020202020204" pitchFamily="34" charset="0"/>
              </a:rPr>
              <a:t>Cretácio</a:t>
            </a:r>
            <a:endParaRPr lang="pt-PT" sz="24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681562" y="3720767"/>
            <a:ext cx="688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As angiospérmicas surgiram em número reduzido.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11953" y="4767226"/>
            <a:ext cx="688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As plantas com flores emergiram.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311448" y="2754534"/>
            <a:ext cx="688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 fóssil mais antigo de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Pinus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data deste período.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Imagem 16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75" y="4728287"/>
            <a:ext cx="385654" cy="38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5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95415"/>
            <a:ext cx="5920875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Cretácico Superior</a:t>
            </a:r>
            <a:endParaRPr lang="pt-PT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646851" y="4657610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err="1" smtClean="0">
                <a:solidFill>
                  <a:srgbClr val="92D050"/>
                </a:solidFill>
                <a:latin typeface="Century Gothic" panose="020B0502020202020204" pitchFamily="34" charset="0"/>
              </a:rPr>
              <a:t>Cretácio</a:t>
            </a:r>
            <a:endParaRPr lang="pt-PT" sz="24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11954" y="4767224"/>
            <a:ext cx="688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Impacto de um meteorito que resultou numa reconstrução de florestas.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311448" y="2754534"/>
            <a:ext cx="688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Evidência mais antiga da existência de relva.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Imagem 11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76" y="4728285"/>
            <a:ext cx="385654" cy="38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4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-15654" y="4830950"/>
            <a:ext cx="4417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>
                <a:solidFill>
                  <a:srgbClr val="EF3078"/>
                </a:solidFill>
                <a:latin typeface="Century Gothic" panose="020B0502020202020204" pitchFamily="34" charset="0"/>
              </a:rPr>
              <a:t>Paleogénico</a:t>
            </a:r>
            <a:endParaRPr lang="en-US" sz="36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3982876" y="2889809"/>
            <a:ext cx="422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Neogénico</a:t>
            </a:r>
            <a:endParaRPr lang="pt-PT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10012531" y="3900186"/>
            <a:ext cx="537188" cy="528614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5" name="Circle: Hollow 8">
            <a:extLst>
              <a:ext uri="{FF2B5EF4-FFF2-40B4-BE49-F238E27FC236}">
                <a16:creationId xmlns="" xmlns:a16="http://schemas.microsoft.com/office/drawing/2014/main" id="{F2DF49F3-97E6-4BC4-8418-21D087C333F7}"/>
              </a:ext>
            </a:extLst>
          </p:cNvPr>
          <p:cNvSpPr/>
          <p:nvPr/>
        </p:nvSpPr>
        <p:spPr>
          <a:xfrm>
            <a:off x="9821548" y="3704911"/>
            <a:ext cx="919153" cy="919163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c 10">
            <a:extLst>
              <a:ext uri="{FF2B5EF4-FFF2-40B4-BE49-F238E27FC236}">
                <a16:creationId xmlns="" xmlns:a16="http://schemas.microsoft.com/office/drawing/2014/main" id="{7DB4AC47-F302-4D61-B33C-243A7DF719B9}"/>
              </a:ext>
            </a:extLst>
          </p:cNvPr>
          <p:cNvSpPr/>
          <p:nvPr/>
        </p:nvSpPr>
        <p:spPr>
          <a:xfrm>
            <a:off x="9612613" y="3511427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28" name="Conexão reta 27">
            <a:extLst>
              <a:ext uri="{FF2B5EF4-FFF2-40B4-BE49-F238E27FC236}">
                <a16:creationId xmlns="" xmlns:a16="http://schemas.microsoft.com/office/drawing/2014/main" id="{5AD2FADB-C579-4867-BC21-DFC5CEEC5E89}"/>
              </a:ext>
            </a:extLst>
          </p:cNvPr>
          <p:cNvCxnSpPr>
            <a:cxnSpLocks/>
          </p:cNvCxnSpPr>
          <p:nvPr/>
        </p:nvCxnSpPr>
        <p:spPr>
          <a:xfrm flipV="1">
            <a:off x="10270319" y="2460186"/>
            <a:ext cx="10804" cy="1440000"/>
          </a:xfrm>
          <a:prstGeom prst="line">
            <a:avLst/>
          </a:prstGeom>
          <a:ln w="38100">
            <a:solidFill>
              <a:srgbClr val="03A1A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8293281" y="4740181"/>
            <a:ext cx="399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Quaternário</a:t>
            </a:r>
            <a:endParaRPr lang="pt-PT" sz="36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54A8F1E-6DB0-4CCD-8336-397245676D73}"/>
              </a:ext>
            </a:extLst>
          </p:cNvPr>
          <p:cNvSpPr/>
          <p:nvPr/>
        </p:nvSpPr>
        <p:spPr>
          <a:xfrm>
            <a:off x="10136244" y="2192317"/>
            <a:ext cx="289758" cy="2766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184792" y="256648"/>
            <a:ext cx="9822416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pt-PT" sz="8000" dirty="0" smtClean="0">
                <a:latin typeface="Century Gothic" panose="020B0502020202020204" pitchFamily="34" charset="0"/>
              </a:rPr>
              <a:t>Cenozoico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1431918" y="1483289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66 – 23 </a:t>
            </a:r>
            <a:r>
              <a:rPr lang="pt-PT" sz="2000" dirty="0" err="1" smtClean="0">
                <a:solidFill>
                  <a:srgbClr val="EF3078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5332676" y="6150114"/>
            <a:ext cx="152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23 – 2.6 </a:t>
            </a:r>
            <a:r>
              <a:rPr lang="pt-PT" sz="2000" dirty="0" err="1" smtClean="0">
                <a:solidFill>
                  <a:srgbClr val="92D050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="" xmlns:a16="http://schemas.microsoft.com/office/drawing/2014/main" id="{31AB3D66-37F8-420F-961B-14E0A1FC0739}"/>
              </a:ext>
            </a:extLst>
          </p:cNvPr>
          <p:cNvSpPr txBox="1"/>
          <p:nvPr/>
        </p:nvSpPr>
        <p:spPr>
          <a:xfrm>
            <a:off x="9448810" y="1445316"/>
            <a:ext cx="1664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2.6 </a:t>
            </a:r>
            <a:r>
              <a:rPr lang="pt-PT" sz="2000" dirty="0" err="1" smtClean="0">
                <a:solidFill>
                  <a:srgbClr val="03A1A4"/>
                </a:solidFill>
                <a:latin typeface="Century Gothic" panose="020B0502020202020204" pitchFamily="34" charset="0"/>
              </a:rPr>
              <a:t>M.a</a:t>
            </a:r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 - atualidade</a:t>
            </a:r>
            <a:endParaRPr lang="pt-PT" sz="20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94629" y="4470859"/>
            <a:ext cx="0" cy="144000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5827406" y="3966489"/>
            <a:ext cx="537188" cy="5286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5949748" y="5879753"/>
            <a:ext cx="289758" cy="2766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5636423" y="3752164"/>
            <a:ext cx="919153" cy="919163"/>
          </a:xfrm>
          <a:prstGeom prst="donut">
            <a:avLst>
              <a:gd name="adj" fmla="val 52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5415315" y="3593214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5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936337" y="3929868"/>
            <a:ext cx="537188" cy="528614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744363" y="3742087"/>
            <a:ext cx="919153" cy="919163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1524625" y="3572386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93135" y="2498172"/>
            <a:ext cx="10804" cy="1440000"/>
          </a:xfrm>
          <a:prstGeom prst="line">
            <a:avLst/>
          </a:prstGeom>
          <a:ln w="38100">
            <a:solidFill>
              <a:srgbClr val="EF307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2059060" y="2238810"/>
            <a:ext cx="289758" cy="2766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1146366" y="3600372"/>
            <a:ext cx="1934652" cy="1637627"/>
          </a:xfrm>
          <a:prstGeom prst="arc">
            <a:avLst>
              <a:gd name="adj1" fmla="val 6109699"/>
              <a:gd name="adj2" fmla="val 1111575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6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9278229" y="3491019"/>
            <a:ext cx="2005786" cy="1785201"/>
          </a:xfrm>
          <a:prstGeom prst="arc">
            <a:avLst>
              <a:gd name="adj1" fmla="val 6109699"/>
              <a:gd name="adj2" fmla="val 10735463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1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>
            <a:off x="5289171" y="3403682"/>
            <a:ext cx="1934652" cy="1637627"/>
          </a:xfrm>
          <a:prstGeom prst="arc">
            <a:avLst>
              <a:gd name="adj1" fmla="val 6109699"/>
              <a:gd name="adj2" fmla="val 10851604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2" name="Divisa 31">
            <a:hlinkClick r:id="rId6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10156973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Fanerozoico</a:t>
            </a:r>
            <a:endParaRPr lang="pt-PT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89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-15654" y="4830950"/>
            <a:ext cx="4417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>
                <a:solidFill>
                  <a:srgbClr val="EE9524"/>
                </a:solidFill>
                <a:latin typeface="Century Gothic" panose="020B0502020202020204" pitchFamily="34" charset="0"/>
              </a:rPr>
              <a:t>Paleocénico</a:t>
            </a:r>
            <a:endParaRPr lang="en-US" sz="36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3982876" y="2889809"/>
            <a:ext cx="422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Eocénico</a:t>
            </a:r>
            <a:endParaRPr lang="pt-PT" sz="36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10012531" y="3900186"/>
            <a:ext cx="537188" cy="5286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5" name="Circle: Hollow 8">
            <a:extLst>
              <a:ext uri="{FF2B5EF4-FFF2-40B4-BE49-F238E27FC236}">
                <a16:creationId xmlns="" xmlns:a16="http://schemas.microsoft.com/office/drawing/2014/main" id="{F2DF49F3-97E6-4BC4-8418-21D087C333F7}"/>
              </a:ext>
            </a:extLst>
          </p:cNvPr>
          <p:cNvSpPr/>
          <p:nvPr/>
        </p:nvSpPr>
        <p:spPr>
          <a:xfrm>
            <a:off x="9821548" y="3704911"/>
            <a:ext cx="919153" cy="919163"/>
          </a:xfrm>
          <a:prstGeom prst="donut">
            <a:avLst>
              <a:gd name="adj" fmla="val 52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c 10">
            <a:extLst>
              <a:ext uri="{FF2B5EF4-FFF2-40B4-BE49-F238E27FC236}">
                <a16:creationId xmlns="" xmlns:a16="http://schemas.microsoft.com/office/drawing/2014/main" id="{7DB4AC47-F302-4D61-B33C-243A7DF719B9}"/>
              </a:ext>
            </a:extLst>
          </p:cNvPr>
          <p:cNvSpPr/>
          <p:nvPr/>
        </p:nvSpPr>
        <p:spPr>
          <a:xfrm>
            <a:off x="9612613" y="3511427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28" name="Conexão reta 27">
            <a:extLst>
              <a:ext uri="{FF2B5EF4-FFF2-40B4-BE49-F238E27FC236}">
                <a16:creationId xmlns="" xmlns:a16="http://schemas.microsoft.com/office/drawing/2014/main" id="{5AD2FADB-C579-4867-BC21-DFC5CEEC5E89}"/>
              </a:ext>
            </a:extLst>
          </p:cNvPr>
          <p:cNvCxnSpPr>
            <a:cxnSpLocks/>
          </p:cNvCxnSpPr>
          <p:nvPr/>
        </p:nvCxnSpPr>
        <p:spPr>
          <a:xfrm flipV="1">
            <a:off x="10270319" y="2460186"/>
            <a:ext cx="10804" cy="144000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8293281" y="4740181"/>
            <a:ext cx="399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Oligocénico</a:t>
            </a: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54A8F1E-6DB0-4CCD-8336-397245676D73}"/>
              </a:ext>
            </a:extLst>
          </p:cNvPr>
          <p:cNvSpPr/>
          <p:nvPr/>
        </p:nvSpPr>
        <p:spPr>
          <a:xfrm>
            <a:off x="10136244" y="2192317"/>
            <a:ext cx="289758" cy="2766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518979" y="256648"/>
            <a:ext cx="9154042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pt-PT" sz="8000" dirty="0" smtClean="0">
                <a:latin typeface="Century Gothic" panose="020B0502020202020204" pitchFamily="34" charset="0"/>
              </a:rPr>
              <a:t>Paleogénico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1431918" y="1483289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66 – 56 </a:t>
            </a:r>
            <a:r>
              <a:rPr lang="pt-PT" sz="2000" dirty="0" err="1" smtClean="0">
                <a:solidFill>
                  <a:srgbClr val="EE9524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5332676" y="6145193"/>
            <a:ext cx="152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56 – 33 </a:t>
            </a:r>
            <a:r>
              <a:rPr lang="pt-PT" sz="2000" dirty="0" err="1" smtClean="0">
                <a:solidFill>
                  <a:srgbClr val="EF3078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="" xmlns:a16="http://schemas.microsoft.com/office/drawing/2014/main" id="{31AB3D66-37F8-420F-961B-14E0A1FC0739}"/>
              </a:ext>
            </a:extLst>
          </p:cNvPr>
          <p:cNvSpPr txBox="1"/>
          <p:nvPr/>
        </p:nvSpPr>
        <p:spPr>
          <a:xfrm>
            <a:off x="9509103" y="1434699"/>
            <a:ext cx="152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33 – 23 </a:t>
            </a:r>
            <a:r>
              <a:rPr lang="pt-PT" sz="2000" dirty="0" err="1" smtClean="0">
                <a:solidFill>
                  <a:srgbClr val="92D050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94629" y="4470859"/>
            <a:ext cx="0" cy="1440000"/>
          </a:xfrm>
          <a:prstGeom prst="line">
            <a:avLst/>
          </a:prstGeom>
          <a:ln w="38100">
            <a:solidFill>
              <a:srgbClr val="EF307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5827406" y="3966489"/>
            <a:ext cx="537188" cy="528614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5949748" y="5879753"/>
            <a:ext cx="289758" cy="2766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5636423" y="3752164"/>
            <a:ext cx="919153" cy="919163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5415315" y="3593214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5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936337" y="3929868"/>
            <a:ext cx="537188" cy="528614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744363" y="3742087"/>
            <a:ext cx="919153" cy="919163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1524625" y="3572386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93135" y="2498172"/>
            <a:ext cx="10804" cy="1440000"/>
          </a:xfrm>
          <a:prstGeom prst="line">
            <a:avLst/>
          </a:prstGeom>
          <a:ln w="38100">
            <a:solidFill>
              <a:srgbClr val="EE952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2059060" y="2238810"/>
            <a:ext cx="289758" cy="2766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1146366" y="3600372"/>
            <a:ext cx="1934652" cy="1637627"/>
          </a:xfrm>
          <a:prstGeom prst="arc">
            <a:avLst>
              <a:gd name="adj1" fmla="val 6109699"/>
              <a:gd name="adj2" fmla="val 1111575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6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9278229" y="3491019"/>
            <a:ext cx="2005786" cy="1785201"/>
          </a:xfrm>
          <a:prstGeom prst="arc">
            <a:avLst>
              <a:gd name="adj1" fmla="val 6109699"/>
              <a:gd name="adj2" fmla="val 10735463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1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>
            <a:off x="5289171" y="3403682"/>
            <a:ext cx="1934652" cy="1637627"/>
          </a:xfrm>
          <a:prstGeom prst="arc">
            <a:avLst>
              <a:gd name="adj1" fmla="val 6109699"/>
              <a:gd name="adj2" fmla="val 10851604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2" name="Divisa 31">
            <a:hlinkClick r:id="rId6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10156973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Cenozoico</a:t>
            </a:r>
            <a:endParaRPr lang="pt-PT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78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95415"/>
            <a:ext cx="4832304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pt-PT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081748" y="174102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03A1A4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Oval 25"/>
          <p:cNvSpPr/>
          <p:nvPr/>
        </p:nvSpPr>
        <p:spPr>
          <a:xfrm>
            <a:off x="3842917" y="5454795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6762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Paleogénico</a:t>
            </a:r>
            <a:endParaRPr lang="pt-PT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79924" y="518421"/>
            <a:ext cx="4832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Paleocénico</a:t>
            </a:r>
            <a:endParaRPr lang="pt-PT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438605" y="3724474"/>
            <a:ext cx="688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As angiospérmicas surgiram em número reduzido.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623557" y="1853749"/>
            <a:ext cx="688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Um período mais seco e fresco do que o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Cretácio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235248" y="2754534"/>
            <a:ext cx="688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 vegetação tropical crescia na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Pantagonia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e Gronelândia.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5095467" y="4771385"/>
            <a:ext cx="688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 flor (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Rhamnaceae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) 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mais antiga encontrada 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é desta altura.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Imagem 16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087" y="4742445"/>
            <a:ext cx="365656" cy="36565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4408020" y="5579122"/>
            <a:ext cx="688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Período de recuperação em relação à extinção do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Cretácio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04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-1690" y="2922412"/>
            <a:ext cx="3050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rgbClr val="92D050"/>
                </a:solidFill>
                <a:latin typeface="Century Gothic" panose="020B0502020202020204" pitchFamily="34" charset="0"/>
              </a:rPr>
              <a:t>Ypresiano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3248457" y="4831964"/>
            <a:ext cx="2575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>
                <a:solidFill>
                  <a:srgbClr val="03A1A4"/>
                </a:solidFill>
                <a:latin typeface="Century Gothic" panose="020B0502020202020204" pitchFamily="34" charset="0"/>
              </a:rPr>
              <a:t>Lutetiano</a:t>
            </a:r>
          </a:p>
        </p:txBody>
      </p:sp>
      <p:sp>
        <p:nvSpPr>
          <p:cNvPr id="24" name="Oval 2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7624502" y="3930648"/>
            <a:ext cx="537188" cy="528614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5" name="Circle: Hollow 8">
            <a:extLst>
              <a:ext uri="{FF2B5EF4-FFF2-40B4-BE49-F238E27FC236}">
                <a16:creationId xmlns="" xmlns:a16="http://schemas.microsoft.com/office/drawing/2014/main" id="{F2DF49F3-97E6-4BC4-8418-21D087C333F7}"/>
              </a:ext>
            </a:extLst>
          </p:cNvPr>
          <p:cNvSpPr/>
          <p:nvPr/>
        </p:nvSpPr>
        <p:spPr>
          <a:xfrm>
            <a:off x="7436973" y="3733304"/>
            <a:ext cx="919153" cy="919163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c 10">
            <a:extLst>
              <a:ext uri="{FF2B5EF4-FFF2-40B4-BE49-F238E27FC236}">
                <a16:creationId xmlns="" xmlns:a16="http://schemas.microsoft.com/office/drawing/2014/main" id="{7DB4AC47-F302-4D61-B33C-243A7DF719B9}"/>
              </a:ext>
            </a:extLst>
          </p:cNvPr>
          <p:cNvSpPr/>
          <p:nvPr/>
        </p:nvSpPr>
        <p:spPr>
          <a:xfrm>
            <a:off x="7216411" y="3535210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6629150" y="2995317"/>
            <a:ext cx="253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>
                <a:solidFill>
                  <a:srgbClr val="EE9524"/>
                </a:solidFill>
                <a:latin typeface="Century Gothic" panose="020B0502020202020204" pitchFamily="34" charset="0"/>
              </a:rPr>
              <a:t>Bartoniano</a:t>
            </a: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54A8F1E-6DB0-4CCD-8336-397245676D73}"/>
              </a:ext>
            </a:extLst>
          </p:cNvPr>
          <p:cNvSpPr/>
          <p:nvPr/>
        </p:nvSpPr>
        <p:spPr>
          <a:xfrm>
            <a:off x="7750846" y="5838801"/>
            <a:ext cx="289758" cy="2766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2" name="Arc 10">
            <a:extLst>
              <a:ext uri="{FF2B5EF4-FFF2-40B4-BE49-F238E27FC236}">
                <a16:creationId xmlns="" xmlns:a16="http://schemas.microsoft.com/office/drawing/2014/main" id="{94476677-2AA9-4563-8A7E-30E7CDB5ECFD}"/>
              </a:ext>
            </a:extLst>
          </p:cNvPr>
          <p:cNvSpPr/>
          <p:nvPr/>
        </p:nvSpPr>
        <p:spPr>
          <a:xfrm>
            <a:off x="7066966" y="3321895"/>
            <a:ext cx="1934652" cy="1637627"/>
          </a:xfrm>
          <a:prstGeom prst="arc">
            <a:avLst>
              <a:gd name="adj1" fmla="val 5961017"/>
              <a:gd name="adj2" fmla="val 1055927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456714" y="256648"/>
            <a:ext cx="9278573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8000" dirty="0" smtClean="0">
                <a:latin typeface="Century Gothic" panose="020B0502020202020204" pitchFamily="34" charset="0"/>
              </a:rPr>
              <a:t>Eocénico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751187" y="6115441"/>
            <a:ext cx="1444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56 </a:t>
            </a:r>
            <a:r>
              <a:rPr lang="pt-PT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47 </a:t>
            </a:r>
            <a:r>
              <a:rPr lang="pt-PT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3918780" y="1449436"/>
            <a:ext cx="1235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47 </a:t>
            </a:r>
            <a:r>
              <a:rPr lang="pt-PT" sz="2000" dirty="0">
                <a:solidFill>
                  <a:srgbClr val="03A1A4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41 </a:t>
            </a:r>
            <a:r>
              <a:rPr lang="pt-PT" sz="2000" dirty="0">
                <a:solidFill>
                  <a:srgbClr val="03A1A4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="" xmlns:a16="http://schemas.microsoft.com/office/drawing/2014/main" id="{31AB3D66-37F8-420F-961B-14E0A1FC0739}"/>
              </a:ext>
            </a:extLst>
          </p:cNvPr>
          <p:cNvSpPr txBox="1"/>
          <p:nvPr/>
        </p:nvSpPr>
        <p:spPr>
          <a:xfrm>
            <a:off x="10318292" y="1462492"/>
            <a:ext cx="1503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37 – 33 M.a</a:t>
            </a:r>
            <a:endParaRPr lang="pt-PT" sz="20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flipV="1">
            <a:off x="4547022" y="2488580"/>
            <a:ext cx="0" cy="1440000"/>
          </a:xfrm>
          <a:prstGeom prst="line">
            <a:avLst/>
          </a:prstGeom>
          <a:ln w="38100">
            <a:solidFill>
              <a:srgbClr val="03A1A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4279882" y="3909642"/>
            <a:ext cx="537188" cy="528614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4402143" y="2235617"/>
            <a:ext cx="289758" cy="2766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4090952" y="3714366"/>
            <a:ext cx="919153" cy="919163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3867708" y="3512808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0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3477771" y="3544249"/>
            <a:ext cx="1934652" cy="1637627"/>
          </a:xfrm>
          <a:prstGeom prst="arc">
            <a:avLst>
              <a:gd name="adj1" fmla="val 6109699"/>
              <a:gd name="adj2" fmla="val 1111575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5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222500" y="3909642"/>
            <a:ext cx="537188" cy="5286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024647" y="3714367"/>
            <a:ext cx="919153" cy="919163"/>
          </a:xfrm>
          <a:prstGeom prst="donut">
            <a:avLst>
              <a:gd name="adj" fmla="val 52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804909" y="3535210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flipV="1">
            <a:off x="1473419" y="4395131"/>
            <a:ext cx="10804" cy="144000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1328540" y="5823973"/>
            <a:ext cx="289758" cy="2766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6" name="Arc 10">
            <a:extLst>
              <a:ext uri="{FF2B5EF4-FFF2-40B4-BE49-F238E27FC236}">
                <a16:creationId xmlns="" xmlns:a16="http://schemas.microsoft.com/office/drawing/2014/main" id="{65B3DCE2-314C-4349-A41A-F6F65D4406C9}"/>
              </a:ext>
            </a:extLst>
          </p:cNvPr>
          <p:cNvSpPr/>
          <p:nvPr/>
        </p:nvSpPr>
        <p:spPr>
          <a:xfrm>
            <a:off x="665252" y="3256927"/>
            <a:ext cx="1754451" cy="1702595"/>
          </a:xfrm>
          <a:prstGeom prst="arc">
            <a:avLst>
              <a:gd name="adj1" fmla="val 5567040"/>
              <a:gd name="adj2" fmla="val 10508755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4" name="Oval 33">
            <a:hlinkClick r:id="rId6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0806646" y="3928580"/>
            <a:ext cx="537188" cy="528614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5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0615663" y="3733305"/>
            <a:ext cx="919153" cy="919163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10395925" y="3544666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45" name="Conexão reta 44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flipV="1">
            <a:off x="11069837" y="2488580"/>
            <a:ext cx="10804" cy="1440000"/>
          </a:xfrm>
          <a:prstGeom prst="line">
            <a:avLst/>
          </a:prstGeom>
          <a:ln w="38100">
            <a:solidFill>
              <a:srgbClr val="EF307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10935762" y="2214331"/>
            <a:ext cx="289758" cy="2766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7" name="CaixaDeTexto 56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9899221" y="4803230"/>
            <a:ext cx="2352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>
                <a:solidFill>
                  <a:srgbClr val="EF3078"/>
                </a:solidFill>
                <a:latin typeface="Century Gothic" panose="020B0502020202020204" pitchFamily="34" charset="0"/>
              </a:rPr>
              <a:t>Priaboniano</a:t>
            </a:r>
          </a:p>
        </p:txBody>
      </p:sp>
      <p:sp>
        <p:nvSpPr>
          <p:cNvPr id="59" name="Divisa 58">
            <a:hlinkClick r:id="rId7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0" name="CaixaDeTexto 59"/>
          <p:cNvSpPr txBox="1"/>
          <p:nvPr/>
        </p:nvSpPr>
        <p:spPr>
          <a:xfrm>
            <a:off x="10085241" y="6121462"/>
            <a:ext cx="2280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Paleogénico</a:t>
            </a:r>
            <a:endParaRPr lang="pt-PT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7275560" y="6113111"/>
            <a:ext cx="124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41 </a:t>
            </a:r>
            <a:r>
              <a:rPr lang="pt-PT" sz="2000" dirty="0">
                <a:solidFill>
                  <a:srgbClr val="EE9524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37 </a:t>
            </a:r>
            <a:r>
              <a:rPr lang="pt-PT" sz="2000" dirty="0">
                <a:solidFill>
                  <a:srgbClr val="EE9524"/>
                </a:solidFill>
                <a:latin typeface="Century Gothic" panose="020B0502020202020204" pitchFamily="34" charset="0"/>
              </a:rPr>
              <a:t>M.a</a:t>
            </a:r>
          </a:p>
        </p:txBody>
      </p:sp>
      <p:cxnSp>
        <p:nvCxnSpPr>
          <p:cNvPr id="38" name="Conexão reta 37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flipV="1">
            <a:off x="7887817" y="4395131"/>
            <a:ext cx="10804" cy="1440000"/>
          </a:xfrm>
          <a:prstGeom prst="line">
            <a:avLst/>
          </a:prstGeom>
          <a:ln w="38100">
            <a:solidFill>
              <a:srgbClr val="EE952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1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10013657" y="3544249"/>
            <a:ext cx="1934652" cy="1637627"/>
          </a:xfrm>
          <a:prstGeom prst="arc">
            <a:avLst>
              <a:gd name="adj1" fmla="val 6109699"/>
              <a:gd name="adj2" fmla="val 1111575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95415"/>
            <a:ext cx="4244475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Ypresiano</a:t>
            </a:r>
          </a:p>
        </p:txBody>
      </p:sp>
      <p:sp>
        <p:nvSpPr>
          <p:cNvPr id="21" name="Oval 20"/>
          <p:cNvSpPr/>
          <p:nvPr/>
        </p:nvSpPr>
        <p:spPr>
          <a:xfrm>
            <a:off x="4081748" y="1741020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EF3078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Oval 25"/>
          <p:cNvSpPr/>
          <p:nvPr/>
        </p:nvSpPr>
        <p:spPr>
          <a:xfrm>
            <a:off x="3842917" y="5454795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Eocénico</a:t>
            </a:r>
            <a:endParaRPr lang="pt-PT" sz="24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623557" y="1853749"/>
            <a:ext cx="688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No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Ypressiano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atingiu-se as maiores temperaturas de todo Cenozoico 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35248" y="2754534"/>
            <a:ext cx="688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Temperaturas rondavam os 30ºC.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438605" y="3734802"/>
            <a:ext cx="688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Temperaturas relativamente baixas nos polos.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5095467" y="4780161"/>
            <a:ext cx="688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Alta precipitação num mundo que era essencialmente sem gelo.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408020" y="5470311"/>
            <a:ext cx="7783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Aquecimento global devido ao metano presente nos sedimentos encontrados no chão dos oceanos.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Imagem 17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26" y="3689938"/>
            <a:ext cx="385654" cy="38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2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27637"/>
            <a:ext cx="4732028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Lutetiano</a:t>
            </a:r>
          </a:p>
        </p:txBody>
      </p:sp>
      <p:sp>
        <p:nvSpPr>
          <p:cNvPr id="21" name="Oval 20"/>
          <p:cNvSpPr/>
          <p:nvPr/>
        </p:nvSpPr>
        <p:spPr>
          <a:xfrm>
            <a:off x="4623556" y="2621055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03A1A4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23557" y="4647891"/>
            <a:ext cx="565103" cy="527006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3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Eocénico</a:t>
            </a:r>
            <a:endParaRPr lang="pt-PT" sz="24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211954" y="2621055"/>
            <a:ext cx="6980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Separação da Antártida e da Austrália, o que resultou numa passagem profunda de água entre os dois continentes.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311448" y="4757505"/>
            <a:ext cx="688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Clima cada vez mais fresco e seco.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agem 13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79" y="2699837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7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95415"/>
            <a:ext cx="4832304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pt-PT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646851" y="466177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Eocénico</a:t>
            </a:r>
            <a:endParaRPr lang="pt-PT" sz="24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79924" y="518421"/>
            <a:ext cx="4832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Bartoniano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211954" y="2621055"/>
            <a:ext cx="6980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 nome deste período deriva de “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Barton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Beds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”, que pode ser encontrado em Hampshire, Inglaterra.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11953" y="4769630"/>
            <a:ext cx="688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 mais antiga planta carnívora (macro fóssil).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agem 13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574" y="4742445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4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95415"/>
            <a:ext cx="396144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Priaboniano</a:t>
            </a: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646851" y="4661770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EF3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10134600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Eocénico</a:t>
            </a:r>
            <a:endParaRPr lang="pt-PT" sz="24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211954" y="2539091"/>
            <a:ext cx="69800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No final do Eocénico, a nova circulação oceânica (devido à separação da Austrália e da Antártida) resultou numa temperatura significativamente mais baixa.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35248" y="4771384"/>
            <a:ext cx="688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Com a sazonalidade, o corpo dos mamíferos aumentou.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11954" y="3651453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CaixaDeTexto 15"/>
          <p:cNvSpPr txBox="1"/>
          <p:nvPr/>
        </p:nvSpPr>
        <p:spPr>
          <a:xfrm>
            <a:off x="5777057" y="3653346"/>
            <a:ext cx="6414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Existia grande diversidade e começava a existir diferença entre as várias estações (sazonalidade).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Imagem 16">
            <a:hlinkClick r:id="rId5" action="ppaction://hlinkfile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574" y="4742445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7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6" y="395415"/>
            <a:ext cx="526596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6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Mesoarcaico</a:t>
            </a:r>
            <a:endParaRPr lang="pt-PT" sz="6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081748" y="174102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03A1A4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Oval 25"/>
          <p:cNvSpPr/>
          <p:nvPr/>
        </p:nvSpPr>
        <p:spPr>
          <a:xfrm>
            <a:off x="3842917" y="5454795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aixaDeTexto 8"/>
          <p:cNvSpPr txBox="1"/>
          <p:nvPr/>
        </p:nvSpPr>
        <p:spPr>
          <a:xfrm>
            <a:off x="10281557" y="6059907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Arcaico</a:t>
            </a:r>
            <a:endParaRPr lang="pt-PT" sz="32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alphaModFix amt="74000"/>
            </a:blip>
            <a:srcRect/>
            <a:stretch>
              <a:fillRect/>
            </a:stretch>
          </a:blip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5235248" y="2754534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 primeiro supercontinente,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Vaalbara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fragmentou-se.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438604" y="3724474"/>
            <a:ext cx="6753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Início da glaciação mais antiga do Mundo,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Pongola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095467" y="4771385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Os níveis de oxigénio atmosférico eram baixos.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408019" y="5471761"/>
            <a:ext cx="7783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Fósseis encontrados na Austrália, comprovam que os estromatólitos viveram durante esta época.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646850" y="1741020"/>
            <a:ext cx="754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Etimologicamente, provêm de duas palavras gregas: 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meso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(meio) e </a:t>
            </a:r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arcaicos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(antigo).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Imagem 17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75" y="5554098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4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95415"/>
            <a:ext cx="4244475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Oligocénico</a:t>
            </a: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Paleogénico</a:t>
            </a:r>
            <a:endParaRPr lang="pt-PT" sz="24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211954" y="2644920"/>
            <a:ext cx="6980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Aumento global de gelo e decréscimo no nível médio das águas dos oceanos.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095467" y="4780683"/>
            <a:ext cx="688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Planícies e desertos tornaram-se cada vez mais comuns.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438605" y="3733250"/>
            <a:ext cx="6414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As angiospérmicas continuaram a proliferar pelo mundo.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55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7413218" y="4864786"/>
            <a:ext cx="3010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>
                <a:solidFill>
                  <a:srgbClr val="EF3078"/>
                </a:solidFill>
                <a:latin typeface="Century Gothic" panose="020B0502020202020204" pitchFamily="34" charset="0"/>
              </a:rPr>
              <a:t>Pliocénico</a:t>
            </a:r>
            <a:endParaRPr lang="en-US" sz="36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1360493" y="2890299"/>
            <a:ext cx="3755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rgbClr val="EE9524"/>
                </a:solidFill>
                <a:latin typeface="Century Gothic" panose="020B0502020202020204" pitchFamily="34" charset="0"/>
              </a:rPr>
              <a:t>Miocénico</a:t>
            </a:r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415205" y="256929"/>
            <a:ext cx="9361591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8000" dirty="0" smtClean="0">
                <a:latin typeface="Century Gothic" panose="020B0502020202020204" pitchFamily="34" charset="0"/>
              </a:rPr>
              <a:t>Neogénico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2435181" y="6221708"/>
            <a:ext cx="1561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23 – 5.3 </a:t>
            </a:r>
            <a:r>
              <a:rPr lang="pt-PT" sz="2000" dirty="0">
                <a:solidFill>
                  <a:srgbClr val="EE9524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8113617" y="1402792"/>
            <a:ext cx="1610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5.3 – 2.5 </a:t>
            </a:r>
            <a:r>
              <a:rPr lang="pt-PT" sz="2000" dirty="0" err="1" smtClean="0">
                <a:solidFill>
                  <a:srgbClr val="EF3078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flipH="1" flipV="1">
            <a:off x="8919472" y="2362727"/>
            <a:ext cx="1371" cy="1595462"/>
          </a:xfrm>
          <a:prstGeom prst="line">
            <a:avLst/>
          </a:prstGeom>
          <a:ln w="38100">
            <a:solidFill>
              <a:srgbClr val="EF307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8651402" y="3958189"/>
            <a:ext cx="537188" cy="528614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3A1A4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8773745" y="2096883"/>
            <a:ext cx="289758" cy="2766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8459048" y="3762914"/>
            <a:ext cx="919153" cy="919163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8240682" y="3564893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0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7825987" y="3540523"/>
            <a:ext cx="1956919" cy="1637627"/>
          </a:xfrm>
          <a:prstGeom prst="arc">
            <a:avLst>
              <a:gd name="adj1" fmla="val 6109699"/>
              <a:gd name="adj2" fmla="val 11122318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2956052" y="3950532"/>
            <a:ext cx="537188" cy="528614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2765069" y="3742086"/>
            <a:ext cx="919153" cy="919163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2545331" y="3564893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flipV="1">
            <a:off x="3216001" y="4231905"/>
            <a:ext cx="10804" cy="1843967"/>
          </a:xfrm>
          <a:prstGeom prst="line">
            <a:avLst/>
          </a:prstGeom>
          <a:ln w="38100">
            <a:solidFill>
              <a:srgbClr val="EE952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3071122" y="6040235"/>
            <a:ext cx="289758" cy="2766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6" name="Arc 10">
            <a:extLst>
              <a:ext uri="{FF2B5EF4-FFF2-40B4-BE49-F238E27FC236}">
                <a16:creationId xmlns="" xmlns:a16="http://schemas.microsoft.com/office/drawing/2014/main" id="{65B3DCE2-314C-4349-A41A-F6F65D4406C9}"/>
              </a:ext>
            </a:extLst>
          </p:cNvPr>
          <p:cNvSpPr/>
          <p:nvPr/>
        </p:nvSpPr>
        <p:spPr>
          <a:xfrm>
            <a:off x="2361179" y="3289871"/>
            <a:ext cx="1754451" cy="1702595"/>
          </a:xfrm>
          <a:prstGeom prst="arc">
            <a:avLst>
              <a:gd name="adj1" fmla="val 5567040"/>
              <a:gd name="adj2" fmla="val 10508755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" name="Divisa 23">
            <a:hlinkClick r:id="rId5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10281557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Cenozoico</a:t>
            </a:r>
            <a:endParaRPr lang="pt-PT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7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95415"/>
            <a:ext cx="3928095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pt-PT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081748" y="174102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03A1A4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Oval 25"/>
          <p:cNvSpPr/>
          <p:nvPr/>
        </p:nvSpPr>
        <p:spPr>
          <a:xfrm>
            <a:off x="3842917" y="5454795"/>
            <a:ext cx="565103" cy="527006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Neogénico</a:t>
            </a:r>
            <a:endParaRPr lang="pt-PT" sz="24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63611" y="488764"/>
            <a:ext cx="4143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Miocénico</a:t>
            </a:r>
            <a:endParaRPr lang="pt-PT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288154" y="2754534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 tempo é cada vez mais seco e fresco.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438605" y="3773295"/>
            <a:ext cx="6414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É inicialmente um tempo quente seguido de um arrefecimento.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646851" y="1748002"/>
            <a:ext cx="754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Depois de 40-50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M.a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de movimento, a placa da Índia e Euroasiática colidiram durante o Miocénico, formando os Himalaias.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5095467" y="4780161"/>
            <a:ext cx="7545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Tempo de muitas erupções vulcânicas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408020" y="5570663"/>
            <a:ext cx="7545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Florestas antigas estabilizaram os níveis de dióxido de carbono.</a:t>
            </a:r>
          </a:p>
        </p:txBody>
      </p:sp>
      <p:pic>
        <p:nvPicPr>
          <p:cNvPr id="18" name="Imagem 17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41" y="5526785"/>
            <a:ext cx="385654" cy="38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0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7413218" y="4840077"/>
            <a:ext cx="3010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Piacenziano</a:t>
            </a:r>
            <a:endParaRPr lang="en-US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1360493" y="2890299"/>
            <a:ext cx="3755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rgbClr val="EF3078"/>
                </a:solidFill>
                <a:latin typeface="Century Gothic" panose="020B0502020202020204" pitchFamily="34" charset="0"/>
              </a:rPr>
              <a:t>Zancleano</a:t>
            </a:r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415205" y="256929"/>
            <a:ext cx="9361591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8000" dirty="0" smtClean="0">
                <a:latin typeface="Century Gothic" panose="020B0502020202020204" pitchFamily="34" charset="0"/>
              </a:rPr>
              <a:t>Pliocénico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2649185" y="6212076"/>
            <a:ext cx="115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5 </a:t>
            </a:r>
            <a:r>
              <a:rPr lang="pt-PT" sz="2000" dirty="0">
                <a:solidFill>
                  <a:srgbClr val="EF3078"/>
                </a:solidFill>
                <a:latin typeface="Century Gothic" panose="020B0502020202020204" pitchFamily="34" charset="0"/>
              </a:rPr>
              <a:t>- </a:t>
            </a:r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3 </a:t>
            </a:r>
            <a:r>
              <a:rPr lang="pt-PT" sz="2000" dirty="0">
                <a:solidFill>
                  <a:srgbClr val="EF3078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8286330" y="1405847"/>
            <a:ext cx="1264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3 – 2 </a:t>
            </a:r>
            <a:r>
              <a:rPr lang="pt-PT" sz="2000" dirty="0" err="1" smtClean="0">
                <a:solidFill>
                  <a:srgbClr val="92D050"/>
                </a:solidFill>
                <a:latin typeface="Century Gothic" panose="020B0502020202020204" pitchFamily="34" charset="0"/>
              </a:rPr>
              <a:t>M.a</a:t>
            </a:r>
            <a:endParaRPr lang="pt-PT" sz="20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flipH="1" flipV="1">
            <a:off x="8919472" y="2362727"/>
            <a:ext cx="1371" cy="159546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8651402" y="3958189"/>
            <a:ext cx="537188" cy="5286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3A1A4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8773745" y="2096883"/>
            <a:ext cx="289758" cy="2766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8459048" y="3762914"/>
            <a:ext cx="919153" cy="919163"/>
          </a:xfrm>
          <a:prstGeom prst="donut">
            <a:avLst>
              <a:gd name="adj" fmla="val 52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8240682" y="3564893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0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7825987" y="3540523"/>
            <a:ext cx="1956919" cy="1637627"/>
          </a:xfrm>
          <a:prstGeom prst="arc">
            <a:avLst>
              <a:gd name="adj1" fmla="val 6109699"/>
              <a:gd name="adj2" fmla="val 11122318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2956052" y="3950532"/>
            <a:ext cx="537188" cy="528614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2765069" y="3742086"/>
            <a:ext cx="919153" cy="919163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2545331" y="3564893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flipV="1">
            <a:off x="3216001" y="4231905"/>
            <a:ext cx="10804" cy="1843967"/>
          </a:xfrm>
          <a:prstGeom prst="line">
            <a:avLst/>
          </a:prstGeom>
          <a:ln w="38100">
            <a:solidFill>
              <a:srgbClr val="EF307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3071122" y="6040235"/>
            <a:ext cx="289758" cy="2766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6" name="Arc 10">
            <a:extLst>
              <a:ext uri="{FF2B5EF4-FFF2-40B4-BE49-F238E27FC236}">
                <a16:creationId xmlns="" xmlns:a16="http://schemas.microsoft.com/office/drawing/2014/main" id="{65B3DCE2-314C-4349-A41A-F6F65D4406C9}"/>
              </a:ext>
            </a:extLst>
          </p:cNvPr>
          <p:cNvSpPr/>
          <p:nvPr/>
        </p:nvSpPr>
        <p:spPr>
          <a:xfrm>
            <a:off x="2361179" y="3289871"/>
            <a:ext cx="1754451" cy="1702595"/>
          </a:xfrm>
          <a:prstGeom prst="arc">
            <a:avLst>
              <a:gd name="adj1" fmla="val 5567040"/>
              <a:gd name="adj2" fmla="val 10508755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" name="Divisa 23">
            <a:hlinkClick r:id="rId5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10156371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Neogénico</a:t>
            </a:r>
            <a:endParaRPr lang="pt-PT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33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95415"/>
            <a:ext cx="396144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Zancleano</a:t>
            </a:r>
          </a:p>
        </p:txBody>
      </p:sp>
      <p:sp>
        <p:nvSpPr>
          <p:cNvPr id="23" name="Oval 22"/>
          <p:cNvSpPr/>
          <p:nvPr/>
        </p:nvSpPr>
        <p:spPr>
          <a:xfrm>
            <a:off x="4530364" y="2644919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952696" y="3611074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EF3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10134600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Pliocénico</a:t>
            </a:r>
            <a:endParaRPr lang="pt-PT" sz="24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095467" y="2754533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Foi a água do Oceano Atlântico que encheu o Oceano Mediterrâneo.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517799" y="3505245"/>
            <a:ext cx="6674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Foi aberto um canal a partir do Oceano Atlântico até ao Estreito de Gibraltar que carregava a água dos oceanos por uma distância de 200km. 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095467" y="4771385"/>
            <a:ext cx="6414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 Oceano Mediterrâneo foi preenchido entre 7 meses a 2 anos.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Imagem 15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841" y="2696347"/>
            <a:ext cx="424148" cy="424148"/>
          </a:xfrm>
          <a:prstGeom prst="rect">
            <a:avLst/>
          </a:prstGeom>
        </p:spPr>
      </p:pic>
      <p:pic>
        <p:nvPicPr>
          <p:cNvPr id="18" name="Imagem 17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88" y="4732446"/>
            <a:ext cx="385654" cy="38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0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95415"/>
            <a:ext cx="4244475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Piacenziano</a:t>
            </a: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530364" y="4661771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873502" y="3614860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Pliocénico</a:t>
            </a:r>
            <a:endParaRPr lang="pt-PT" sz="24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211954" y="2754534"/>
            <a:ext cx="698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Início de um período quente na América do Norte.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517799" y="3618646"/>
            <a:ext cx="6674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Começa a primeira Idade do Gelo com lençóis de água e temperaturas a altas latitudes a diminuir.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095467" y="4771385"/>
            <a:ext cx="6414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Circulação oceânica semelhante à de hoje em dia.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80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7526057" y="4857293"/>
            <a:ext cx="278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>
                <a:solidFill>
                  <a:srgbClr val="EE9524"/>
                </a:solidFill>
                <a:latin typeface="Century Gothic" panose="020B0502020202020204" pitchFamily="34" charset="0"/>
              </a:rPr>
              <a:t>Holocénico</a:t>
            </a:r>
            <a:endParaRPr lang="en-US" sz="36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1567555" y="2880590"/>
            <a:ext cx="358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rgbClr val="03A1A4"/>
                </a:solidFill>
                <a:latin typeface="Century Gothic" panose="020B0502020202020204" pitchFamily="34" charset="0"/>
              </a:rPr>
              <a:t>Pleistocénico</a:t>
            </a:r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888780" y="256648"/>
            <a:ext cx="8414440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8000" dirty="0" smtClean="0">
                <a:latin typeface="Century Gothic" panose="020B0502020202020204" pitchFamily="34" charset="0"/>
              </a:rPr>
              <a:t>Quaternário</a:t>
            </a:r>
            <a:endParaRPr lang="pt-PT" sz="8000" dirty="0"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2342320" y="6221708"/>
            <a:ext cx="1764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2 </a:t>
            </a:r>
            <a:r>
              <a:rPr lang="pt-PT" sz="2000" dirty="0" err="1" smtClean="0">
                <a:solidFill>
                  <a:srgbClr val="03A1A4"/>
                </a:solidFill>
                <a:latin typeface="Century Gothic" panose="020B0502020202020204" pitchFamily="34" charset="0"/>
              </a:rPr>
              <a:t>M.a</a:t>
            </a:r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 – 10000 anos</a:t>
            </a:r>
            <a:endParaRPr lang="pt-PT" sz="20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8027874" y="1388997"/>
            <a:ext cx="1781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10000 anos – atualidade</a:t>
            </a:r>
            <a:endParaRPr lang="pt-PT" sz="20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flipH="1" flipV="1">
            <a:off x="8919472" y="2362727"/>
            <a:ext cx="1371" cy="1595462"/>
          </a:xfrm>
          <a:prstGeom prst="line">
            <a:avLst/>
          </a:prstGeom>
          <a:ln w="38100">
            <a:solidFill>
              <a:srgbClr val="EE952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8651402" y="3958189"/>
            <a:ext cx="537188" cy="528614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3A1A4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8773745" y="2096883"/>
            <a:ext cx="289758" cy="2766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8459048" y="3762914"/>
            <a:ext cx="919153" cy="919163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8240682" y="3564893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0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7825987" y="3540523"/>
            <a:ext cx="1956919" cy="1637627"/>
          </a:xfrm>
          <a:prstGeom prst="arc">
            <a:avLst>
              <a:gd name="adj1" fmla="val 6109699"/>
              <a:gd name="adj2" fmla="val 11122318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2956052" y="3950532"/>
            <a:ext cx="537188" cy="528614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2765069" y="3742086"/>
            <a:ext cx="919153" cy="919163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2545331" y="3564893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flipV="1">
            <a:off x="3216001" y="4231905"/>
            <a:ext cx="10804" cy="1843967"/>
          </a:xfrm>
          <a:prstGeom prst="line">
            <a:avLst/>
          </a:prstGeom>
          <a:ln w="38100">
            <a:solidFill>
              <a:srgbClr val="03A1A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3071122" y="6040235"/>
            <a:ext cx="289758" cy="2766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6" name="Arc 10">
            <a:extLst>
              <a:ext uri="{FF2B5EF4-FFF2-40B4-BE49-F238E27FC236}">
                <a16:creationId xmlns="" xmlns:a16="http://schemas.microsoft.com/office/drawing/2014/main" id="{65B3DCE2-314C-4349-A41A-F6F65D4406C9}"/>
              </a:ext>
            </a:extLst>
          </p:cNvPr>
          <p:cNvSpPr/>
          <p:nvPr/>
        </p:nvSpPr>
        <p:spPr>
          <a:xfrm>
            <a:off x="2361179" y="3289871"/>
            <a:ext cx="1754451" cy="1702595"/>
          </a:xfrm>
          <a:prstGeom prst="arc">
            <a:avLst>
              <a:gd name="adj1" fmla="val 5567040"/>
              <a:gd name="adj2" fmla="val 10508755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" name="Divisa 23">
            <a:hlinkClick r:id="rId5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10134600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Cenozoico</a:t>
            </a:r>
            <a:endParaRPr lang="pt-PT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1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ta 4">
            <a:extLst>
              <a:ext uri="{FF2B5EF4-FFF2-40B4-BE49-F238E27FC236}">
                <a16:creationId xmlns="" xmlns:a16="http://schemas.microsoft.com/office/drawing/2014/main" id="{E4A95FD0-5A5D-49D4-96CF-E889DC142DE3}"/>
              </a:ext>
            </a:extLst>
          </p:cNvPr>
          <p:cNvCxnSpPr>
            <a:cxnSpLocks/>
          </p:cNvCxnSpPr>
          <p:nvPr/>
        </p:nvCxnSpPr>
        <p:spPr>
          <a:xfrm flipV="1">
            <a:off x="0" y="4207183"/>
            <a:ext cx="12192000" cy="153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9549034" y="4791765"/>
            <a:ext cx="3050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Superior</a:t>
            </a:r>
            <a:endParaRPr lang="en-US" sz="28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34ACC2BC-FB89-4160-9579-CA77194CBA83}"/>
              </a:ext>
            </a:extLst>
          </p:cNvPr>
          <p:cNvSpPr txBox="1"/>
          <p:nvPr/>
        </p:nvSpPr>
        <p:spPr>
          <a:xfrm>
            <a:off x="6578992" y="2992747"/>
            <a:ext cx="2575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Médio</a:t>
            </a:r>
            <a:endParaRPr lang="pt-PT" sz="28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7624502" y="3930648"/>
            <a:ext cx="537188" cy="528614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5" name="Circle: Hollow 8">
            <a:extLst>
              <a:ext uri="{FF2B5EF4-FFF2-40B4-BE49-F238E27FC236}">
                <a16:creationId xmlns="" xmlns:a16="http://schemas.microsoft.com/office/drawing/2014/main" id="{F2DF49F3-97E6-4BC4-8418-21D087C333F7}"/>
              </a:ext>
            </a:extLst>
          </p:cNvPr>
          <p:cNvSpPr/>
          <p:nvPr/>
        </p:nvSpPr>
        <p:spPr>
          <a:xfrm>
            <a:off x="7436973" y="3733304"/>
            <a:ext cx="919153" cy="919163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c 10">
            <a:extLst>
              <a:ext uri="{FF2B5EF4-FFF2-40B4-BE49-F238E27FC236}">
                <a16:creationId xmlns="" xmlns:a16="http://schemas.microsoft.com/office/drawing/2014/main" id="{7DB4AC47-F302-4D61-B33C-243A7DF719B9}"/>
              </a:ext>
            </a:extLst>
          </p:cNvPr>
          <p:cNvSpPr/>
          <p:nvPr/>
        </p:nvSpPr>
        <p:spPr>
          <a:xfrm>
            <a:off x="7216411" y="3535210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28" name="Conexão reta 27">
            <a:extLst>
              <a:ext uri="{FF2B5EF4-FFF2-40B4-BE49-F238E27FC236}">
                <a16:creationId xmlns="" xmlns:a16="http://schemas.microsoft.com/office/drawing/2014/main" id="{5AD2FADB-C579-4867-BC21-DFC5CEEC5E89}"/>
              </a:ext>
            </a:extLst>
          </p:cNvPr>
          <p:cNvCxnSpPr>
            <a:cxnSpLocks/>
          </p:cNvCxnSpPr>
          <p:nvPr/>
        </p:nvCxnSpPr>
        <p:spPr>
          <a:xfrm flipV="1">
            <a:off x="7887694" y="3951912"/>
            <a:ext cx="10804" cy="1843967"/>
          </a:xfrm>
          <a:prstGeom prst="line">
            <a:avLst/>
          </a:prstGeom>
          <a:ln w="38100">
            <a:solidFill>
              <a:srgbClr val="03A1A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3285090" y="4779238"/>
            <a:ext cx="253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>
                <a:solidFill>
                  <a:srgbClr val="92D050"/>
                </a:solidFill>
                <a:latin typeface="Century Gothic" panose="020B0502020202020204" pitchFamily="34" charset="0"/>
              </a:rPr>
              <a:t>Calabriano</a:t>
            </a: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54A8F1E-6DB0-4CCD-8336-397245676D73}"/>
              </a:ext>
            </a:extLst>
          </p:cNvPr>
          <p:cNvSpPr/>
          <p:nvPr/>
        </p:nvSpPr>
        <p:spPr>
          <a:xfrm>
            <a:off x="7751670" y="5685653"/>
            <a:ext cx="289758" cy="2766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2" name="Arc 10">
            <a:extLst>
              <a:ext uri="{FF2B5EF4-FFF2-40B4-BE49-F238E27FC236}">
                <a16:creationId xmlns="" xmlns:a16="http://schemas.microsoft.com/office/drawing/2014/main" id="{94476677-2AA9-4563-8A7E-30E7CDB5ECFD}"/>
              </a:ext>
            </a:extLst>
          </p:cNvPr>
          <p:cNvSpPr/>
          <p:nvPr/>
        </p:nvSpPr>
        <p:spPr>
          <a:xfrm>
            <a:off x="7066966" y="3321895"/>
            <a:ext cx="1934652" cy="1637627"/>
          </a:xfrm>
          <a:prstGeom prst="arc">
            <a:avLst>
              <a:gd name="adj1" fmla="val 5961017"/>
              <a:gd name="adj2" fmla="val 1055927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3" name="Fluxograma: Processo 32">
            <a:extLst>
              <a:ext uri="{FF2B5EF4-FFF2-40B4-BE49-F238E27FC236}">
                <a16:creationId xmlns="" xmlns:a16="http://schemas.microsoft.com/office/drawing/2014/main" id="{A478E08F-72C9-4715-974B-4A6DDAA5AA63}"/>
              </a:ext>
            </a:extLst>
          </p:cNvPr>
          <p:cNvSpPr/>
          <p:nvPr/>
        </p:nvSpPr>
        <p:spPr>
          <a:xfrm>
            <a:off x="1428097" y="256648"/>
            <a:ext cx="9335806" cy="1048226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8000" dirty="0">
                <a:latin typeface="Century Gothic" panose="020B0502020202020204" pitchFamily="34" charset="0"/>
              </a:rPr>
              <a:t>Pleistocénico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5C3FCE80-C563-465A-A9F9-B316C5995BAA}"/>
              </a:ext>
            </a:extLst>
          </p:cNvPr>
          <p:cNvSpPr txBox="1"/>
          <p:nvPr/>
        </p:nvSpPr>
        <p:spPr>
          <a:xfrm>
            <a:off x="712202" y="6051150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F3078"/>
                </a:solidFill>
                <a:latin typeface="Century Gothic" panose="020B0502020202020204" pitchFamily="34" charset="0"/>
              </a:rPr>
              <a:t>2.5 – 1.8 </a:t>
            </a:r>
            <a:r>
              <a:rPr lang="pt-PT" sz="2000" dirty="0">
                <a:solidFill>
                  <a:srgbClr val="EF3078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5232C4F-9BE9-4D0C-BB61-A5256B987356}"/>
              </a:ext>
            </a:extLst>
          </p:cNvPr>
          <p:cNvSpPr txBox="1"/>
          <p:nvPr/>
        </p:nvSpPr>
        <p:spPr>
          <a:xfrm>
            <a:off x="3781103" y="1620231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1.8 – 0.7 </a:t>
            </a:r>
            <a:r>
              <a:rPr lang="pt-PT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M.a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="" xmlns:a16="http://schemas.microsoft.com/office/drawing/2014/main" id="{31AB3D66-37F8-420F-961B-14E0A1FC0739}"/>
              </a:ext>
            </a:extLst>
          </p:cNvPr>
          <p:cNvSpPr txBox="1"/>
          <p:nvPr/>
        </p:nvSpPr>
        <p:spPr>
          <a:xfrm>
            <a:off x="7123704" y="6051149"/>
            <a:ext cx="1544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03A1A4"/>
                </a:solidFill>
                <a:latin typeface="Century Gothic" panose="020B0502020202020204" pitchFamily="34" charset="0"/>
              </a:rPr>
              <a:t>0.7 – 0.1 </a:t>
            </a:r>
            <a:r>
              <a:rPr lang="pt-PT" sz="2000" dirty="0">
                <a:solidFill>
                  <a:srgbClr val="03A1A4"/>
                </a:solidFill>
                <a:latin typeface="Century Gothic" panose="020B0502020202020204" pitchFamily="34" charset="0"/>
              </a:rPr>
              <a:t>M.a</a:t>
            </a:r>
          </a:p>
        </p:txBody>
      </p:sp>
      <p:cxnSp>
        <p:nvCxnSpPr>
          <p:cNvPr id="43" name="Conexão reta 42">
            <a:extLst>
              <a:ext uri="{FF2B5EF4-FFF2-40B4-BE49-F238E27FC236}">
                <a16:creationId xmlns="" xmlns:a16="http://schemas.microsoft.com/office/drawing/2014/main" id="{2C525D72-A1B1-4628-9066-914357CBC001}"/>
              </a:ext>
            </a:extLst>
          </p:cNvPr>
          <p:cNvCxnSpPr>
            <a:cxnSpLocks/>
          </p:cNvCxnSpPr>
          <p:nvPr/>
        </p:nvCxnSpPr>
        <p:spPr>
          <a:xfrm flipV="1">
            <a:off x="4539338" y="2603366"/>
            <a:ext cx="0" cy="1325214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Oval 43">
            <a:hlinkClick r:id="rId4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9188A06E-7C6D-47EA-8A8B-113D76CFDE10}"/>
              </a:ext>
            </a:extLst>
          </p:cNvPr>
          <p:cNvSpPr/>
          <p:nvPr/>
        </p:nvSpPr>
        <p:spPr>
          <a:xfrm>
            <a:off x="4279882" y="3909642"/>
            <a:ext cx="537188" cy="5286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2CFE499-031B-492F-BE6F-4C650E29CC88}"/>
              </a:ext>
            </a:extLst>
          </p:cNvPr>
          <p:cNvSpPr/>
          <p:nvPr/>
        </p:nvSpPr>
        <p:spPr>
          <a:xfrm>
            <a:off x="4394459" y="2428896"/>
            <a:ext cx="289758" cy="2766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Circle: Hollow 8">
            <a:extLst>
              <a:ext uri="{FF2B5EF4-FFF2-40B4-BE49-F238E27FC236}">
                <a16:creationId xmlns="" xmlns:a16="http://schemas.microsoft.com/office/drawing/2014/main" id="{39E8EF83-8688-49E4-AE37-ECE57B5DE932}"/>
              </a:ext>
            </a:extLst>
          </p:cNvPr>
          <p:cNvSpPr/>
          <p:nvPr/>
        </p:nvSpPr>
        <p:spPr>
          <a:xfrm>
            <a:off x="4090952" y="3714366"/>
            <a:ext cx="919153" cy="919163"/>
          </a:xfrm>
          <a:prstGeom prst="donut">
            <a:avLst>
              <a:gd name="adj" fmla="val 52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E9524"/>
              </a:solidFill>
            </a:endParaRPr>
          </a:p>
        </p:txBody>
      </p:sp>
      <p:sp>
        <p:nvSpPr>
          <p:cNvPr id="49" name="Arc 10">
            <a:extLst>
              <a:ext uri="{FF2B5EF4-FFF2-40B4-BE49-F238E27FC236}">
                <a16:creationId xmlns="" xmlns:a16="http://schemas.microsoft.com/office/drawing/2014/main" id="{05D21F9D-2434-4AC1-8DA2-7112F12299A1}"/>
              </a:ext>
            </a:extLst>
          </p:cNvPr>
          <p:cNvSpPr/>
          <p:nvPr/>
        </p:nvSpPr>
        <p:spPr>
          <a:xfrm>
            <a:off x="3867708" y="3512808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0" name="Arc 10">
            <a:extLst>
              <a:ext uri="{FF2B5EF4-FFF2-40B4-BE49-F238E27FC236}">
                <a16:creationId xmlns="" xmlns:a16="http://schemas.microsoft.com/office/drawing/2014/main" id="{EA8D578E-B015-46CE-A05E-DCF5305908CF}"/>
              </a:ext>
            </a:extLst>
          </p:cNvPr>
          <p:cNvSpPr/>
          <p:nvPr/>
        </p:nvSpPr>
        <p:spPr>
          <a:xfrm rot="5400000">
            <a:off x="3477771" y="3544249"/>
            <a:ext cx="1934652" cy="1637627"/>
          </a:xfrm>
          <a:prstGeom prst="arc">
            <a:avLst>
              <a:gd name="adj1" fmla="val 6109699"/>
              <a:gd name="adj2" fmla="val 1111575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Oval 50">
            <a:hlinkClick r:id="rId5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222500" y="3909642"/>
            <a:ext cx="537188" cy="528614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52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024647" y="3714367"/>
            <a:ext cx="919153" cy="919163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804909" y="3535210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4" name="Conexão reta 53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flipV="1">
            <a:off x="1494006" y="3951913"/>
            <a:ext cx="10804" cy="1843967"/>
          </a:xfrm>
          <a:prstGeom prst="line">
            <a:avLst/>
          </a:prstGeom>
          <a:ln w="38100">
            <a:solidFill>
              <a:srgbClr val="EF307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1339344" y="5719250"/>
            <a:ext cx="289758" cy="2766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6" name="Arc 10">
            <a:extLst>
              <a:ext uri="{FF2B5EF4-FFF2-40B4-BE49-F238E27FC236}">
                <a16:creationId xmlns="" xmlns:a16="http://schemas.microsoft.com/office/drawing/2014/main" id="{65B3DCE2-314C-4349-A41A-F6F65D4406C9}"/>
              </a:ext>
            </a:extLst>
          </p:cNvPr>
          <p:cNvSpPr/>
          <p:nvPr/>
        </p:nvSpPr>
        <p:spPr>
          <a:xfrm>
            <a:off x="665252" y="3256927"/>
            <a:ext cx="1754451" cy="1702595"/>
          </a:xfrm>
          <a:prstGeom prst="arc">
            <a:avLst>
              <a:gd name="adj1" fmla="val 5567040"/>
              <a:gd name="adj2" fmla="val 10508755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4" name="Oval 33">
            <a:hlinkClick r:id="rId6" action="ppaction://hlinksldjump">
              <a:snd r:embed="rId3" name="click.wav"/>
            </a:hlinkClick>
            <a:extLst>
              <a:ext uri="{FF2B5EF4-FFF2-40B4-BE49-F238E27FC236}">
                <a16:creationId xmlns="" xmlns:a16="http://schemas.microsoft.com/office/drawing/2014/main" id="{047B03F5-C58D-43DE-891B-BCAB01B199E4}"/>
              </a:ext>
            </a:extLst>
          </p:cNvPr>
          <p:cNvSpPr/>
          <p:nvPr/>
        </p:nvSpPr>
        <p:spPr>
          <a:xfrm>
            <a:off x="10806646" y="3928580"/>
            <a:ext cx="537188" cy="528614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5" name="Circle: Hollow 8">
            <a:extLst>
              <a:ext uri="{FF2B5EF4-FFF2-40B4-BE49-F238E27FC236}">
                <a16:creationId xmlns="" xmlns:a16="http://schemas.microsoft.com/office/drawing/2014/main" id="{689659F5-63FD-4B43-A99E-BE051C6CFC5D}"/>
              </a:ext>
            </a:extLst>
          </p:cNvPr>
          <p:cNvSpPr/>
          <p:nvPr/>
        </p:nvSpPr>
        <p:spPr>
          <a:xfrm>
            <a:off x="10615663" y="3733305"/>
            <a:ext cx="919153" cy="919163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Arc 10">
            <a:extLst>
              <a:ext uri="{FF2B5EF4-FFF2-40B4-BE49-F238E27FC236}">
                <a16:creationId xmlns="" xmlns:a16="http://schemas.microsoft.com/office/drawing/2014/main" id="{FD77A03B-9474-40A0-B237-F3BDDBF87B06}"/>
              </a:ext>
            </a:extLst>
          </p:cNvPr>
          <p:cNvSpPr/>
          <p:nvPr/>
        </p:nvSpPr>
        <p:spPr>
          <a:xfrm>
            <a:off x="10395925" y="3544666"/>
            <a:ext cx="1358628" cy="1258564"/>
          </a:xfrm>
          <a:prstGeom prst="arc">
            <a:avLst>
              <a:gd name="adj1" fmla="val 10899682"/>
              <a:gd name="adj2" fmla="val 10855855"/>
            </a:avLst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45" name="Conexão reta 44">
            <a:extLst>
              <a:ext uri="{FF2B5EF4-FFF2-40B4-BE49-F238E27FC236}">
                <a16:creationId xmlns="" xmlns:a16="http://schemas.microsoft.com/office/drawing/2014/main" id="{FC60E251-6B4F-4F30-BA3D-FDFBE52783DE}"/>
              </a:ext>
            </a:extLst>
          </p:cNvPr>
          <p:cNvCxnSpPr>
            <a:cxnSpLocks/>
          </p:cNvCxnSpPr>
          <p:nvPr/>
        </p:nvCxnSpPr>
        <p:spPr>
          <a:xfrm flipV="1">
            <a:off x="11068903" y="2541720"/>
            <a:ext cx="10804" cy="1843967"/>
          </a:xfrm>
          <a:prstGeom prst="line">
            <a:avLst/>
          </a:prstGeom>
          <a:ln w="38100">
            <a:solidFill>
              <a:srgbClr val="EE952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3FB1C6B6-4F69-47BA-9EC7-66ED8873225C}"/>
              </a:ext>
            </a:extLst>
          </p:cNvPr>
          <p:cNvSpPr/>
          <p:nvPr/>
        </p:nvSpPr>
        <p:spPr>
          <a:xfrm>
            <a:off x="10934828" y="2269200"/>
            <a:ext cx="289758" cy="2766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7" name="CaixaDeTexto 56">
            <a:extLst>
              <a:ext uri="{FF2B5EF4-FFF2-40B4-BE49-F238E27FC236}">
                <a16:creationId xmlns="" xmlns:a16="http://schemas.microsoft.com/office/drawing/2014/main" id="{ADEC1B56-9611-42F7-B51C-9991DF3070FF}"/>
              </a:ext>
            </a:extLst>
          </p:cNvPr>
          <p:cNvSpPr txBox="1"/>
          <p:nvPr/>
        </p:nvSpPr>
        <p:spPr>
          <a:xfrm>
            <a:off x="218687" y="2974864"/>
            <a:ext cx="2680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>
                <a:solidFill>
                  <a:srgbClr val="EF3078"/>
                </a:solidFill>
                <a:latin typeface="Century Gothic" panose="020B0502020202020204" pitchFamily="34" charset="0"/>
              </a:rPr>
              <a:t>Gelasiano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31AB3D66-37F8-420F-961B-14E0A1FC0739}"/>
              </a:ext>
            </a:extLst>
          </p:cNvPr>
          <p:cNvSpPr txBox="1"/>
          <p:nvPr/>
        </p:nvSpPr>
        <p:spPr>
          <a:xfrm>
            <a:off x="10224635" y="1568070"/>
            <a:ext cx="1710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rgbClr val="EE9524"/>
                </a:solidFill>
                <a:latin typeface="Century Gothic" panose="020B0502020202020204" pitchFamily="34" charset="0"/>
              </a:rPr>
              <a:t>100000 – 10000 anos</a:t>
            </a:r>
            <a:endParaRPr lang="pt-PT" sz="2000" dirty="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Divisa 35">
            <a:hlinkClick r:id="rId7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10208782" y="612146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Quaternário</a:t>
            </a:r>
            <a:endParaRPr lang="pt-PT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30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95415"/>
            <a:ext cx="3961446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Gelasiano</a:t>
            </a:r>
          </a:p>
        </p:txBody>
      </p:sp>
      <p:sp>
        <p:nvSpPr>
          <p:cNvPr id="23" name="Oval 22"/>
          <p:cNvSpPr/>
          <p:nvPr/>
        </p:nvSpPr>
        <p:spPr>
          <a:xfrm>
            <a:off x="4646850" y="2778270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646850" y="4624510"/>
            <a:ext cx="565103" cy="527006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EF3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10134600" y="615224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solidFill>
                  <a:srgbClr val="EF3078"/>
                </a:solidFill>
                <a:latin typeface="Century Gothic" panose="020B0502020202020204" pitchFamily="34" charset="0"/>
              </a:rPr>
              <a:t>Pleistocénico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211953" y="2782056"/>
            <a:ext cx="6674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As espécies do </a:t>
            </a:r>
            <a:r>
              <a:rPr lang="pt-PT" sz="1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Gelasiano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que se adaptam melhor ao frio e a ambientes abertos, substituíram as espécies do Pliocénico.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35246" y="4734124"/>
            <a:ext cx="6674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 grande pássara carnívoro que não voa, </a:t>
            </a:r>
            <a:r>
              <a:rPr lang="pt-PT" sz="1400" i="1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Titanis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é extinto.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agem 13">
            <a:hlinkClick r:id="rId5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927" y="4705184"/>
            <a:ext cx="365656" cy="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0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>
            <a:hlinkClick r:id="rId2" action="ppaction://hlinksldjump">
              <a:snd r:embed="rId3" name="click.wav"/>
            </a:hlinkClick>
          </p:cNvPr>
          <p:cNvSpPr/>
          <p:nvPr/>
        </p:nvSpPr>
        <p:spPr>
          <a:xfrm flipH="1">
            <a:off x="10134600" y="6015364"/>
            <a:ext cx="2427514" cy="67386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Fluxograma: Processo 5">
            <a:extLst>
              <a:ext uri="{FF2B5EF4-FFF2-40B4-BE49-F238E27FC236}">
                <a16:creationId xmlns="" xmlns:a16="http://schemas.microsoft.com/office/drawing/2014/main" id="{6B564DC5-6F94-4B88-8711-8F89850C4670}"/>
              </a:ext>
            </a:extLst>
          </p:cNvPr>
          <p:cNvSpPr/>
          <p:nvPr/>
        </p:nvSpPr>
        <p:spPr>
          <a:xfrm>
            <a:off x="479925" y="395415"/>
            <a:ext cx="4244475" cy="1017697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Calabriano</a:t>
            </a:r>
          </a:p>
        </p:txBody>
      </p:sp>
      <p:sp>
        <p:nvSpPr>
          <p:cNvPr id="23" name="Oval 22"/>
          <p:cNvSpPr/>
          <p:nvPr/>
        </p:nvSpPr>
        <p:spPr>
          <a:xfrm>
            <a:off x="4646851" y="2644920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4646850" y="4321296"/>
            <a:ext cx="565103" cy="52700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/>
          <p:cNvSpPr/>
          <p:nvPr/>
        </p:nvSpPr>
        <p:spPr>
          <a:xfrm>
            <a:off x="479926" y="1967345"/>
            <a:ext cx="4143631" cy="391967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134600" y="615224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Pleistocénico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235248" y="2754534"/>
            <a:ext cx="6674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 Terra entra numa idade do gelo.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35246" y="4430910"/>
            <a:ext cx="7096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Homo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erectus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and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Homo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ergaster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foram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PT" sz="1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os primeiros hominídeos.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53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2675</TotalTime>
  <Words>3410</Words>
  <Application>Microsoft Office PowerPoint</Application>
  <PresentationFormat>Ecrã Panorâmico</PresentationFormat>
  <Paragraphs>626</Paragraphs>
  <Slides>103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103</vt:i4>
      </vt:variant>
    </vt:vector>
  </HeadingPairs>
  <TitlesOfParts>
    <vt:vector size="108" baseType="lpstr">
      <vt:lpstr>Arial</vt:lpstr>
      <vt:lpstr>Calibri</vt:lpstr>
      <vt:lpstr>Calibri Light</vt:lpstr>
      <vt:lpstr>Century Gothic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inscoelhinho@gmail.com</dc:creator>
  <cp:lastModifiedBy>inscoelhinho@gmail.com</cp:lastModifiedBy>
  <cp:revision>237</cp:revision>
  <dcterms:created xsi:type="dcterms:W3CDTF">2018-02-23T12:34:09Z</dcterms:created>
  <dcterms:modified xsi:type="dcterms:W3CDTF">2018-04-26T18:56:10Z</dcterms:modified>
</cp:coreProperties>
</file>