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57" r:id="rId4"/>
    <p:sldId id="266" r:id="rId5"/>
    <p:sldId id="259" r:id="rId6"/>
    <p:sldId id="267" r:id="rId7"/>
    <p:sldId id="268" r:id="rId8"/>
    <p:sldId id="269" r:id="rId9"/>
    <p:sldId id="260" r:id="rId10"/>
    <p:sldId id="270" r:id="rId11"/>
    <p:sldId id="271" r:id="rId12"/>
    <p:sldId id="264" r:id="rId13"/>
    <p:sldId id="272" r:id="rId14"/>
    <p:sldId id="273" r:id="rId15"/>
    <p:sldId id="26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27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43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2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7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2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07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76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475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8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73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80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5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967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C50D3C-75CC-42BD-96D4-027792AE6117}" type="datetimeFigureOut">
              <a:rPr lang="pt-PT" smtClean="0"/>
              <a:t>07/05/2018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743E09-049E-4B18-8E46-37F0177806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4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Motor_a_vapor" TargetMode="External"/><Relationship Id="rId7" Type="http://schemas.openxmlformats.org/officeDocument/2006/relationships/hyperlink" Target="https://pt.wikipedia.org/wiki/Locomotiva_a_vapo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Thomas_Newcomen" TargetMode="External"/><Relationship Id="rId5" Type="http://schemas.openxmlformats.org/officeDocument/2006/relationships/hyperlink" Target="https://pt.wikipedia.org/wiki/Thomas_Savery" TargetMode="External"/><Relationship Id="rId4" Type="http://schemas.openxmlformats.org/officeDocument/2006/relationships/hyperlink" Target="http://fisicacomdaenyesabrina.blogspot.pt/p/maquinas-termicas-motores-explosao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E5DE6F0-6404-45BC-B5A5-61FAC048A78A}"/>
              </a:ext>
            </a:extLst>
          </p:cNvPr>
          <p:cNvSpPr txBox="1"/>
          <p:nvPr/>
        </p:nvSpPr>
        <p:spPr>
          <a:xfrm>
            <a:off x="2527703" y="1590817"/>
            <a:ext cx="676405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Símbolo da Revolução Industrial</a:t>
            </a:r>
          </a:p>
        </p:txBody>
      </p:sp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30262C17-C1A8-4F20-8A84-1DB8EB58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32" y="1590817"/>
            <a:ext cx="1046365" cy="10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otapositiva.com/old/pt/trbestbs/historia/imagens/maquina_vapor_09_d.jpg">
            <a:extLst>
              <a:ext uri="{FF2B5EF4-FFF2-40B4-BE49-F238E27FC236}">
                <a16:creationId xmlns:a16="http://schemas.microsoft.com/office/drawing/2014/main" id="{29E4BFBB-BBF5-4944-BCCB-B8C0B41DD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45" y="2141783"/>
            <a:ext cx="3756969" cy="279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51861B-B96E-4E5A-937F-56CB5CD3A7F1}"/>
              </a:ext>
            </a:extLst>
          </p:cNvPr>
          <p:cNvSpPr txBox="1"/>
          <p:nvPr/>
        </p:nvSpPr>
        <p:spPr>
          <a:xfrm>
            <a:off x="4478420" y="4949325"/>
            <a:ext cx="278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 História e Geografia de Portugal</a:t>
            </a:r>
          </a:p>
          <a:p>
            <a:pPr algn="ctr"/>
            <a:r>
              <a:rPr lang="pt-PT" sz="1400" dirty="0"/>
              <a:t>Ano letivo: 2017/ 2018</a:t>
            </a:r>
          </a:p>
        </p:txBody>
      </p:sp>
    </p:spTree>
    <p:extLst>
      <p:ext uri="{BB962C8B-B14F-4D97-AF65-F5344CB8AC3E}">
        <p14:creationId xmlns:p14="http://schemas.microsoft.com/office/powerpoint/2010/main" val="19686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906038" y="669325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Máquina a vapor de James Watt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792689" y="1552763"/>
            <a:ext cx="536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PT" sz="2400" b="1" dirty="0"/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Watt aperfeiçoou a máquina de Newcomen, após perceber uma falha no projeto da mesma,  na qual se gastava muito tempo por ter o aquecimento tanto do vapor quanto do combustível no mesmo cilindro, criando assim um segundo cilindro.</a:t>
            </a:r>
          </a:p>
        </p:txBody>
      </p:sp>
      <p:pic>
        <p:nvPicPr>
          <p:cNvPr id="5122" name="Picture 2" descr="https://upload.wikimedia.org/wikipedia/commons/thumb/5/5c/Watt_steam_pumping_engine.JPG/220px-Watt_steam_pumping_engine.JPG">
            <a:extLst>
              <a:ext uri="{FF2B5EF4-FFF2-40B4-BE49-F238E27FC236}">
                <a16:creationId xmlns:a16="http://schemas.microsoft.com/office/drawing/2014/main" id="{C8B7DBDD-F21B-4324-AB8C-1B609FC6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4" y="1192544"/>
            <a:ext cx="3765991" cy="416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4DADF80-72BF-4480-8B77-18E6E54A258F}"/>
              </a:ext>
            </a:extLst>
          </p:cNvPr>
          <p:cNvSpPr txBox="1"/>
          <p:nvPr/>
        </p:nvSpPr>
        <p:spPr>
          <a:xfrm>
            <a:off x="7827819" y="5482369"/>
            <a:ext cx="333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11- </a:t>
            </a:r>
            <a:r>
              <a:rPr lang="pt-PT" sz="1600" dirty="0"/>
              <a:t>Esquema do funcionamento da máquina a vapor de James Watt</a:t>
            </a:r>
          </a:p>
        </p:txBody>
      </p:sp>
    </p:spTree>
    <p:extLst>
      <p:ext uri="{BB962C8B-B14F-4D97-AF65-F5344CB8AC3E}">
        <p14:creationId xmlns:p14="http://schemas.microsoft.com/office/powerpoint/2010/main" val="41502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otapositiva.com/old/pt/trbestbs/historia/imagens/maquina_vapor_11_d.jpg">
            <a:extLst>
              <a:ext uri="{FF2B5EF4-FFF2-40B4-BE49-F238E27FC236}">
                <a16:creationId xmlns:a16="http://schemas.microsoft.com/office/drawing/2014/main" id="{29058D9E-6DE5-4854-AF08-242CD13B4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65" y="1981201"/>
            <a:ext cx="4851898" cy="284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BB3784-CCC4-4944-8C3A-7CF0999B510A}"/>
              </a:ext>
            </a:extLst>
          </p:cNvPr>
          <p:cNvSpPr txBox="1"/>
          <p:nvPr/>
        </p:nvSpPr>
        <p:spPr>
          <a:xfrm>
            <a:off x="2906038" y="669325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Máquina a vapor de James Watt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42BEDB-B592-4F48-98EA-ADAF918F02AE}"/>
              </a:ext>
            </a:extLst>
          </p:cNvPr>
          <p:cNvSpPr txBox="1"/>
          <p:nvPr/>
        </p:nvSpPr>
        <p:spPr>
          <a:xfrm>
            <a:off x="734697" y="1192544"/>
            <a:ext cx="5361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PT" sz="2400" b="1" dirty="0"/>
          </a:p>
          <a:p>
            <a:pPr marL="285750" lvl="0" indent="-285750">
              <a:buBlip>
                <a:blip r:embed="rId3">
                  <a:extLst/>
                </a:blip>
              </a:buBlip>
            </a:pPr>
            <a:r>
              <a:rPr lang="pt-PT" sz="2400" dirty="0"/>
              <a:t>Inventou também  paralelogramo de Watt, em 1781, um dispositivo para transformar o movimento de vai e vem em rotação. Uma grande haste ligada e uma biela e um eixo manivela. Que hoje é usada na mecânica de um carro. Este nova maquina usava menos 75% do carvão que das maquinas de Newcomen.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910075-5C39-4948-A91B-3665B0088AB3}"/>
              </a:ext>
            </a:extLst>
          </p:cNvPr>
          <p:cNvSpPr txBox="1"/>
          <p:nvPr/>
        </p:nvSpPr>
        <p:spPr>
          <a:xfrm>
            <a:off x="7510440" y="5072595"/>
            <a:ext cx="294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12- </a:t>
            </a:r>
            <a:r>
              <a:rPr lang="pt-PT" sz="1600" dirty="0"/>
              <a:t>Paralelogramo de Watt</a:t>
            </a:r>
          </a:p>
        </p:txBody>
      </p:sp>
    </p:spTree>
    <p:extLst>
      <p:ext uri="{BB962C8B-B14F-4D97-AF65-F5344CB8AC3E}">
        <p14:creationId xmlns:p14="http://schemas.microsoft.com/office/powerpoint/2010/main" val="34728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939440" y="762091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Importância da máquina a vapor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1028927" y="1446385"/>
            <a:ext cx="10134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Blip>
                <a:blip r:embed="rId2">
                  <a:extLst/>
                </a:blip>
              </a:buBlip>
            </a:pPr>
            <a:r>
              <a:rPr lang="pt-PT" sz="2000" dirty="0"/>
              <a:t>Uma das primeiras utilizações da máquina a vapor foi para </a:t>
            </a:r>
            <a:r>
              <a:rPr lang="pt-PT" sz="2000" b="1" dirty="0"/>
              <a:t>fabricação de tecidos</a:t>
            </a:r>
            <a:r>
              <a:rPr lang="pt-PT" sz="2000" dirty="0"/>
              <a:t>, onde a água das minas era aquecidas a vapor. </a:t>
            </a:r>
          </a:p>
          <a:p>
            <a:pPr lvl="0" algn="just"/>
            <a:endParaRPr lang="pt-PT" sz="2000" dirty="0"/>
          </a:p>
          <a:p>
            <a:pPr marL="285750" lvl="0" indent="-285750" algn="just">
              <a:buBlip>
                <a:blip r:embed="rId2">
                  <a:extLst/>
                </a:blip>
              </a:buBlip>
            </a:pPr>
            <a:r>
              <a:rPr lang="pt-PT" sz="2000" dirty="0"/>
              <a:t> Graças a essa funcionalidade, a </a:t>
            </a:r>
            <a:r>
              <a:rPr lang="pt-PT" sz="2000" b="1" dirty="0"/>
              <a:t>produção de mercadorias aumentou muito </a:t>
            </a:r>
            <a:r>
              <a:rPr lang="pt-PT" sz="2000" dirty="0"/>
              <a:t>e </a:t>
            </a:r>
            <a:r>
              <a:rPr lang="pt-PT" sz="2000" b="1" dirty="0"/>
              <a:t>os lucros dos burgueses donos de fábricas cresceram </a:t>
            </a:r>
            <a:r>
              <a:rPr lang="pt-PT" sz="2000" dirty="0"/>
              <a:t>na mesma proporção.</a:t>
            </a:r>
          </a:p>
          <a:p>
            <a:pPr lvl="0" algn="just"/>
            <a:endParaRPr lang="pt-PT" sz="2000" dirty="0"/>
          </a:p>
        </p:txBody>
      </p:sp>
      <p:pic>
        <p:nvPicPr>
          <p:cNvPr id="9220" name="Picture 4" descr="Resultado de imagem para fabricas de tecidos revoluÃ§Ã¡o industrial">
            <a:extLst>
              <a:ext uri="{FF2B5EF4-FFF2-40B4-BE49-F238E27FC236}">
                <a16:creationId xmlns:a16="http://schemas.microsoft.com/office/drawing/2014/main" id="{FBBB220D-AA89-45E0-9F46-EBEDFAE72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3650" r="7639" b="3996"/>
          <a:stretch/>
        </p:blipFill>
        <p:spPr bwMode="auto">
          <a:xfrm>
            <a:off x="2272144" y="3186545"/>
            <a:ext cx="3228110" cy="278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produÃ§Ã£o de mercadorias revoluÃ§Ã£o industrial">
            <a:extLst>
              <a:ext uri="{FF2B5EF4-FFF2-40B4-BE49-F238E27FC236}">
                <a16:creationId xmlns:a16="http://schemas.microsoft.com/office/drawing/2014/main" id="{68814DBD-8A4F-4868-927F-0F847DA1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1" y="3385377"/>
            <a:ext cx="4157748" cy="232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2E12FCB-52A0-47E0-80A8-CD63EA6660EA}"/>
              </a:ext>
            </a:extLst>
          </p:cNvPr>
          <p:cNvSpPr txBox="1"/>
          <p:nvPr/>
        </p:nvSpPr>
        <p:spPr>
          <a:xfrm>
            <a:off x="7003996" y="5805958"/>
            <a:ext cx="3552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13 e 14- </a:t>
            </a:r>
            <a:r>
              <a:rPr lang="pt-PT" sz="1600" dirty="0"/>
              <a:t>Fábricas de tecidos</a:t>
            </a:r>
          </a:p>
        </p:txBody>
      </p:sp>
    </p:spTree>
    <p:extLst>
      <p:ext uri="{BB962C8B-B14F-4D97-AF65-F5344CB8AC3E}">
        <p14:creationId xmlns:p14="http://schemas.microsoft.com/office/powerpoint/2010/main" val="2477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939440" y="762091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Importância da máquina a vapor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1028927" y="1446385"/>
            <a:ext cx="1013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Blip>
                <a:blip r:embed="rId2">
                  <a:extLst/>
                </a:blip>
              </a:buBlip>
            </a:pPr>
            <a:r>
              <a:rPr lang="pt-PT" sz="2000" dirty="0"/>
              <a:t>Dessa forma, os empresários ingleses começaram a investir na instalação de indústrias e </a:t>
            </a:r>
            <a:r>
              <a:rPr lang="pt-PT" sz="2000" b="1" dirty="0"/>
              <a:t>as</a:t>
            </a:r>
            <a:r>
              <a:rPr lang="pt-PT" sz="2000" dirty="0"/>
              <a:t> </a:t>
            </a:r>
            <a:r>
              <a:rPr lang="pt-PT" sz="2000" b="1" dirty="0"/>
              <a:t>fábricas espalharam-se rapidamente</a:t>
            </a:r>
            <a:r>
              <a:rPr lang="pt-PT" sz="2000" dirty="0"/>
              <a:t>. Os historiadores atuais batizaram aquele período de </a:t>
            </a:r>
            <a:r>
              <a:rPr lang="pt-PT" sz="2000" b="1" dirty="0">
                <a:solidFill>
                  <a:srgbClr val="FF0000"/>
                </a:solidFill>
              </a:rPr>
              <a:t>Primeira Revolução Industrial</a:t>
            </a:r>
            <a:r>
              <a:rPr lang="pt-PT" sz="2000" b="1" dirty="0"/>
              <a:t>.</a:t>
            </a:r>
          </a:p>
          <a:p>
            <a:pPr lvl="0" algn="just"/>
            <a:endParaRPr lang="pt-PT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B0A62F-1A64-45B3-9955-39267BC53314}"/>
              </a:ext>
            </a:extLst>
          </p:cNvPr>
          <p:cNvSpPr txBox="1"/>
          <p:nvPr/>
        </p:nvSpPr>
        <p:spPr>
          <a:xfrm>
            <a:off x="4432545" y="5805958"/>
            <a:ext cx="3552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15- </a:t>
            </a:r>
            <a:r>
              <a:rPr lang="pt-PT" sz="1600" dirty="0"/>
              <a:t>Instalação de muitas indústrias</a:t>
            </a:r>
          </a:p>
        </p:txBody>
      </p:sp>
      <p:pic>
        <p:nvPicPr>
          <p:cNvPr id="10244" name="Picture 4" descr="Resultado de imagem para revoluÃ§Ã£o industrial">
            <a:extLst>
              <a:ext uri="{FF2B5EF4-FFF2-40B4-BE49-F238E27FC236}">
                <a16:creationId xmlns:a16="http://schemas.microsoft.com/office/drawing/2014/main" id="{85620B96-57F3-4E72-BBD7-55314E48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31" y="2425134"/>
            <a:ext cx="4989128" cy="332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126968" y="653570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Importância da máquina a vapor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1028927" y="1446385"/>
            <a:ext cx="5856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000" dirty="0"/>
              <a:t>Foram também desenvolvidas locomotivas a vapor que proporcionaram uma </a:t>
            </a:r>
            <a:r>
              <a:rPr lang="pt-PT" sz="2000" b="1" dirty="0"/>
              <a:t>maior velocidade de transporte de pessoas e mercadorias</a:t>
            </a:r>
            <a:r>
              <a:rPr lang="pt-PT" sz="2000" dirty="0"/>
              <a:t>. Uma locomotiva da época alcançava </a:t>
            </a:r>
            <a:r>
              <a:rPr lang="pt-PT" sz="2000" b="1" dirty="0"/>
              <a:t>45 km/h </a:t>
            </a:r>
            <a:r>
              <a:rPr lang="pt-PT" sz="2000" dirty="0"/>
              <a:t>e podia seguir centenas de quilómetros contrariamente ao transporte através dos cavalos.</a:t>
            </a:r>
          </a:p>
        </p:txBody>
      </p:sp>
      <p:pic>
        <p:nvPicPr>
          <p:cNvPr id="10242" name="Picture 2" descr="Resultado de imagem para produÃ§Ã£o de mercadorias revoluÃ§Ã£o industrial">
            <a:extLst>
              <a:ext uri="{FF2B5EF4-FFF2-40B4-BE49-F238E27FC236}">
                <a16:creationId xmlns:a16="http://schemas.microsoft.com/office/drawing/2014/main" id="{3C4E38AF-3956-46EB-ADB0-C7CFCDEB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81" y="3485645"/>
            <a:ext cx="3046843" cy="248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D80107C-4761-48A0-8890-1FB61D0E527B}"/>
              </a:ext>
            </a:extLst>
          </p:cNvPr>
          <p:cNvSpPr txBox="1"/>
          <p:nvPr/>
        </p:nvSpPr>
        <p:spPr>
          <a:xfrm>
            <a:off x="4105243" y="5952053"/>
            <a:ext cx="4824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16, 17 e 18- </a:t>
            </a:r>
            <a:r>
              <a:rPr lang="pt-PT" sz="1600" dirty="0"/>
              <a:t>Desenvolvimento dos transportes</a:t>
            </a:r>
          </a:p>
        </p:txBody>
      </p:sp>
      <p:pic>
        <p:nvPicPr>
          <p:cNvPr id="11268" name="Picture 4" descr="Resultado de imagem para revoluÃ§Ã£o industrial transportes barcos">
            <a:extLst>
              <a:ext uri="{FF2B5EF4-FFF2-40B4-BE49-F238E27FC236}">
                <a16:creationId xmlns:a16="http://schemas.microsoft.com/office/drawing/2014/main" id="{6C76F8C6-D877-4113-ABD3-E3A0ECDE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59" y="597358"/>
            <a:ext cx="4162521" cy="2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2A60EB-0F57-4438-9B48-48B8113FA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44" y="3235807"/>
            <a:ext cx="3552013" cy="271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9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906038" y="1027134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/>
              <a:t>Webgrafia</a:t>
            </a:r>
            <a:endParaRPr lang="pt-PT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5E86D3-30AE-462F-81F1-A1829611BF37}"/>
              </a:ext>
            </a:extLst>
          </p:cNvPr>
          <p:cNvSpPr txBox="1"/>
          <p:nvPr/>
        </p:nvSpPr>
        <p:spPr>
          <a:xfrm>
            <a:off x="1809750" y="1785938"/>
            <a:ext cx="85725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>
                <a:solidFill>
                  <a:prstClr val="black"/>
                </a:solidFill>
                <a:hlinkClick r:id="rId3"/>
              </a:rPr>
              <a:t>https://pt.wikipedia.org/wiki/Motor_a_vapor</a:t>
            </a:r>
            <a:endParaRPr lang="pt-PT" sz="2400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>
                <a:solidFill>
                  <a:prstClr val="black"/>
                </a:solidFill>
                <a:hlinkClick r:id="rId4"/>
              </a:rPr>
              <a:t>http://fisicacomdaenyesabrina.blogspot.pt/p/maquinas-termicas-motores-explosao.html</a:t>
            </a:r>
            <a:endParaRPr lang="pt-PT" sz="2400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>
                <a:solidFill>
                  <a:prstClr val="black"/>
                </a:solidFill>
                <a:hlinkClick r:id="rId5"/>
              </a:rPr>
              <a:t>https://pt.wikipedia.org/wiki/Thomas_Savery</a:t>
            </a:r>
            <a:endParaRPr lang="pt-PT" sz="2400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>
                <a:solidFill>
                  <a:prstClr val="black"/>
                </a:solidFill>
                <a:hlinkClick r:id="rId6"/>
              </a:rPr>
              <a:t>https://pt.wikipedia.org/wiki/Thomas_Newcomen</a:t>
            </a:r>
            <a:endParaRPr lang="pt-PT" sz="2400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>
                <a:solidFill>
                  <a:prstClr val="black"/>
                </a:solidFill>
                <a:hlinkClick r:id="rId7"/>
              </a:rPr>
              <a:t>https://pt.wikipedia.org/wiki/Locomotiva_a_vapor</a:t>
            </a:r>
            <a:endParaRPr lang="pt-PT" sz="2400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2">
                  <a:extLst/>
                </a:blip>
              </a:buBlip>
            </a:pPr>
            <a:endParaRPr lang="pt-PT" sz="2000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2">
                  <a:extLst/>
                </a:blip>
              </a:buBlip>
            </a:pPr>
            <a:endParaRPr lang="pt-PT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2">
                  <a:extLst/>
                </a:blip>
              </a:buBlip>
            </a:pPr>
            <a:endParaRPr lang="pt-PT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2">
                  <a:extLst/>
                </a:blip>
              </a:buBlip>
            </a:pP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81446B9-AA53-4CFD-AC53-C7F4D86EAC52}"/>
              </a:ext>
            </a:extLst>
          </p:cNvPr>
          <p:cNvSpPr txBox="1"/>
          <p:nvPr/>
        </p:nvSpPr>
        <p:spPr>
          <a:xfrm>
            <a:off x="1125909" y="2237993"/>
            <a:ext cx="5856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/>
              <a:t>Trabalho realizado por:</a:t>
            </a:r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Elizandro Muculo Nº13</a:t>
            </a:r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Rui Magalhães Nº28</a:t>
            </a:r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6ºI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083543-BB0D-4A0A-8C31-81ABE3B2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1098570"/>
            <a:ext cx="4984605" cy="440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0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578545" y="765524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 a Vapor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1055091" y="1288744"/>
            <a:ext cx="5444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t-PT" sz="2400" dirty="0"/>
              <a:t>A máquina a vapor é um tipo de máquina térmica que explora a pressão do vapor (vapor de água sob alta pressão e a alta temperatura);</a:t>
            </a:r>
          </a:p>
          <a:p>
            <a:endParaRPr lang="pt-PT" sz="2400" dirty="0"/>
          </a:p>
          <a:p>
            <a:pPr marL="285750" indent="-285750">
              <a:buBlip>
                <a:blip r:embed="rId2"/>
              </a:buBlip>
            </a:pPr>
            <a:r>
              <a:rPr lang="pt-PT" sz="2400" dirty="0"/>
              <a:t>Todas as máquinas térmicas funcionam baseadas no princípio de que o calor é uma forma de energia, ou seja, pode ser utilizado para produzir trabalho, o movimento.</a:t>
            </a: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658777-9DE0-4324-A81E-8918C6236FEB}"/>
              </a:ext>
            </a:extLst>
          </p:cNvPr>
          <p:cNvSpPr txBox="1"/>
          <p:nvPr/>
        </p:nvSpPr>
        <p:spPr>
          <a:xfrm>
            <a:off x="7373892" y="5650777"/>
            <a:ext cx="405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1- </a:t>
            </a:r>
            <a:r>
              <a:rPr lang="pt-PT" sz="1600" dirty="0"/>
              <a:t>Funcionamento da máquina a vapor</a:t>
            </a:r>
          </a:p>
        </p:txBody>
      </p:sp>
      <p:pic>
        <p:nvPicPr>
          <p:cNvPr id="4" name="Picture 2" descr="http://www.notapositiva.com/old/pt/trbestbs/historia/imagens/maquina_vapor_14_d.jpg">
            <a:extLst>
              <a:ext uri="{FF2B5EF4-FFF2-40B4-BE49-F238E27FC236}">
                <a16:creationId xmlns:a16="http://schemas.microsoft.com/office/drawing/2014/main" id="{BD9ACCD3-7083-4DF7-9D76-058BF636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34" y="765524"/>
            <a:ext cx="40576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9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552041" y="679089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Eolípila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962740" y="1351508"/>
            <a:ext cx="708675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t-PT" sz="2400" dirty="0"/>
              <a:t>A primeira máquina a vapor foi a eolípila também chamada de «bola de vento», criada por </a:t>
            </a:r>
            <a:r>
              <a:rPr lang="pt-PT" sz="2400" dirty="0">
                <a:solidFill>
                  <a:srgbClr val="FF0000"/>
                </a:solidFill>
              </a:rPr>
              <a:t>Heron de Alexandria</a:t>
            </a:r>
            <a:r>
              <a:rPr lang="pt-PT" sz="2400" dirty="0"/>
              <a:t> no século I.</a:t>
            </a:r>
          </a:p>
          <a:p>
            <a:endParaRPr lang="pt-PT" sz="2400" dirty="0"/>
          </a:p>
          <a:p>
            <a:pPr marL="285750" indent="-285750">
              <a:buBlip>
                <a:blip r:embed="rId2"/>
              </a:buBlip>
            </a:pPr>
            <a:r>
              <a:rPr lang="pt-PT" sz="2400" dirty="0" err="1"/>
              <a:t>Heron</a:t>
            </a:r>
            <a:r>
              <a:rPr lang="pt-PT" sz="2400" dirty="0"/>
              <a:t> de Alexandria nasceu no ano 8 d.C. e morreu no ano 80 d.C. Era geómetra e engenheiro e foi considerado um sábio matemático.</a:t>
            </a:r>
          </a:p>
          <a:p>
            <a:endParaRPr lang="pt-PT" sz="2400" dirty="0"/>
          </a:p>
          <a:p>
            <a:pPr marL="285750" indent="-285750">
              <a:buBlip>
                <a:blip r:embed="rId2"/>
              </a:buBlip>
            </a:pPr>
            <a:r>
              <a:rPr lang="pt-PT" sz="2400" dirty="0"/>
              <a:t>Ficou conhecido por inventar um mecanismo para provar a pressão do ar sobre os corpos, que ficou para a história como o primeiro motor a vapor, a </a:t>
            </a:r>
            <a:r>
              <a:rPr lang="pt-PT" sz="2400" dirty="0">
                <a:solidFill>
                  <a:srgbClr val="FF0000"/>
                </a:solidFill>
              </a:rPr>
              <a:t>eolípila</a:t>
            </a:r>
            <a:r>
              <a:rPr lang="pt-PT" sz="2400" dirty="0"/>
              <a:t>.</a:t>
            </a:r>
          </a:p>
          <a:p>
            <a:endParaRPr lang="pt-PT" sz="2000" dirty="0"/>
          </a:p>
        </p:txBody>
      </p:sp>
      <p:pic>
        <p:nvPicPr>
          <p:cNvPr id="2052" name="Picture 4" descr="Resultado de imagem para heron de alexandria">
            <a:extLst>
              <a:ext uri="{FF2B5EF4-FFF2-40B4-BE49-F238E27FC236}">
                <a16:creationId xmlns:a16="http://schemas.microsoft.com/office/drawing/2014/main" id="{8544FAF1-4C90-4220-B3A4-8C290890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59" y="940699"/>
            <a:ext cx="1847476" cy="259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7A6895-0E99-4B53-A9BE-B91C5B65236C}"/>
              </a:ext>
            </a:extLst>
          </p:cNvPr>
          <p:cNvSpPr txBox="1"/>
          <p:nvPr/>
        </p:nvSpPr>
        <p:spPr>
          <a:xfrm>
            <a:off x="8803843" y="3832270"/>
            <a:ext cx="270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2- </a:t>
            </a:r>
            <a:r>
              <a:rPr lang="pt-PT" sz="1600" dirty="0" err="1"/>
              <a:t>Heron</a:t>
            </a:r>
            <a:r>
              <a:rPr lang="pt-PT" sz="1600" dirty="0"/>
              <a:t> de Alexandria</a:t>
            </a:r>
          </a:p>
        </p:txBody>
      </p:sp>
    </p:spTree>
    <p:extLst>
      <p:ext uri="{BB962C8B-B14F-4D97-AF65-F5344CB8AC3E}">
        <p14:creationId xmlns:p14="http://schemas.microsoft.com/office/powerpoint/2010/main" val="42907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552041" y="679089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Eolípila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962741" y="1351508"/>
            <a:ext cx="5230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dirty="0"/>
          </a:p>
          <a:p>
            <a:pPr marL="285750" indent="-285750">
              <a:buBlip>
                <a:blip r:embed="rId2"/>
              </a:buBlip>
            </a:pPr>
            <a:r>
              <a:rPr lang="pt-PT" sz="2400" dirty="0"/>
              <a:t>A </a:t>
            </a:r>
            <a:r>
              <a:rPr lang="pt-PT" sz="2400" dirty="0">
                <a:solidFill>
                  <a:srgbClr val="FF0000"/>
                </a:solidFill>
              </a:rPr>
              <a:t>eolípila</a:t>
            </a:r>
            <a:r>
              <a:rPr lang="pt-PT" sz="2400" dirty="0"/>
              <a:t> era simplesmente uma caldeira de água, normalmente em formato de uma esfera que girava mediante o seu aquecimento.</a:t>
            </a:r>
          </a:p>
          <a:p>
            <a:endParaRPr lang="pt-PT" sz="2400" dirty="0"/>
          </a:p>
          <a:p>
            <a:pPr marL="285750" indent="-285750">
              <a:buBlip>
                <a:blip r:embed="rId2"/>
              </a:buBlip>
            </a:pPr>
            <a:r>
              <a:rPr lang="pt-PT" sz="2400" dirty="0"/>
              <a:t>O vapor gerado era expelido por orifícios laterais que criavam um impulso na caldeira fazendo-a girar.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6C9E7F-DB84-48E8-893C-BA51E45B4450}"/>
              </a:ext>
            </a:extLst>
          </p:cNvPr>
          <p:cNvSpPr txBox="1"/>
          <p:nvPr/>
        </p:nvSpPr>
        <p:spPr>
          <a:xfrm>
            <a:off x="6872514" y="5211760"/>
            <a:ext cx="398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3- </a:t>
            </a:r>
            <a:r>
              <a:rPr lang="pt-PT" sz="1600" dirty="0"/>
              <a:t>Esquema do funcionamento da eolípila</a:t>
            </a:r>
          </a:p>
        </p:txBody>
      </p:sp>
      <p:pic>
        <p:nvPicPr>
          <p:cNvPr id="5122" name="Picture 2" descr="http://www.notapositiva.com/old/pt/trbestbs/historia/imagens/maquina_vapor_02_d.jpg">
            <a:extLst>
              <a:ext uri="{FF2B5EF4-FFF2-40B4-BE49-F238E27FC236}">
                <a16:creationId xmlns:a16="http://schemas.microsoft.com/office/drawing/2014/main" id="{3CFD51A5-5939-4B77-B256-DB4FB49A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3" y="1476963"/>
            <a:ext cx="5061214" cy="341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939441" y="575480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Máquina a vapor de Thomas </a:t>
            </a:r>
            <a:r>
              <a:rPr lang="pt-PT" sz="2800" b="1" dirty="0" err="1"/>
              <a:t>Savery</a:t>
            </a:r>
            <a:endParaRPr lang="pt-PT" sz="28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1053685" y="1552399"/>
            <a:ext cx="6155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t-PT" sz="2400" dirty="0"/>
              <a:t>Em 1698, surgiu a primeira máquina a vapor de interesse industrial, idealizada por Thomas Savery, um engenheiro militar e mecânico inglês. </a:t>
            </a:r>
          </a:p>
          <a:p>
            <a:endParaRPr lang="pt-PT" sz="2400" dirty="0"/>
          </a:p>
          <a:p>
            <a:pPr marL="285750" indent="-285750">
              <a:buBlip>
                <a:blip r:embed="rId2"/>
              </a:buBlip>
            </a:pPr>
            <a:r>
              <a:rPr lang="pt-PT" sz="2400" dirty="0"/>
              <a:t>Essa máquina eram uma bomba que tinha por objetivo retirar água dos poços de minas de carvão, porém poderia explodir devido à utilização de vapor a alta pressão. </a:t>
            </a:r>
          </a:p>
          <a:p>
            <a:pPr marL="285750" indent="-285750">
              <a:buBlip>
                <a:blip r:embed="rId2"/>
              </a:buBlip>
            </a:pPr>
            <a:endParaRPr lang="pt-PT" sz="2400" dirty="0"/>
          </a:p>
          <a:p>
            <a:pPr marL="285750" indent="-285750">
              <a:buBlip>
                <a:blip r:embed="rId2"/>
              </a:buBlip>
            </a:pPr>
            <a:endParaRPr lang="pt-PT" sz="2400" dirty="0"/>
          </a:p>
        </p:txBody>
      </p:sp>
      <p:pic>
        <p:nvPicPr>
          <p:cNvPr id="4098" name="Picture 2" descr="Resultado de imagem para thomas savery">
            <a:extLst>
              <a:ext uri="{FF2B5EF4-FFF2-40B4-BE49-F238E27FC236}">
                <a16:creationId xmlns:a16="http://schemas.microsoft.com/office/drawing/2014/main" id="{49C37AE2-819C-44C8-93E6-2B9506CD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07" y="762402"/>
            <a:ext cx="1866446" cy="18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A10091-C599-4655-A088-715B98039F38}"/>
              </a:ext>
            </a:extLst>
          </p:cNvPr>
          <p:cNvSpPr txBox="1"/>
          <p:nvPr/>
        </p:nvSpPr>
        <p:spPr>
          <a:xfrm>
            <a:off x="9362859" y="2537965"/>
            <a:ext cx="206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4- </a:t>
            </a:r>
            <a:r>
              <a:rPr lang="pt-PT" sz="1600" dirty="0"/>
              <a:t>Thomas </a:t>
            </a:r>
            <a:r>
              <a:rPr lang="pt-PT" sz="1600" dirty="0" err="1"/>
              <a:t>Savery</a:t>
            </a:r>
            <a:endParaRPr lang="pt-PT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16E81-54DA-443C-B847-8052CD76E9A2}"/>
              </a:ext>
            </a:extLst>
          </p:cNvPr>
          <p:cNvSpPr txBox="1"/>
          <p:nvPr/>
        </p:nvSpPr>
        <p:spPr>
          <a:xfrm>
            <a:off x="7250832" y="5784351"/>
            <a:ext cx="390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5- </a:t>
            </a:r>
            <a:r>
              <a:rPr lang="pt-PT" sz="1600" dirty="0"/>
              <a:t>A máquina a vapor de Thomas Savery</a:t>
            </a:r>
          </a:p>
        </p:txBody>
      </p:sp>
      <p:pic>
        <p:nvPicPr>
          <p:cNvPr id="6146" name="Picture 2" descr="http://www.notapositiva.com/old/pt/trbestbs/historia/imagens/maquina_vapor_06_d.jpg">
            <a:extLst>
              <a:ext uri="{FF2B5EF4-FFF2-40B4-BE49-F238E27FC236}">
                <a16:creationId xmlns:a16="http://schemas.microsoft.com/office/drawing/2014/main" id="{59C965E2-8C3C-444C-B1E3-D44B76B4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32" y="3068868"/>
            <a:ext cx="38100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773031" y="752039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Máquina a vapor de Thomas </a:t>
            </a:r>
            <a:r>
              <a:rPr lang="pt-PT" sz="2800" b="1" dirty="0" err="1"/>
              <a:t>Savery</a:t>
            </a:r>
            <a:endParaRPr lang="pt-PT" sz="28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851798" y="1536174"/>
            <a:ext cx="6155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dirty="0"/>
          </a:p>
          <a:p>
            <a:pPr marL="285750" indent="-285750">
              <a:buBlip>
                <a:blip r:embed="rId2"/>
              </a:buBlip>
            </a:pPr>
            <a:r>
              <a:rPr lang="pt-PT" sz="2400" dirty="0"/>
              <a:t>A bomba de Savery possuía válvulas operadas manualmente, abertas para permitir a entrada de vapor num recipiente fechado. Despejava-se água fria no recipiente para resfriá-lo e condensar o vapor. Uma vez condensado o vapor, abria-se uma válvula de modo que vácuo no recipiente aspirasse a água através de um cano.</a:t>
            </a:r>
          </a:p>
          <a:p>
            <a:r>
              <a:rPr lang="pt-PT" sz="2400" dirty="0"/>
              <a:t> </a:t>
            </a:r>
          </a:p>
        </p:txBody>
      </p:sp>
      <p:pic>
        <p:nvPicPr>
          <p:cNvPr id="3074" name="Picture 2" descr="Projeto do Motor a vapor de Thomas Savery">
            <a:extLst>
              <a:ext uri="{FF2B5EF4-FFF2-40B4-BE49-F238E27FC236}">
                <a16:creationId xmlns:a16="http://schemas.microsoft.com/office/drawing/2014/main" id="{CE812B1F-C7AA-4321-96AE-3BC72A42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5" y="662001"/>
            <a:ext cx="3106253" cy="472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C29B324-51EE-4828-AA7A-62683C09CD02}"/>
              </a:ext>
            </a:extLst>
          </p:cNvPr>
          <p:cNvSpPr txBox="1"/>
          <p:nvPr/>
        </p:nvSpPr>
        <p:spPr>
          <a:xfrm>
            <a:off x="8422319" y="5382326"/>
            <a:ext cx="274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6- </a:t>
            </a:r>
            <a:r>
              <a:rPr lang="pt-PT" sz="1600" dirty="0"/>
              <a:t>Esquema do funcionamento da máquina a vapor de Thomas Savery</a:t>
            </a:r>
          </a:p>
        </p:txBody>
      </p:sp>
    </p:spTree>
    <p:extLst>
      <p:ext uri="{BB962C8B-B14F-4D97-AF65-F5344CB8AC3E}">
        <p14:creationId xmlns:p14="http://schemas.microsoft.com/office/powerpoint/2010/main" val="18290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6872AFB-B929-4453-9193-AED6FA2597F2}"/>
              </a:ext>
            </a:extLst>
          </p:cNvPr>
          <p:cNvSpPr/>
          <p:nvPr/>
        </p:nvSpPr>
        <p:spPr>
          <a:xfrm>
            <a:off x="991014" y="1478191"/>
            <a:ext cx="51049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Thomas Newcomen nasceu em Dartmouth, em 1664.</a:t>
            </a:r>
          </a:p>
          <a:p>
            <a:endParaRPr lang="pt-PT" sz="2400" dirty="0"/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Em 1712, criou uma nova máquina que poderia ser utilizada dentro de minas de carvão.</a:t>
            </a:r>
          </a:p>
          <a:p>
            <a:pPr lvl="0"/>
            <a:endParaRPr lang="pt-PT" sz="2400" dirty="0"/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Apesar de mais lenta que as anteriores, a máquina a vapor inventada por Newcomen </a:t>
            </a:r>
            <a:r>
              <a:rPr lang="pt-PT" sz="2400" b="1" dirty="0"/>
              <a:t>elevava água, cargas mais pesadas e tinha um custo de capital muito menor. </a:t>
            </a:r>
          </a:p>
        </p:txBody>
      </p:sp>
      <p:pic>
        <p:nvPicPr>
          <p:cNvPr id="5124" name="Picture 4" descr="Resultado de imagem">
            <a:extLst>
              <a:ext uri="{FF2B5EF4-FFF2-40B4-BE49-F238E27FC236}">
                <a16:creationId xmlns:a16="http://schemas.microsoft.com/office/drawing/2014/main" id="{05428434-3392-48EB-A38F-FC7307C3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06" y="617410"/>
            <a:ext cx="2095500" cy="257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23CC7D-5439-43AA-8E8F-29DB5E7061AD}"/>
              </a:ext>
            </a:extLst>
          </p:cNvPr>
          <p:cNvSpPr txBox="1"/>
          <p:nvPr/>
        </p:nvSpPr>
        <p:spPr>
          <a:xfrm>
            <a:off x="1953491" y="690576"/>
            <a:ext cx="729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Máquina a vapor de Thomas </a:t>
            </a:r>
            <a:r>
              <a:rPr lang="pt-PT" sz="2800" b="1" dirty="0" err="1"/>
              <a:t>Newcomen</a:t>
            </a:r>
            <a:endParaRPr lang="pt-PT" sz="2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DCE09A-8EBD-4C78-9F6C-7C8CFDC26203}"/>
              </a:ext>
            </a:extLst>
          </p:cNvPr>
          <p:cNvSpPr txBox="1"/>
          <p:nvPr/>
        </p:nvSpPr>
        <p:spPr>
          <a:xfrm>
            <a:off x="9204678" y="3255418"/>
            <a:ext cx="2411555" cy="34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8- </a:t>
            </a:r>
            <a:r>
              <a:rPr lang="pt-PT" sz="1600" dirty="0"/>
              <a:t>Thomas Newcomen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91C2B6-6DC5-4FCC-9152-1545557F2ED7}"/>
              </a:ext>
            </a:extLst>
          </p:cNvPr>
          <p:cNvSpPr txBox="1"/>
          <p:nvPr/>
        </p:nvSpPr>
        <p:spPr>
          <a:xfrm>
            <a:off x="6330618" y="5404106"/>
            <a:ext cx="299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7- </a:t>
            </a:r>
            <a:r>
              <a:rPr lang="pt-PT" sz="1600" dirty="0"/>
              <a:t>Esquema do funcionamento da máquina a vapor de Thomas Newcomen</a:t>
            </a:r>
          </a:p>
        </p:txBody>
      </p:sp>
      <p:pic>
        <p:nvPicPr>
          <p:cNvPr id="4098" name="Picture 2" descr="https://upload.wikimedia.org/wikipedia/commons/thumb/1/16/Newcomen_atmospheric_engine_animation.gif/220px-Newcomen_atmospheric_engine_animation.gif">
            <a:extLst>
              <a:ext uri="{FF2B5EF4-FFF2-40B4-BE49-F238E27FC236}">
                <a16:creationId xmlns:a16="http://schemas.microsoft.com/office/drawing/2014/main" id="{73FE09A2-F9F7-414E-A408-A6D7E6620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18" y="1639626"/>
            <a:ext cx="2454590" cy="353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6872AFB-B929-4453-9193-AED6FA2597F2}"/>
              </a:ext>
            </a:extLst>
          </p:cNvPr>
          <p:cNvSpPr/>
          <p:nvPr/>
        </p:nvSpPr>
        <p:spPr>
          <a:xfrm>
            <a:off x="991014" y="1478191"/>
            <a:ext cx="51049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Esta máquina térmica tinha como objetivo o esvaziamento da água de infiltração das minas, mas esta poderia ser utilizada em minas mais profundas com menor risco de explosões e que, além de elevar a água, poderia elevar cargas. </a:t>
            </a:r>
          </a:p>
          <a:p>
            <a:endParaRPr lang="pt-PT" sz="2400" dirty="0"/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Esta máquina era uma máquina a vapor de êmbolo. Esta máquina de Thomas foi um sucesso na Europa</a:t>
            </a:r>
            <a:endParaRPr lang="pt-PT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23CC7D-5439-43AA-8E8F-29DB5E7061AD}"/>
              </a:ext>
            </a:extLst>
          </p:cNvPr>
          <p:cNvSpPr txBox="1"/>
          <p:nvPr/>
        </p:nvSpPr>
        <p:spPr>
          <a:xfrm>
            <a:off x="2452254" y="703464"/>
            <a:ext cx="777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Máquina a vapor de Thomas </a:t>
            </a:r>
            <a:r>
              <a:rPr lang="pt-PT" sz="2800" b="1" dirty="0" err="1"/>
              <a:t>Newcomen</a:t>
            </a:r>
            <a:endParaRPr lang="pt-PT" sz="28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91C2B6-6DC5-4FCC-9152-1545557F2ED7}"/>
              </a:ext>
            </a:extLst>
          </p:cNvPr>
          <p:cNvSpPr txBox="1"/>
          <p:nvPr/>
        </p:nvSpPr>
        <p:spPr>
          <a:xfrm>
            <a:off x="7523019" y="5217676"/>
            <a:ext cx="3677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9- </a:t>
            </a:r>
            <a:r>
              <a:rPr lang="pt-PT" sz="1600" dirty="0"/>
              <a:t>Esquema do funcionamento da máquina a vapor de Thomas Newcomen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2482F7-6687-4216-A839-AE81ECB8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019" y="1367354"/>
            <a:ext cx="2948289" cy="35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BFBC39-B59C-47DF-B645-F4486E9B10C4}"/>
              </a:ext>
            </a:extLst>
          </p:cNvPr>
          <p:cNvSpPr txBox="1"/>
          <p:nvPr/>
        </p:nvSpPr>
        <p:spPr>
          <a:xfrm>
            <a:off x="2906038" y="669325"/>
            <a:ext cx="631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Máquina a vapor de James Watt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02ECA6-3CE7-41E9-AB9A-5B509BA23CC2}"/>
              </a:ext>
            </a:extLst>
          </p:cNvPr>
          <p:cNvSpPr txBox="1"/>
          <p:nvPr/>
        </p:nvSpPr>
        <p:spPr>
          <a:xfrm>
            <a:off x="1077139" y="1720840"/>
            <a:ext cx="6916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James Watt nasceu a 19 de Janeiro de 1736 em Greenock na Escócia.</a:t>
            </a:r>
          </a:p>
          <a:p>
            <a:pPr marL="285750" lvl="0" indent="-285750">
              <a:buBlip>
                <a:blip r:embed="rId2">
                  <a:extLst/>
                </a:blip>
              </a:buBlip>
            </a:pPr>
            <a:endParaRPr lang="pt-PT" sz="2400" dirty="0"/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Foi um matemático e engenheiro, que estudou o fabrico dos instrumentos em Londres.</a:t>
            </a:r>
          </a:p>
          <a:p>
            <a:pPr lvl="0"/>
            <a:endParaRPr lang="pt-PT" sz="2400" dirty="0"/>
          </a:p>
          <a:p>
            <a:pPr marL="285750" lvl="0" indent="-285750">
              <a:buBlip>
                <a:blip r:embed="rId2">
                  <a:extLst/>
                </a:blip>
              </a:buBlip>
            </a:pPr>
            <a:r>
              <a:rPr lang="pt-PT" sz="2400" dirty="0"/>
              <a:t>No ano de 1777, criou a </a:t>
            </a:r>
            <a:r>
              <a:rPr lang="pt-PT" sz="2400" b="1" dirty="0"/>
              <a:t>máquina a vapor mais importante.</a:t>
            </a:r>
          </a:p>
          <a:p>
            <a:pPr lvl="0"/>
            <a:endParaRPr lang="pt-PT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5715A9-972E-40D1-A969-F3D90BAA5FCF}"/>
              </a:ext>
            </a:extLst>
          </p:cNvPr>
          <p:cNvSpPr txBox="1"/>
          <p:nvPr/>
        </p:nvSpPr>
        <p:spPr>
          <a:xfrm>
            <a:off x="8895895" y="4599744"/>
            <a:ext cx="2411555" cy="34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Fig. 10- </a:t>
            </a:r>
            <a:r>
              <a:rPr lang="pt-PT" sz="1600" dirty="0"/>
              <a:t>James Watt</a:t>
            </a:r>
          </a:p>
        </p:txBody>
      </p:sp>
      <p:pic>
        <p:nvPicPr>
          <p:cNvPr id="7170" name="Picture 2" descr="Resultado de imagem para james watt">
            <a:extLst>
              <a:ext uri="{FF2B5EF4-FFF2-40B4-BE49-F238E27FC236}">
                <a16:creationId xmlns:a16="http://schemas.microsoft.com/office/drawing/2014/main" id="{454162EB-91F4-4B58-9042-7D33B912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13" y="1493293"/>
            <a:ext cx="2062571" cy="280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783</TotalTime>
  <Words>964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Rui Alexandre Magalhães</dc:creator>
  <cp:lastModifiedBy>marta</cp:lastModifiedBy>
  <cp:revision>48</cp:revision>
  <dcterms:created xsi:type="dcterms:W3CDTF">2018-02-14T11:37:11Z</dcterms:created>
  <dcterms:modified xsi:type="dcterms:W3CDTF">2018-05-07T19:23:35Z</dcterms:modified>
</cp:coreProperties>
</file>