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94660"/>
  </p:normalViewPr>
  <p:slideViewPr>
    <p:cSldViewPr>
      <p:cViewPr>
        <p:scale>
          <a:sx n="70" d="100"/>
          <a:sy n="70" d="100"/>
        </p:scale>
        <p:origin x="-145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2C4C7-4D1F-409F-8271-959F2B9A75EA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B795D-144E-4EE9-9F50-FCB5C1007BF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025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B795D-144E-4EE9-9F50-FCB5C1007BF5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654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615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849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160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699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618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66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945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031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228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844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324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6CF18-5BFF-4C52-965A-A2B82E3447DE}" type="datetimeFigureOut">
              <a:rPr lang="pt-PT" smtClean="0"/>
              <a:t>22/04/2019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0302B-D25E-4DD2-99C0-E9DCEAFC3DE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9947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player.com.br/slide/1862287/7/images/3/Fluxo+Magn%C3%A9tico.jpg" TargetMode="External"/><Relationship Id="rId13" Type="http://schemas.openxmlformats.org/officeDocument/2006/relationships/hyperlink" Target="https://i.ytimg.com/vi/SJgVvqa40Ds/hqdefault.jpg" TargetMode="External"/><Relationship Id="rId18" Type="http://schemas.openxmlformats.org/officeDocument/2006/relationships/hyperlink" Target="https://salvomiceli.files.wordpress.com/2015/04/limatura1-570x300.jpg" TargetMode="External"/><Relationship Id="rId3" Type="http://schemas.openxmlformats.org/officeDocument/2006/relationships/hyperlink" Target="https://blogdoenem.com.br/wp-content/uploads/2016/05/2-1-9.gif" TargetMode="External"/><Relationship Id="rId7" Type="http://schemas.openxmlformats.org/officeDocument/2006/relationships/hyperlink" Target="https://slideplayer.com.br/slide/3195071/11/images/10/CAMPO+MAGN%C3%89TICO+UNIFORME.jpg" TargetMode="External"/><Relationship Id="rId12" Type="http://schemas.openxmlformats.org/officeDocument/2006/relationships/hyperlink" Target="https://st2.depositphotos.com/1019364/11752/i/950/depositphotos_117524124-stock-photo-high-voltage-power-poles.jpg" TargetMode="External"/><Relationship Id="rId17" Type="http://schemas.openxmlformats.org/officeDocument/2006/relationships/hyperlink" Target="https://graficacor.com.br/artes/aimagens/450x253/cartao-de-visita-eletricista-MBHIEL8-450x253-81.jpg" TargetMode="External"/><Relationship Id="rId2" Type="http://schemas.openxmlformats.org/officeDocument/2006/relationships/image" Target="../media/image2.jpg"/><Relationship Id="rId16" Type="http://schemas.openxmlformats.org/officeDocument/2006/relationships/hyperlink" Target="https://static.todamateria.com.br/upload/ca/mp/campo-eletrico-o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tsuk12.us/cms/lib/AK01000953/Centricity/Domain/1802/Magnet/magnetic_fields.gif" TargetMode="External"/><Relationship Id="rId11" Type="http://schemas.openxmlformats.org/officeDocument/2006/relationships/hyperlink" Target="http://s3.amazonaws.com/magoo/ABAAAfFuUAA-0.jpg" TargetMode="External"/><Relationship Id="rId5" Type="http://schemas.openxmlformats.org/officeDocument/2006/relationships/hyperlink" Target="http://3.bp.blogspot.com/_ZugcROXpIxA/THw57tI-AsI/AAAAAAAAAC4/r_B-YsvXBmE/s400/forcamp3.gif" TargetMode="External"/><Relationship Id="rId15" Type="http://schemas.openxmlformats.org/officeDocument/2006/relationships/hyperlink" Target="https://pbs.twimg.com/profile_images/1067461554/aescas_logotipo_400x400.jpg" TargetMode="External"/><Relationship Id="rId10" Type="http://schemas.openxmlformats.org/officeDocument/2006/relationships/hyperlink" Target="https://s1.static.brasilescola.uol.com.br/artigos/7f93fe54812dd3aa384fc8e5ca5439f6.jpg?i=https://brasilescola.uol.com.br/upload/conteudo/images/7f93fe54812dd3aa384fc8e5ca5439f6.jpg&amp;w=600&amp;h=350&amp;c=FFFFFF&amp;t=1" TargetMode="External"/><Relationship Id="rId19" Type="http://schemas.openxmlformats.org/officeDocument/2006/relationships/hyperlink" Target="https://www.solucoesindustriais.com.br/images/produtos/imagens_10207/p_locacao-de-transformadores-14.jpg" TargetMode="External"/><Relationship Id="rId4" Type="http://schemas.openxmlformats.org/officeDocument/2006/relationships/hyperlink" Target="http://www.todoestudo.com.br/wp-content/uploads/2016/03/WINWORD_2016-03-03_00-36-02.png" TargetMode="External"/><Relationship Id="rId9" Type="http://schemas.openxmlformats.org/officeDocument/2006/relationships/hyperlink" Target="http://4.bp.blogspot.com/-Y905QpmGMw4/UKvHFMdkl6I/AAAAAAAAAZE/0S5kmidDS14/s1600/figura+1.jpg" TargetMode="External"/><Relationship Id="rId14" Type="http://schemas.openxmlformats.org/officeDocument/2006/relationships/hyperlink" Target="https://bigeosmedea.files.wordpress.com/2016/03/cropped-magnetismo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gif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9592" y="2420888"/>
            <a:ext cx="7772400" cy="1470025"/>
          </a:xfrm>
        </p:spPr>
        <p:txBody>
          <a:bodyPr/>
          <a:lstStyle/>
          <a:p>
            <a:r>
              <a:rPr lang="pt-PT" dirty="0" err="1" smtClean="0"/>
              <a:t>Eletromagnetismo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7284179" y="1412775"/>
            <a:ext cx="185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Tiago Nogueira </a:t>
            </a:r>
          </a:p>
          <a:p>
            <a:r>
              <a:rPr lang="pt-PT" dirty="0" smtClean="0"/>
              <a:t> Nº25      11ºB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16" y="24764"/>
            <a:ext cx="1256928" cy="1256928"/>
          </a:xfrm>
          <a:prstGeom prst="rect">
            <a:avLst/>
          </a:prstGeom>
        </p:spPr>
      </p:pic>
      <p:pic>
        <p:nvPicPr>
          <p:cNvPr id="7" name="1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48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9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91553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/>
              <a:t>Fluxo do campo </a:t>
            </a:r>
            <a:r>
              <a:rPr lang="pt-PT" dirty="0" smtClean="0"/>
              <a:t>magnético (continuação)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Consideremos os seguintes exemplos: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0928"/>
            <a:ext cx="6996300" cy="228450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115616" y="27809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a)</a:t>
            </a:r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3461638" y="28265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b)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5868144" y="284863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c)</a:t>
            </a:r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51927" y="5517232"/>
            <a:ext cx="317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Ø é máximo</a:t>
            </a:r>
            <a:endParaRPr lang="pt-PT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264188" y="590527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Ø é nulo</a:t>
            </a:r>
            <a:endParaRPr lang="pt-PT" dirty="0"/>
          </a:p>
        </p:txBody>
      </p:sp>
      <p:sp>
        <p:nvSpPr>
          <p:cNvPr id="12" name="Seta para a direita 11"/>
          <p:cNvSpPr/>
          <p:nvPr/>
        </p:nvSpPr>
        <p:spPr>
          <a:xfrm rot="16200000">
            <a:off x="4022581" y="4740265"/>
            <a:ext cx="75032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Seta para a direita 12"/>
          <p:cNvSpPr/>
          <p:nvPr/>
        </p:nvSpPr>
        <p:spPr>
          <a:xfrm rot="16200000">
            <a:off x="6469365" y="5110713"/>
            <a:ext cx="75032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CaixaDeTexto 13"/>
          <p:cNvSpPr txBox="1"/>
          <p:nvPr/>
        </p:nvSpPr>
        <p:spPr>
          <a:xfrm>
            <a:off x="8460432" y="6337331"/>
            <a:ext cx="52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10</a:t>
            </a:r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869350" y="5072266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FF0000"/>
                </a:solidFill>
              </a:rPr>
              <a:t>Fig.9-</a:t>
            </a:r>
            <a:r>
              <a:rPr lang="pt-PT" sz="1100" dirty="0" smtClean="0"/>
              <a:t> Cálculo do fluxo do campo magnético </a:t>
            </a:r>
            <a:endParaRPr lang="pt-PT" sz="1100" dirty="0"/>
          </a:p>
        </p:txBody>
      </p:sp>
      <p:pic>
        <p:nvPicPr>
          <p:cNvPr id="11" name="10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2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Indução </a:t>
            </a:r>
            <a:r>
              <a:rPr lang="pt-PT" dirty="0" err="1" smtClean="0"/>
              <a:t>eletromagnética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800" dirty="0" smtClean="0"/>
              <a:t>É possível criar uma corrente </a:t>
            </a:r>
            <a:r>
              <a:rPr lang="pt-PT" sz="2800" dirty="0" err="1" smtClean="0"/>
              <a:t>elétrica</a:t>
            </a:r>
            <a:r>
              <a:rPr lang="pt-PT" sz="2800" dirty="0" smtClean="0"/>
              <a:t> induzida a partir da </a:t>
            </a:r>
            <a:r>
              <a:rPr lang="pt-PT" sz="2800" u="sng" dirty="0" smtClean="0"/>
              <a:t>variação do fluxo do campo magnético</a:t>
            </a:r>
            <a:r>
              <a:rPr lang="pt-PT" sz="2800" dirty="0" smtClean="0"/>
              <a:t>.</a:t>
            </a:r>
            <a:endParaRPr lang="pt-PT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8567936" y="638132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11</a:t>
            </a:r>
            <a:endParaRPr lang="pt-PT" dirty="0"/>
          </a:p>
        </p:txBody>
      </p:sp>
      <p:sp>
        <p:nvSpPr>
          <p:cNvPr id="11" name="Seta para baixo 10"/>
          <p:cNvSpPr/>
          <p:nvPr/>
        </p:nvSpPr>
        <p:spPr>
          <a:xfrm>
            <a:off x="4139952" y="2636912"/>
            <a:ext cx="216024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Seta para a direita 12"/>
          <p:cNvSpPr/>
          <p:nvPr/>
        </p:nvSpPr>
        <p:spPr>
          <a:xfrm rot="1943533">
            <a:off x="5118773" y="2924943"/>
            <a:ext cx="136815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 para a direita 14"/>
          <p:cNvSpPr/>
          <p:nvPr/>
        </p:nvSpPr>
        <p:spPr>
          <a:xfrm rot="8472980">
            <a:off x="2011089" y="3002402"/>
            <a:ext cx="136815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CaixaDeTexto 15"/>
          <p:cNvSpPr txBox="1"/>
          <p:nvPr/>
        </p:nvSpPr>
        <p:spPr>
          <a:xfrm>
            <a:off x="174885" y="3689278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Movimento relativo de um campo magnético relativamente a uma bobina</a:t>
            </a:r>
            <a:endParaRPr lang="pt-PT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2987824" y="3827777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Variação de um campo magnético a partir de uma corrente alternada</a:t>
            </a:r>
            <a:endParaRPr lang="pt-PT" dirty="0"/>
          </a:p>
        </p:txBody>
      </p:sp>
      <p:cxnSp>
        <p:nvCxnSpPr>
          <p:cNvPr id="19" name="Conexão recta 18"/>
          <p:cNvCxnSpPr/>
          <p:nvPr/>
        </p:nvCxnSpPr>
        <p:spPr>
          <a:xfrm>
            <a:off x="2695165" y="3557034"/>
            <a:ext cx="0" cy="2608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xão recta 20"/>
          <p:cNvCxnSpPr/>
          <p:nvPr/>
        </p:nvCxnSpPr>
        <p:spPr>
          <a:xfrm>
            <a:off x="5724128" y="3557034"/>
            <a:ext cx="0" cy="2608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6300192" y="351697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Variação do ângulo entre o </a:t>
            </a:r>
            <a:r>
              <a:rPr lang="pt-PT" dirty="0" err="1" smtClean="0"/>
              <a:t>vetor</a:t>
            </a:r>
            <a:r>
              <a:rPr lang="pt-PT" dirty="0" smtClean="0"/>
              <a:t> normal à superfície da espira e o </a:t>
            </a:r>
            <a:r>
              <a:rPr lang="pt-PT" dirty="0" err="1" smtClean="0"/>
              <a:t>vetor</a:t>
            </a:r>
            <a:r>
              <a:rPr lang="pt-PT" dirty="0" smtClean="0"/>
              <a:t> do campo magnético</a:t>
            </a:r>
            <a:endParaRPr lang="pt-PT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5" y="4939473"/>
            <a:ext cx="2424671" cy="123707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0328" y="4901668"/>
            <a:ext cx="1459249" cy="153485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33" y="4863818"/>
            <a:ext cx="2847035" cy="1227066"/>
          </a:xfrm>
          <a:prstGeom prst="rect">
            <a:avLst/>
          </a:prstGeom>
        </p:spPr>
      </p:pic>
      <p:sp>
        <p:nvSpPr>
          <p:cNvPr id="6" name="Rectângulo 5"/>
          <p:cNvSpPr/>
          <p:nvPr/>
        </p:nvSpPr>
        <p:spPr>
          <a:xfrm>
            <a:off x="73025" y="6331702"/>
            <a:ext cx="228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PT" sz="1100" dirty="0" smtClean="0">
                <a:solidFill>
                  <a:srgbClr val="FF0000"/>
                </a:solidFill>
              </a:rPr>
              <a:t>Fig.10-</a:t>
            </a:r>
            <a:r>
              <a:rPr lang="pt-PT" sz="1100" dirty="0" smtClean="0">
                <a:solidFill>
                  <a:prstClr val="black"/>
                </a:solidFill>
              </a:rPr>
              <a:t>Criação de corrente </a:t>
            </a:r>
            <a:r>
              <a:rPr lang="pt-PT" sz="1100" dirty="0" err="1" smtClean="0">
                <a:solidFill>
                  <a:prstClr val="black"/>
                </a:solidFill>
              </a:rPr>
              <a:t>elétrica</a:t>
            </a:r>
            <a:r>
              <a:rPr lang="pt-PT" sz="1100" dirty="0" smtClean="0">
                <a:solidFill>
                  <a:prstClr val="black"/>
                </a:solidFill>
              </a:rPr>
              <a:t> induzida</a:t>
            </a:r>
            <a:endParaRPr lang="pt-PT" sz="1100" dirty="0">
              <a:solidFill>
                <a:prstClr val="black"/>
              </a:solidFill>
            </a:endParaRPr>
          </a:p>
        </p:txBody>
      </p:sp>
      <p:sp>
        <p:nvSpPr>
          <p:cNvPr id="18" name="Rectângulo 17"/>
          <p:cNvSpPr/>
          <p:nvPr/>
        </p:nvSpPr>
        <p:spPr>
          <a:xfrm>
            <a:off x="2695165" y="6386857"/>
            <a:ext cx="228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PT" sz="1100" dirty="0" smtClean="0">
                <a:solidFill>
                  <a:srgbClr val="FF0000"/>
                </a:solidFill>
              </a:rPr>
              <a:t>Fig.11-</a:t>
            </a:r>
            <a:r>
              <a:rPr lang="pt-PT" sz="1100" dirty="0" smtClean="0">
                <a:solidFill>
                  <a:prstClr val="black"/>
                </a:solidFill>
              </a:rPr>
              <a:t>Criação de corrente </a:t>
            </a:r>
            <a:r>
              <a:rPr lang="pt-PT" sz="1100" dirty="0" err="1" smtClean="0">
                <a:solidFill>
                  <a:prstClr val="black"/>
                </a:solidFill>
              </a:rPr>
              <a:t>elétrica</a:t>
            </a:r>
            <a:r>
              <a:rPr lang="pt-PT" sz="1100" dirty="0" smtClean="0">
                <a:solidFill>
                  <a:prstClr val="black"/>
                </a:solidFill>
              </a:rPr>
              <a:t> induzida</a:t>
            </a:r>
            <a:endParaRPr lang="pt-PT" sz="1100" dirty="0">
              <a:solidFill>
                <a:prstClr val="black"/>
              </a:solidFill>
            </a:endParaRPr>
          </a:p>
        </p:txBody>
      </p:sp>
      <p:sp>
        <p:nvSpPr>
          <p:cNvPr id="20" name="Rectângulo 19"/>
          <p:cNvSpPr/>
          <p:nvPr/>
        </p:nvSpPr>
        <p:spPr>
          <a:xfrm>
            <a:off x="6008933" y="6319773"/>
            <a:ext cx="228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pt-PT" sz="1100" dirty="0" smtClean="0">
                <a:solidFill>
                  <a:srgbClr val="FF0000"/>
                </a:solidFill>
              </a:rPr>
              <a:t>Fig.12-</a:t>
            </a:r>
            <a:r>
              <a:rPr lang="pt-PT" sz="1100" dirty="0" smtClean="0">
                <a:solidFill>
                  <a:prstClr val="black"/>
                </a:solidFill>
              </a:rPr>
              <a:t>Criação de corrente </a:t>
            </a:r>
            <a:r>
              <a:rPr lang="pt-PT" sz="1100" dirty="0" err="1" smtClean="0">
                <a:solidFill>
                  <a:prstClr val="black"/>
                </a:solidFill>
              </a:rPr>
              <a:t>elétrica</a:t>
            </a:r>
            <a:r>
              <a:rPr lang="pt-PT" sz="1100" dirty="0" smtClean="0">
                <a:solidFill>
                  <a:prstClr val="black"/>
                </a:solidFill>
              </a:rPr>
              <a:t> induzida</a:t>
            </a:r>
            <a:endParaRPr lang="pt-PT" sz="1100" dirty="0">
              <a:solidFill>
                <a:prstClr val="black"/>
              </a:solidFill>
            </a:endParaRPr>
          </a:p>
        </p:txBody>
      </p:sp>
      <p:pic>
        <p:nvPicPr>
          <p:cNvPr id="5" name="11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31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8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1" grpId="0" animBg="1"/>
      <p:bldP spid="13" grpId="0" animBg="1"/>
      <p:bldP spid="15" grpId="0" animBg="1"/>
      <p:bldP spid="16" grpId="0"/>
      <p:bldP spid="17" grpId="0"/>
      <p:bldP spid="22" grpId="0"/>
      <p:bldP spid="6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Lei de Faraday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Quando se cria uma corrente </a:t>
            </a:r>
            <a:r>
              <a:rPr lang="pt-PT" dirty="0" err="1" smtClean="0"/>
              <a:t>elétrica</a:t>
            </a:r>
            <a:r>
              <a:rPr lang="pt-PT" dirty="0" smtClean="0"/>
              <a:t> induzida cria-se também uma força </a:t>
            </a:r>
            <a:r>
              <a:rPr lang="pt-PT" dirty="0" err="1" smtClean="0"/>
              <a:t>eletromotriz</a:t>
            </a:r>
            <a:r>
              <a:rPr lang="pt-PT" dirty="0" smtClean="0"/>
              <a:t>;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Seta para baixo 3"/>
          <p:cNvSpPr/>
          <p:nvPr/>
        </p:nvSpPr>
        <p:spPr>
          <a:xfrm>
            <a:off x="3188207" y="2830353"/>
            <a:ext cx="50405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01305"/>
            <a:ext cx="2618363" cy="21274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868144" y="43651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accent1"/>
                </a:solidFill>
              </a:rPr>
              <a:t>V</a:t>
            </a:r>
            <a:endParaRPr lang="pt-PT" dirty="0">
              <a:solidFill>
                <a:schemeClr val="accent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24328" y="502872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accent1"/>
                </a:solidFill>
              </a:rPr>
              <a:t>s</a:t>
            </a:r>
            <a:endParaRPr lang="pt-PT" dirty="0">
              <a:solidFill>
                <a:schemeClr val="accent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486507" y="346035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accent1"/>
                </a:solidFill>
              </a:rPr>
              <a:t>Wb</a:t>
            </a:r>
            <a:endParaRPr lang="pt-PT" dirty="0">
              <a:solidFill>
                <a:schemeClr val="accent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9512" y="3645024"/>
            <a:ext cx="554461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PT" sz="3200" dirty="0"/>
              <a:t>A força </a:t>
            </a:r>
            <a:r>
              <a:rPr lang="pt-PT" sz="3200" dirty="0" err="1"/>
              <a:t>eletromotriz</a:t>
            </a:r>
            <a:r>
              <a:rPr lang="pt-PT" sz="3200" dirty="0"/>
              <a:t> (</a:t>
            </a:r>
            <a:r>
              <a:rPr lang="el-GR" sz="3200" dirty="0"/>
              <a:t>ε</a:t>
            </a:r>
            <a:r>
              <a:rPr lang="pt-PT" sz="3200" dirty="0" smtClean="0"/>
              <a:t>), será tanto maior , quanto maior for a variação do fluxo do campo magnético</a:t>
            </a:r>
            <a:r>
              <a:rPr lang="pt-PT" dirty="0" smtClean="0"/>
              <a:t>.</a:t>
            </a:r>
            <a:endParaRPr lang="pt-PT" dirty="0"/>
          </a:p>
          <a:p>
            <a:endParaRPr lang="pt-PT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589808" y="6426388"/>
            <a:ext cx="65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12</a:t>
            </a:r>
            <a:endParaRPr lang="pt-PT" dirty="0"/>
          </a:p>
        </p:txBody>
      </p:sp>
      <p:pic>
        <p:nvPicPr>
          <p:cNvPr id="9" name="12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8955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t-PT" dirty="0" smtClean="0"/>
              <a:t>Indução </a:t>
            </a:r>
            <a:r>
              <a:rPr lang="pt-PT" dirty="0" err="1" smtClean="0"/>
              <a:t>eletromagnética</a:t>
            </a:r>
            <a:r>
              <a:rPr lang="pt-PT" dirty="0" smtClean="0"/>
              <a:t> no transporte de corrente </a:t>
            </a:r>
            <a:r>
              <a:rPr lang="pt-PT" dirty="0" err="1" smtClean="0"/>
              <a:t>elétrica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000" dirty="0" smtClean="0"/>
              <a:t>O funcionamento das turbinas e dos geradores, das centrais </a:t>
            </a:r>
            <a:r>
              <a:rPr lang="pt-PT" sz="2000" dirty="0" err="1" smtClean="0"/>
              <a:t>elétricas</a:t>
            </a:r>
            <a:r>
              <a:rPr lang="pt-PT" sz="2000" dirty="0" smtClean="0"/>
              <a:t>, baseia-se na indução </a:t>
            </a:r>
            <a:r>
              <a:rPr lang="pt-PT" sz="2000" dirty="0" err="1" smtClean="0"/>
              <a:t>eletromagnética</a:t>
            </a:r>
            <a:r>
              <a:rPr lang="pt-PT" sz="2000" dirty="0" smtClean="0"/>
              <a:t>;</a:t>
            </a:r>
          </a:p>
          <a:p>
            <a:r>
              <a:rPr lang="pt-PT" sz="2000" dirty="0" smtClean="0"/>
              <a:t>Durante o transporte entre as centrais e o local de consumo, usam-se transformadores que elevam e reduzem a diferença de potencial </a:t>
            </a:r>
            <a:r>
              <a:rPr lang="pt-PT" sz="2000" dirty="0" err="1" smtClean="0"/>
              <a:t>elétrico</a:t>
            </a:r>
            <a:r>
              <a:rPr lang="pt-PT" sz="2000" dirty="0" smtClean="0"/>
              <a:t>;</a:t>
            </a:r>
          </a:p>
          <a:p>
            <a:r>
              <a:rPr lang="pt-PT" sz="2000" dirty="0" smtClean="0"/>
              <a:t>É necessário o uso dos transformadores visto que durante o transporte é dissipada muita energia por efeito joule (</a:t>
            </a:r>
            <a:r>
              <a:rPr lang="pt-PT" sz="2000" dirty="0" err="1" smtClean="0"/>
              <a:t>P</a:t>
            </a:r>
            <a:r>
              <a:rPr lang="pt-PT" sz="1200" dirty="0" err="1" smtClean="0"/>
              <a:t>d</a:t>
            </a:r>
            <a:r>
              <a:rPr lang="pt-PT" sz="2000" dirty="0" smtClean="0"/>
              <a:t>=RI²)</a:t>
            </a:r>
          </a:p>
          <a:p>
            <a:r>
              <a:rPr lang="pt-PT" sz="2000" dirty="0" smtClean="0"/>
              <a:t>Para minimizar esta dissipação será necessário diminuir a corrente (P=UI), como a potencia fornecida é constante , teremos de aumentar a diferença de potencial) ;</a:t>
            </a:r>
          </a:p>
          <a:p>
            <a:endParaRPr lang="pt-PT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89" y="4447718"/>
            <a:ext cx="3240360" cy="236276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678710" y="64447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13</a:t>
            </a:r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2672454" y="6379594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FF0000"/>
                </a:solidFill>
              </a:rPr>
              <a:t>Fig.13-</a:t>
            </a:r>
            <a:r>
              <a:rPr lang="pt-PT" sz="1100" dirty="0" smtClean="0"/>
              <a:t>esquema de transporte de corrente </a:t>
            </a:r>
            <a:r>
              <a:rPr lang="pt-PT" sz="1100" dirty="0" err="1" smtClean="0"/>
              <a:t>elétrica</a:t>
            </a:r>
            <a:endParaRPr lang="pt-PT" sz="1100" dirty="0"/>
          </a:p>
        </p:txBody>
      </p:sp>
      <p:pic>
        <p:nvPicPr>
          <p:cNvPr id="7" name="13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391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6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Transformadores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000" dirty="0" smtClean="0"/>
              <a:t>São </a:t>
            </a:r>
            <a:r>
              <a:rPr lang="pt-PT" sz="2000" dirty="0" err="1" smtClean="0"/>
              <a:t>responsaveis</a:t>
            </a:r>
            <a:r>
              <a:rPr lang="pt-PT" sz="2000" dirty="0" smtClean="0"/>
              <a:t> pelo aumento ou diminuição da diferença de potencial;</a:t>
            </a:r>
          </a:p>
          <a:p>
            <a:r>
              <a:rPr lang="pt-PT" sz="2000" dirty="0" smtClean="0"/>
              <a:t>O seu funcionamento baseia.se na indução </a:t>
            </a:r>
            <a:r>
              <a:rPr lang="pt-PT" sz="2000" dirty="0" err="1" smtClean="0"/>
              <a:t>eletromagnética</a:t>
            </a:r>
            <a:r>
              <a:rPr lang="pt-PT" sz="2000" dirty="0" smtClean="0"/>
              <a:t>;</a:t>
            </a:r>
          </a:p>
          <a:p>
            <a:r>
              <a:rPr lang="pt-PT" sz="2000" dirty="0" smtClean="0"/>
              <a:t>São </a:t>
            </a:r>
            <a:r>
              <a:rPr lang="pt-PT" sz="2000" dirty="0" err="1" smtClean="0"/>
              <a:t>constituidos</a:t>
            </a:r>
            <a:r>
              <a:rPr lang="pt-PT" sz="2000" dirty="0" smtClean="0"/>
              <a:t> por:</a:t>
            </a:r>
          </a:p>
          <a:p>
            <a:pPr marL="0" indent="0">
              <a:buNone/>
            </a:pPr>
            <a:r>
              <a:rPr lang="pt-PT" sz="2000" dirty="0"/>
              <a:t> </a:t>
            </a:r>
            <a:r>
              <a:rPr lang="pt-PT" sz="2000" dirty="0" smtClean="0"/>
              <a:t>      -</a:t>
            </a:r>
            <a:r>
              <a:rPr lang="pt-PT" sz="2000" b="1" dirty="0" smtClean="0"/>
              <a:t>Núcleo: </a:t>
            </a:r>
            <a:r>
              <a:rPr lang="pt-PT" sz="2000" dirty="0" smtClean="0"/>
              <a:t>onde se enrolam </a:t>
            </a:r>
            <a:r>
              <a:rPr lang="pt-PT" sz="2200" dirty="0" smtClean="0"/>
              <a:t>duas</a:t>
            </a:r>
            <a:r>
              <a:rPr lang="pt-PT" sz="2000" dirty="0" smtClean="0"/>
              <a:t> bobinas;</a:t>
            </a:r>
          </a:p>
          <a:p>
            <a:pPr marL="0" indent="0">
              <a:buNone/>
            </a:pPr>
            <a:r>
              <a:rPr lang="pt-PT" sz="2000" dirty="0"/>
              <a:t> </a:t>
            </a:r>
            <a:r>
              <a:rPr lang="pt-PT" sz="2000" dirty="0" smtClean="0"/>
              <a:t>      -</a:t>
            </a:r>
            <a:r>
              <a:rPr lang="pt-PT" sz="2000" b="1" dirty="0" smtClean="0"/>
              <a:t>Primário: </a:t>
            </a:r>
            <a:r>
              <a:rPr lang="pt-PT" sz="2000" dirty="0" smtClean="0"/>
              <a:t>bobina percorrida por corrente </a:t>
            </a:r>
            <a:r>
              <a:rPr lang="pt-PT" sz="2000" dirty="0" err="1" smtClean="0"/>
              <a:t>elétrica</a:t>
            </a:r>
            <a:r>
              <a:rPr lang="pt-PT" sz="2000" dirty="0" smtClean="0"/>
              <a:t> alternada;</a:t>
            </a:r>
          </a:p>
          <a:p>
            <a:pPr marL="0" indent="0">
              <a:buNone/>
            </a:pPr>
            <a:r>
              <a:rPr lang="pt-PT" sz="2000" dirty="0"/>
              <a:t> </a:t>
            </a:r>
            <a:r>
              <a:rPr lang="pt-PT" sz="2000" dirty="0" smtClean="0"/>
              <a:t>      -</a:t>
            </a:r>
            <a:r>
              <a:rPr lang="pt-PT" sz="2000" b="1" dirty="0" smtClean="0"/>
              <a:t>Secundário: </a:t>
            </a:r>
            <a:r>
              <a:rPr lang="pt-PT" sz="2000" dirty="0" smtClean="0"/>
              <a:t>bobina onde surge uma corrente induzida alternada;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23" y="4024919"/>
            <a:ext cx="3003550" cy="2032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532440" y="6309320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14</a:t>
            </a:r>
            <a:endParaRPr lang="pt-PT" dirty="0"/>
          </a:p>
        </p:txBody>
      </p:sp>
      <p:sp>
        <p:nvSpPr>
          <p:cNvPr id="6" name="CaixaDeTexto 5"/>
          <p:cNvSpPr txBox="1"/>
          <p:nvPr/>
        </p:nvSpPr>
        <p:spPr>
          <a:xfrm>
            <a:off x="5551023" y="530173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U₁</a:t>
            </a:r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8166901" y="444995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U₂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467544" y="4015791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A relação entre o primário e o secundário é dada por:</a:t>
            </a:r>
            <a:endParaRPr lang="pt-PT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9221" y="4239121"/>
            <a:ext cx="1733493" cy="274487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563888" y="647830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N-nº de espiras</a:t>
            </a:r>
            <a:endParaRPr lang="pt-P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0" y="6493986"/>
            <a:ext cx="406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U-diferença de potencial </a:t>
            </a:r>
            <a:r>
              <a:rPr lang="pt-PT" dirty="0" err="1" smtClean="0"/>
              <a:t>elétrico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534096" y="6232085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FF0000"/>
                </a:solidFill>
              </a:rPr>
              <a:t>Fig.14-</a:t>
            </a:r>
            <a:r>
              <a:rPr lang="pt-PT" sz="1100" dirty="0" smtClean="0"/>
              <a:t>representação de um transformador</a:t>
            </a:r>
            <a:endParaRPr lang="pt-PT" sz="1100" dirty="0"/>
          </a:p>
        </p:txBody>
      </p:sp>
      <p:pic>
        <p:nvPicPr>
          <p:cNvPr id="9" name="14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6157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2800" dirty="0" smtClean="0"/>
              <a:t>Bibliografia</a:t>
            </a:r>
            <a:endParaRPr lang="pt-PT" sz="28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55000" lnSpcReduction="20000"/>
          </a:bodyPr>
          <a:lstStyle/>
          <a:p>
            <a:r>
              <a:rPr lang="pt-PT" sz="2000" dirty="0" smtClean="0"/>
              <a:t>Ventura, G., Fiolhais, M e Fiolhais, C. (2016). </a:t>
            </a:r>
            <a:r>
              <a:rPr lang="pt-PT" sz="2000" dirty="0"/>
              <a:t>11F. 1ª edição, Texto Editores, Lda. Lisboa</a:t>
            </a:r>
            <a:r>
              <a:rPr lang="pt-PT" sz="2000" dirty="0" smtClean="0"/>
              <a:t>.</a:t>
            </a:r>
            <a:endParaRPr lang="pt-PT" sz="2800" dirty="0"/>
          </a:p>
          <a:p>
            <a:pPr marL="0" indent="0">
              <a:buNone/>
            </a:pPr>
            <a:r>
              <a:rPr lang="pt-PT" sz="3800" dirty="0" err="1" smtClean="0"/>
              <a:t>Webgrafia</a:t>
            </a:r>
            <a:endParaRPr lang="pt-PT" sz="3800" dirty="0" smtClean="0"/>
          </a:p>
          <a:p>
            <a:r>
              <a:rPr lang="pt-PT" sz="2000" dirty="0" smtClean="0"/>
              <a:t>Fig.1-</a:t>
            </a:r>
            <a:r>
              <a:rPr lang="pt-PT" sz="1800" u="sng" dirty="0">
                <a:hlinkClick r:id="rId3"/>
              </a:rPr>
              <a:t>https://</a:t>
            </a:r>
            <a:r>
              <a:rPr lang="pt-PT" sz="1800" u="sng" dirty="0" smtClean="0">
                <a:hlinkClick r:id="rId3"/>
              </a:rPr>
              <a:t>blogdoenem.com.br/</a:t>
            </a:r>
            <a:r>
              <a:rPr lang="pt-PT" sz="1800" u="sng" dirty="0" err="1" smtClean="0">
                <a:hlinkClick r:id="rId3"/>
              </a:rPr>
              <a:t>wp-content</a:t>
            </a:r>
            <a:r>
              <a:rPr lang="pt-PT" sz="1800" u="sng" dirty="0" smtClean="0">
                <a:hlinkClick r:id="rId3"/>
              </a:rPr>
              <a:t>/</a:t>
            </a:r>
            <a:r>
              <a:rPr lang="pt-PT" sz="1800" u="sng" dirty="0" err="1" smtClean="0">
                <a:hlinkClick r:id="rId3"/>
              </a:rPr>
              <a:t>uploads</a:t>
            </a:r>
            <a:r>
              <a:rPr lang="pt-PT" sz="1800" u="sng" dirty="0" smtClean="0">
                <a:hlinkClick r:id="rId3"/>
              </a:rPr>
              <a:t>/2016/05/2-1-9.gif</a:t>
            </a:r>
            <a:endParaRPr lang="pt-PT" sz="2000" dirty="0" smtClean="0"/>
          </a:p>
          <a:p>
            <a:r>
              <a:rPr lang="pt-PT" sz="2000" dirty="0" smtClean="0"/>
              <a:t>Fig.2-</a:t>
            </a:r>
            <a:r>
              <a:rPr lang="pt-PT" sz="1800" u="sng" dirty="0">
                <a:hlinkClick r:id="rId4"/>
              </a:rPr>
              <a:t>http://</a:t>
            </a:r>
            <a:r>
              <a:rPr lang="pt-PT" sz="1800" u="sng" dirty="0" smtClean="0">
                <a:hlinkClick r:id="rId4"/>
              </a:rPr>
              <a:t>www.todoestudo.com.br/wp-content/uploads/2016/03/WINWORD_2016-03-03_00-36-02.png</a:t>
            </a:r>
            <a:endParaRPr lang="pt-PT" sz="2000" dirty="0" smtClean="0"/>
          </a:p>
          <a:p>
            <a:r>
              <a:rPr lang="pt-PT" sz="2000" dirty="0" smtClean="0"/>
              <a:t>Fig.3-</a:t>
            </a:r>
            <a:r>
              <a:rPr lang="pt-PT" sz="1600" u="sng" dirty="0">
                <a:hlinkClick r:id="rId4"/>
              </a:rPr>
              <a:t>http://</a:t>
            </a:r>
            <a:r>
              <a:rPr lang="pt-PT" sz="1600" u="sng" dirty="0" smtClean="0">
                <a:hlinkClick r:id="rId4"/>
              </a:rPr>
              <a:t>www.todoestudo.com.br/wp-content/uploads/2016/03/WINWORD_2016-03-03_00-36-02.png</a:t>
            </a:r>
            <a:endParaRPr lang="pt-PT" sz="2000" dirty="0" smtClean="0"/>
          </a:p>
          <a:p>
            <a:r>
              <a:rPr lang="pt-PT" sz="2000" dirty="0" smtClean="0"/>
              <a:t>Fig.4-</a:t>
            </a:r>
            <a:r>
              <a:rPr lang="pt-PT" sz="1600" u="sng" dirty="0">
                <a:hlinkClick r:id="rId5"/>
              </a:rPr>
              <a:t>http://3.bp.blogspot.com/_</a:t>
            </a:r>
            <a:r>
              <a:rPr lang="pt-PT" sz="1600" u="sng" dirty="0" err="1" smtClean="0">
                <a:hlinkClick r:id="rId5"/>
              </a:rPr>
              <a:t>ZugcROXpIxA</a:t>
            </a:r>
            <a:r>
              <a:rPr lang="pt-PT" sz="1600" u="sng" dirty="0" smtClean="0">
                <a:hlinkClick r:id="rId5"/>
              </a:rPr>
              <a:t>/THw57tI-AsI/AAAAAAAAAC4/</a:t>
            </a:r>
            <a:r>
              <a:rPr lang="pt-PT" sz="1600" u="sng" dirty="0" err="1" smtClean="0">
                <a:hlinkClick r:id="rId5"/>
              </a:rPr>
              <a:t>r_B-YsvXBmE</a:t>
            </a:r>
            <a:r>
              <a:rPr lang="pt-PT" sz="1600" u="sng" dirty="0" smtClean="0">
                <a:hlinkClick r:id="rId5"/>
              </a:rPr>
              <a:t>/s400/forcamp3.gif</a:t>
            </a:r>
            <a:endParaRPr lang="pt-PT" sz="2000" dirty="0" smtClean="0"/>
          </a:p>
          <a:p>
            <a:r>
              <a:rPr lang="pt-PT" sz="2000" dirty="0" smtClean="0"/>
              <a:t>Fig.6-</a:t>
            </a:r>
            <a:r>
              <a:rPr lang="pt-PT" sz="1600" u="sng" dirty="0" smtClean="0">
                <a:hlinkClick r:id="rId6"/>
              </a:rPr>
              <a:t>http</a:t>
            </a:r>
            <a:r>
              <a:rPr lang="pt-PT" sz="1600" u="sng" dirty="0">
                <a:hlinkClick r:id="rId6"/>
              </a:rPr>
              <a:t>://www.matsuk12.us/cms/lib/AK01000953/Centricity/Domain/1802/Magnet/magnetic_fields.gif</a:t>
            </a:r>
            <a:endParaRPr lang="pt-PT" sz="2000" dirty="0" smtClean="0"/>
          </a:p>
          <a:p>
            <a:r>
              <a:rPr lang="pt-PT" sz="2000" dirty="0" smtClean="0"/>
              <a:t>Fig.7-</a:t>
            </a:r>
            <a:r>
              <a:rPr lang="pt-PT" sz="1600" u="sng" dirty="0">
                <a:hlinkClick r:id="rId7"/>
              </a:rPr>
              <a:t>https://slideplayer.com.br/slide/3195071/11/</a:t>
            </a:r>
            <a:r>
              <a:rPr lang="pt-PT" sz="1600" u="sng" dirty="0" err="1">
                <a:hlinkClick r:id="rId7"/>
              </a:rPr>
              <a:t>images</a:t>
            </a:r>
            <a:r>
              <a:rPr lang="pt-PT" sz="1600" u="sng" dirty="0">
                <a:hlinkClick r:id="rId7"/>
              </a:rPr>
              <a:t>/10/CAMPO+MAGN%C3%89TICO+UNIFORME.jpg</a:t>
            </a:r>
            <a:r>
              <a:rPr lang="pt-PT" sz="1600" dirty="0"/>
              <a:t> </a:t>
            </a:r>
            <a:r>
              <a:rPr lang="pt-PT" sz="1600" dirty="0" smtClean="0"/>
              <a:t> (submetido a alterações)</a:t>
            </a:r>
            <a:endParaRPr lang="pt-PT" sz="2000" dirty="0" smtClean="0"/>
          </a:p>
          <a:p>
            <a:r>
              <a:rPr lang="pt-PT" sz="2000" dirty="0" smtClean="0"/>
              <a:t>Fig.8-</a:t>
            </a:r>
            <a:r>
              <a:rPr lang="pt-PT" sz="1600" u="sng" dirty="0">
                <a:hlinkClick r:id="rId8"/>
              </a:rPr>
              <a:t>https://</a:t>
            </a:r>
            <a:r>
              <a:rPr lang="pt-PT" sz="1600" u="sng" dirty="0" smtClean="0">
                <a:hlinkClick r:id="rId8"/>
              </a:rPr>
              <a:t>slideplayer.com.br/slide/1862287/7/</a:t>
            </a:r>
            <a:r>
              <a:rPr lang="pt-PT" sz="1600" u="sng" dirty="0" err="1" smtClean="0">
                <a:hlinkClick r:id="rId8"/>
              </a:rPr>
              <a:t>images</a:t>
            </a:r>
            <a:r>
              <a:rPr lang="pt-PT" sz="1600" u="sng" dirty="0" smtClean="0">
                <a:hlinkClick r:id="rId8"/>
              </a:rPr>
              <a:t>/3/Fluxo+Magn%C3%A9tico.jpg</a:t>
            </a:r>
            <a:r>
              <a:rPr lang="pt-PT" sz="1600" u="sng" dirty="0" smtClean="0"/>
              <a:t> (submetido a alterações)</a:t>
            </a:r>
            <a:endParaRPr lang="pt-PT" sz="2000" dirty="0" smtClean="0"/>
          </a:p>
          <a:p>
            <a:r>
              <a:rPr lang="pt-PT" sz="2000" dirty="0" smtClean="0"/>
              <a:t>Fig.9-</a:t>
            </a:r>
            <a:r>
              <a:rPr lang="pt-PT" sz="1600" u="sng" dirty="0">
                <a:hlinkClick r:id="rId9"/>
              </a:rPr>
              <a:t>http://4.bp.blogspot.com/-</a:t>
            </a:r>
            <a:r>
              <a:rPr lang="pt-PT" sz="1600" u="sng" dirty="0" smtClean="0">
                <a:hlinkClick r:id="rId9"/>
              </a:rPr>
              <a:t>Y905QpmGMw4/UKvHFMdkl6I/AAAAAAAAAZE/0S5kmidDS14/s1600/figura+1.jpg</a:t>
            </a:r>
            <a:r>
              <a:rPr lang="pt-PT" sz="1600" u="sng" dirty="0" smtClean="0"/>
              <a:t> (submetido a alterações)</a:t>
            </a:r>
            <a:endParaRPr lang="pt-PT" sz="2000" dirty="0" smtClean="0"/>
          </a:p>
          <a:p>
            <a:r>
              <a:rPr lang="pt-PT" sz="2000" dirty="0" smtClean="0"/>
              <a:t>Fig.10-</a:t>
            </a:r>
            <a:r>
              <a:rPr lang="pt-PT" sz="1600" u="sng" dirty="0">
                <a:hlinkClick r:id="rId10"/>
              </a:rPr>
              <a:t>https://s1.static.brasilescola.uol.com.br/artigos/7f93fe54812dd3aa384fc8e5ca5439f6.jpg?i=https://brasilescola.uol.com.br/upload/conteudo/images/7f93fe54812dd3aa384fc8e5ca5439f6.jpg&amp;w=600&amp;h=350&amp;c=FFFFFF&amp;t=1</a:t>
            </a:r>
            <a:r>
              <a:rPr lang="pt-PT" sz="1600" dirty="0"/>
              <a:t> </a:t>
            </a:r>
            <a:endParaRPr lang="pt-PT" sz="2000" dirty="0" smtClean="0"/>
          </a:p>
          <a:p>
            <a:r>
              <a:rPr lang="pt-PT" sz="2000" dirty="0" smtClean="0"/>
              <a:t>Fig.12-</a:t>
            </a:r>
            <a:r>
              <a:rPr lang="pt-PT" sz="1600" dirty="0"/>
              <a:t> </a:t>
            </a:r>
          </a:p>
          <a:p>
            <a:r>
              <a:rPr lang="pt-PT" sz="1600" u="sng" dirty="0">
                <a:hlinkClick r:id="rId11"/>
              </a:rPr>
              <a:t>http://s3.amazonaws.com/magoo/ABAAAfFuUAA-0.jpg</a:t>
            </a:r>
            <a:endParaRPr lang="pt-PT" sz="2000" dirty="0" smtClean="0"/>
          </a:p>
          <a:p>
            <a:r>
              <a:rPr lang="pt-PT" sz="2000" dirty="0" smtClean="0"/>
              <a:t>Fig.13-</a:t>
            </a:r>
            <a:r>
              <a:rPr lang="pt-PT" sz="1600" u="sng" dirty="0">
                <a:hlinkClick r:id="rId12"/>
              </a:rPr>
              <a:t>https://st2.depositphotos.com/1019364/11752/i/950/depositphotos_117524124-stock-photo-high-voltage-power-poles.jpg</a:t>
            </a:r>
            <a:endParaRPr lang="pt-PT" sz="2000" dirty="0" smtClean="0"/>
          </a:p>
          <a:p>
            <a:r>
              <a:rPr lang="pt-PT" sz="2000" dirty="0" smtClean="0"/>
              <a:t>Fig.14-</a:t>
            </a:r>
            <a:r>
              <a:rPr lang="pt-PT" sz="1600" u="sng" dirty="0">
                <a:hlinkClick r:id="rId13"/>
              </a:rPr>
              <a:t>https://i.ytimg.com/vi/SJgVvqa40Ds/hqdefault.jpg</a:t>
            </a:r>
            <a:r>
              <a:rPr lang="pt-PT" sz="1600" dirty="0"/>
              <a:t> </a:t>
            </a:r>
            <a:endParaRPr lang="pt-PT" sz="1600" dirty="0" smtClean="0"/>
          </a:p>
          <a:p>
            <a:r>
              <a:rPr lang="pt-PT" sz="1600" dirty="0" smtClean="0"/>
              <a:t>Imagem de fundo de diapositivos (1,2 e 15)-</a:t>
            </a:r>
            <a:r>
              <a:rPr lang="pt-PT" sz="1600" u="sng" dirty="0">
                <a:hlinkClick r:id="rId14"/>
              </a:rPr>
              <a:t>https://</a:t>
            </a:r>
            <a:r>
              <a:rPr lang="pt-PT" sz="1600" u="sng" dirty="0" smtClean="0">
                <a:hlinkClick r:id="rId14"/>
              </a:rPr>
              <a:t>bigeosmedea.files.wordpress.com/2016/03/cropped-magnetismo.jpg</a:t>
            </a:r>
            <a:endParaRPr lang="pt-PT" sz="1600" u="sng" dirty="0" smtClean="0"/>
          </a:p>
          <a:p>
            <a:r>
              <a:rPr lang="pt-PT" sz="1600" u="sng" dirty="0" smtClean="0"/>
              <a:t>Imagem de diapositivo 3.-</a:t>
            </a:r>
            <a:r>
              <a:rPr lang="pt-PT" sz="1400" dirty="0"/>
              <a:t> </a:t>
            </a:r>
          </a:p>
          <a:p>
            <a:r>
              <a:rPr lang="pt-PT" sz="1400" u="sng" dirty="0">
                <a:hlinkClick r:id="rId15"/>
              </a:rPr>
              <a:t>https://pbs.twimg.com/profile_images/1067461554/aescas_logotipo_400x400.jpg</a:t>
            </a:r>
            <a:endParaRPr lang="pt-PT" sz="1400" dirty="0"/>
          </a:p>
          <a:p>
            <a:r>
              <a:rPr lang="pt-PT" sz="2000" dirty="0" smtClean="0"/>
              <a:t>Imagem de fundo de diapositivos (4, 5 e 6)- </a:t>
            </a:r>
            <a:r>
              <a:rPr lang="pt-PT" sz="2000" dirty="0">
                <a:hlinkClick r:id="rId16"/>
              </a:rPr>
              <a:t>https://</a:t>
            </a:r>
            <a:r>
              <a:rPr lang="pt-PT" sz="2000" dirty="0" smtClean="0">
                <a:hlinkClick r:id="rId16"/>
              </a:rPr>
              <a:t>static.todamateria.com.br/upload/ca/mp/campo-eletrico-og.jpg</a:t>
            </a:r>
            <a:endParaRPr lang="pt-PT" sz="2000" dirty="0" smtClean="0"/>
          </a:p>
          <a:p>
            <a:r>
              <a:rPr lang="pt-PT" sz="2100" dirty="0" smtClean="0"/>
              <a:t>Imagem </a:t>
            </a:r>
            <a:r>
              <a:rPr lang="pt-PT" sz="2100" dirty="0" smtClean="0"/>
              <a:t>da </a:t>
            </a:r>
            <a:r>
              <a:rPr lang="pt-PT" sz="2100" dirty="0" err="1" smtClean="0"/>
              <a:t>gota:</a:t>
            </a:r>
            <a:r>
              <a:rPr lang="pt-PT" sz="1400" u="sng" dirty="0" err="1">
                <a:hlinkClick r:id="rId17"/>
              </a:rPr>
              <a:t>https</a:t>
            </a:r>
            <a:r>
              <a:rPr lang="pt-PT" sz="1400" u="sng" dirty="0">
                <a:hlinkClick r:id="rId17"/>
              </a:rPr>
              <a:t>://</a:t>
            </a:r>
            <a:r>
              <a:rPr lang="pt-PT" sz="1400" u="sng" dirty="0" smtClean="0">
                <a:hlinkClick r:id="rId17"/>
              </a:rPr>
              <a:t>graficacor.com.br/artes/</a:t>
            </a:r>
            <a:r>
              <a:rPr lang="pt-PT" sz="1400" u="sng" dirty="0" err="1" smtClean="0">
                <a:hlinkClick r:id="rId17"/>
              </a:rPr>
              <a:t>aimagens</a:t>
            </a:r>
            <a:r>
              <a:rPr lang="pt-PT" sz="1400" u="sng" dirty="0" smtClean="0">
                <a:hlinkClick r:id="rId17"/>
              </a:rPr>
              <a:t>/450x253/cartao-de-visita-eletricista-MBHIEL8-450x253-81.jpg</a:t>
            </a:r>
            <a:endParaRPr lang="pt-PT" sz="1400" u="sng" dirty="0" smtClean="0"/>
          </a:p>
          <a:p>
            <a:r>
              <a:rPr lang="pt-PT" sz="2000" dirty="0" smtClean="0"/>
              <a:t>Imagem de fundo de diapositivos (7 e 8</a:t>
            </a:r>
            <a:r>
              <a:rPr lang="pt-PT" sz="2000" u="sng" dirty="0" smtClean="0"/>
              <a:t>)-</a:t>
            </a:r>
            <a:r>
              <a:rPr lang="pt-PT" sz="2000" u="sng" dirty="0">
                <a:hlinkClick r:id="rId18"/>
              </a:rPr>
              <a:t>https://</a:t>
            </a:r>
            <a:r>
              <a:rPr lang="pt-PT" sz="2000" u="sng" dirty="0" smtClean="0">
                <a:hlinkClick r:id="rId18"/>
              </a:rPr>
              <a:t>salvomiceli.files.wordpress.com/2015/04/limatura1-570x300.jpg</a:t>
            </a:r>
            <a:endParaRPr lang="pt-PT" sz="2000" u="sng" dirty="0" smtClean="0"/>
          </a:p>
          <a:p>
            <a:r>
              <a:rPr lang="pt-PT" sz="2000" dirty="0" smtClean="0"/>
              <a:t>Imagem de fundo de diapositivo 13-</a:t>
            </a:r>
            <a:r>
              <a:rPr lang="pt-PT" sz="2000" dirty="0"/>
              <a:t> </a:t>
            </a:r>
          </a:p>
          <a:p>
            <a:r>
              <a:rPr lang="pt-PT" sz="2000" u="sng" dirty="0">
                <a:hlinkClick r:id="rId12"/>
              </a:rPr>
              <a:t>https://st2.depositphotos.com/1019364/11752/i/950/depositphotos_117524124-stock-photo-high-voltage-power-poles.jpg</a:t>
            </a:r>
            <a:endParaRPr lang="pt-PT" sz="2000" u="sng" dirty="0"/>
          </a:p>
          <a:p>
            <a:r>
              <a:rPr lang="pt-PT" sz="2000" dirty="0" smtClean="0"/>
              <a:t>Imagem de diapositivo 14</a:t>
            </a:r>
            <a:r>
              <a:rPr lang="pt-PT" sz="2000" u="sng" dirty="0" smtClean="0"/>
              <a:t>-</a:t>
            </a:r>
            <a:r>
              <a:rPr lang="pt-PT" sz="2000" u="sng" dirty="0">
                <a:hlinkClick r:id="rId19"/>
              </a:rPr>
              <a:t>https://www.solucoesindustriais.com.br/images/produtos/imagens_10207/p_locacao-de-transformadores-14.jpg</a:t>
            </a:r>
            <a:endParaRPr lang="pt-PT" sz="2000" u="sng" dirty="0"/>
          </a:p>
          <a:p>
            <a:endParaRPr lang="pt-PT" sz="1400" dirty="0"/>
          </a:p>
          <a:p>
            <a:endParaRPr lang="pt-PT" sz="2000" dirty="0" smtClean="0"/>
          </a:p>
          <a:p>
            <a:pPr marL="0" indent="0">
              <a:buNone/>
            </a:pPr>
            <a:endParaRPr lang="pt-PT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8635762" y="64886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15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397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000" dirty="0" smtClean="0"/>
              <a:t>Carga </a:t>
            </a:r>
            <a:r>
              <a:rPr lang="pt-PT" sz="2000" dirty="0" err="1" smtClean="0"/>
              <a:t>elétrica</a:t>
            </a:r>
            <a:r>
              <a:rPr lang="pt-PT" sz="2000" dirty="0" smtClean="0"/>
              <a:t>……………………………………………………………………………………..…3;</a:t>
            </a:r>
          </a:p>
          <a:p>
            <a:r>
              <a:rPr lang="pt-PT" sz="2000" dirty="0" smtClean="0"/>
              <a:t>Campo </a:t>
            </a:r>
            <a:r>
              <a:rPr lang="pt-PT" sz="2000" dirty="0" err="1" smtClean="0"/>
              <a:t>elétrico</a:t>
            </a:r>
            <a:r>
              <a:rPr lang="pt-PT" sz="2000" dirty="0" smtClean="0"/>
              <a:t>…………………………………………………………………………………4 e 5;</a:t>
            </a:r>
          </a:p>
          <a:p>
            <a:pPr marL="0" indent="0">
              <a:buNone/>
            </a:pPr>
            <a:r>
              <a:rPr lang="pt-PT" sz="2000" dirty="0"/>
              <a:t> </a:t>
            </a:r>
            <a:r>
              <a:rPr lang="pt-PT" sz="2000" dirty="0" smtClean="0"/>
              <a:t>        campo </a:t>
            </a:r>
            <a:r>
              <a:rPr lang="pt-PT" sz="2000" dirty="0" err="1" smtClean="0"/>
              <a:t>eletrico</a:t>
            </a:r>
            <a:r>
              <a:rPr lang="pt-PT" sz="2000" dirty="0" smtClean="0"/>
              <a:t> uniforme……………………………………………………………….…..6;</a:t>
            </a:r>
          </a:p>
          <a:p>
            <a:r>
              <a:rPr lang="pt-PT" sz="2000" dirty="0" smtClean="0"/>
              <a:t>Campo magnético……………………………….…………………………………………….…7;</a:t>
            </a:r>
          </a:p>
          <a:p>
            <a:pPr marL="0" indent="0">
              <a:buNone/>
            </a:pPr>
            <a:r>
              <a:rPr lang="pt-PT" sz="2000" dirty="0" smtClean="0"/>
              <a:t>         campo magnético uniforme………………………………………………………………8;</a:t>
            </a:r>
          </a:p>
          <a:p>
            <a:r>
              <a:rPr lang="pt-PT" sz="2000" dirty="0" smtClean="0"/>
              <a:t>Fluxo do campo magnético……………………………………………….………….9 e 10;</a:t>
            </a:r>
          </a:p>
          <a:p>
            <a:r>
              <a:rPr lang="pt-PT" sz="2000" dirty="0" smtClean="0"/>
              <a:t>Indução </a:t>
            </a:r>
            <a:r>
              <a:rPr lang="pt-PT" sz="2000" dirty="0" err="1" smtClean="0"/>
              <a:t>eletromagnética</a:t>
            </a:r>
            <a:r>
              <a:rPr lang="pt-PT" sz="2000" dirty="0" smtClean="0"/>
              <a:t>……………………………………………………………………11;</a:t>
            </a:r>
          </a:p>
          <a:p>
            <a:r>
              <a:rPr lang="pt-PT" sz="2000" dirty="0" smtClean="0"/>
              <a:t>Lei de Faraday……………………………………………………………………………………12;</a:t>
            </a:r>
          </a:p>
          <a:p>
            <a:r>
              <a:rPr lang="pt-PT" sz="2000" dirty="0"/>
              <a:t>Indução </a:t>
            </a:r>
            <a:r>
              <a:rPr lang="pt-PT" sz="2000" dirty="0" err="1"/>
              <a:t>eletromagnética</a:t>
            </a:r>
            <a:r>
              <a:rPr lang="pt-PT" sz="2000" dirty="0"/>
              <a:t> no transporte de corrente </a:t>
            </a:r>
            <a:r>
              <a:rPr lang="pt-PT" sz="2000" dirty="0" err="1" smtClean="0"/>
              <a:t>elétrica</a:t>
            </a:r>
            <a:r>
              <a:rPr lang="pt-PT" sz="2000" dirty="0" smtClean="0"/>
              <a:t>…………….13;</a:t>
            </a:r>
          </a:p>
          <a:p>
            <a:r>
              <a:rPr lang="pt-PT" sz="2000" dirty="0" smtClean="0"/>
              <a:t>Transformadores……………………………………………………………………………….14;</a:t>
            </a:r>
          </a:p>
          <a:p>
            <a:r>
              <a:rPr lang="pt-PT" sz="2000" dirty="0" smtClean="0"/>
              <a:t>Bibliografia/</a:t>
            </a:r>
            <a:r>
              <a:rPr lang="pt-PT" sz="2000" dirty="0" err="1" smtClean="0"/>
              <a:t>wedbgrafia</a:t>
            </a:r>
            <a:r>
              <a:rPr lang="pt-PT" sz="2000" dirty="0" smtClean="0"/>
              <a:t>………………………………………………………………15 e 16;</a:t>
            </a:r>
          </a:p>
          <a:p>
            <a:endParaRPr lang="pt-PT" sz="2000" dirty="0" smtClean="0"/>
          </a:p>
          <a:p>
            <a:endParaRPr lang="pt-PT" sz="1400" dirty="0" smtClean="0"/>
          </a:p>
        </p:txBody>
      </p:sp>
    </p:spTree>
    <p:extLst>
      <p:ext uri="{BB962C8B-B14F-4D97-AF65-F5344CB8AC3E}">
        <p14:creationId xmlns:p14="http://schemas.microsoft.com/office/powerpoint/2010/main" val="204918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Carga </a:t>
            </a:r>
            <a:r>
              <a:rPr lang="pt-PT" dirty="0" err="1" smtClean="0"/>
              <a:t>elétrica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É uma propriedade fundamental de todas as partículas;</a:t>
            </a:r>
          </a:p>
          <a:p>
            <a:r>
              <a:rPr lang="pt-PT" dirty="0" smtClean="0"/>
              <a:t>A unidade SI é o coulomb (C);</a:t>
            </a:r>
          </a:p>
          <a:p>
            <a:r>
              <a:rPr lang="pt-PT" dirty="0" smtClean="0"/>
              <a:t>A carga do protão é simétrica da carga do </a:t>
            </a:r>
            <a:r>
              <a:rPr lang="pt-PT" dirty="0" err="1" smtClean="0"/>
              <a:t>eletrão</a:t>
            </a:r>
            <a:r>
              <a:rPr lang="pt-PT" dirty="0"/>
              <a:t>;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/>
              <a:t>u</a:t>
            </a:r>
            <a:r>
              <a:rPr lang="pt-PT" dirty="0" smtClean="0"/>
              <a:t>m corpo </a:t>
            </a:r>
            <a:r>
              <a:rPr lang="pt-PT" dirty="0" err="1" smtClean="0"/>
              <a:t>eletricamente</a:t>
            </a:r>
            <a:r>
              <a:rPr lang="pt-PT" dirty="0" smtClean="0"/>
              <a:t> neutro, possui o mesmo numero de eletrões e protões ;</a:t>
            </a:r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pPr marL="0" indent="0">
              <a:buNone/>
            </a:pPr>
            <a:endParaRPr lang="pt-PT" dirty="0" smtClean="0"/>
          </a:p>
        </p:txBody>
      </p:sp>
      <p:sp>
        <p:nvSpPr>
          <p:cNvPr id="5" name="Seta para a direita 4"/>
          <p:cNvSpPr/>
          <p:nvPr/>
        </p:nvSpPr>
        <p:spPr>
          <a:xfrm rot="5400000">
            <a:off x="2411760" y="4221088"/>
            <a:ext cx="648072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8748464" y="652534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3</a:t>
            </a:r>
            <a:endParaRPr lang="pt-PT" dirty="0"/>
          </a:p>
        </p:txBody>
      </p:sp>
      <p:pic>
        <p:nvPicPr>
          <p:cNvPr id="4" name="3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66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78873"/>
            <a:ext cx="8229600" cy="1143000"/>
          </a:xfrm>
        </p:spPr>
        <p:txBody>
          <a:bodyPr/>
          <a:lstStyle/>
          <a:p>
            <a:pPr algn="l"/>
            <a:r>
              <a:rPr lang="pt-PT" dirty="0" smtClean="0"/>
              <a:t>Campo </a:t>
            </a:r>
            <a:r>
              <a:rPr lang="pt-PT" dirty="0" err="1" smtClean="0"/>
              <a:t>elétrico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r>
              <a:rPr lang="pt-PT" dirty="0" smtClean="0"/>
              <a:t>Zona de influência de carga </a:t>
            </a:r>
            <a:r>
              <a:rPr lang="pt-PT" dirty="0" err="1" smtClean="0"/>
              <a:t>elétrica</a:t>
            </a:r>
            <a:r>
              <a:rPr lang="pt-PT" dirty="0" smtClean="0"/>
              <a:t> (grandeza </a:t>
            </a:r>
            <a:r>
              <a:rPr lang="pt-PT" dirty="0" err="1" smtClean="0"/>
              <a:t>vetorial</a:t>
            </a:r>
            <a:r>
              <a:rPr lang="pt-PT" dirty="0" smtClean="0"/>
              <a:t>);</a:t>
            </a:r>
          </a:p>
          <a:p>
            <a:r>
              <a:rPr lang="pt-PT" dirty="0" smtClean="0"/>
              <a:t>Unidade SI é volt por metro (V/m);</a:t>
            </a:r>
          </a:p>
          <a:p>
            <a:r>
              <a:rPr lang="pt-PT" dirty="0" smtClean="0"/>
              <a:t>Pode ter sentido:</a:t>
            </a:r>
          </a:p>
          <a:p>
            <a:pPr marL="0" indent="0">
              <a:buNone/>
            </a:pPr>
            <a:r>
              <a:rPr lang="pt-PT" dirty="0"/>
              <a:t> </a:t>
            </a:r>
            <a:r>
              <a:rPr lang="pt-PT" dirty="0" smtClean="0"/>
              <a:t>     </a:t>
            </a:r>
          </a:p>
          <a:p>
            <a:pPr marL="0" indent="0">
              <a:buNone/>
            </a:pPr>
            <a:r>
              <a:rPr lang="pt-PT" dirty="0"/>
              <a:t> </a:t>
            </a:r>
            <a:r>
              <a:rPr lang="pt-PT" dirty="0" smtClean="0"/>
              <a:t>     </a:t>
            </a:r>
            <a:endParaRPr lang="pt-PT" dirty="0"/>
          </a:p>
        </p:txBody>
      </p:sp>
      <p:sp>
        <p:nvSpPr>
          <p:cNvPr id="4" name="Seta para baixo 3"/>
          <p:cNvSpPr/>
          <p:nvPr/>
        </p:nvSpPr>
        <p:spPr>
          <a:xfrm>
            <a:off x="1403648" y="1196752"/>
            <a:ext cx="64807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96219"/>
            <a:ext cx="4191000" cy="210026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699792" y="425244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Centrifugo                       </a:t>
            </a:r>
            <a:r>
              <a:rPr lang="pt-PT" dirty="0" err="1" smtClean="0"/>
              <a:t>centrípto</a:t>
            </a:r>
            <a:endParaRPr lang="pt-PT" dirty="0"/>
          </a:p>
        </p:txBody>
      </p:sp>
      <p:sp>
        <p:nvSpPr>
          <p:cNvPr id="7" name="CaixaDeTexto 6"/>
          <p:cNvSpPr txBox="1"/>
          <p:nvPr/>
        </p:nvSpPr>
        <p:spPr>
          <a:xfrm>
            <a:off x="8676456" y="6396482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4</a:t>
            </a:r>
            <a:endParaRPr lang="pt-PT" dirty="0"/>
          </a:p>
        </p:txBody>
      </p:sp>
      <p:cxnSp>
        <p:nvCxnSpPr>
          <p:cNvPr id="11" name="Conexão recta unidireccional 10"/>
          <p:cNvCxnSpPr/>
          <p:nvPr/>
        </p:nvCxnSpPr>
        <p:spPr>
          <a:xfrm flipH="1">
            <a:off x="6156176" y="486916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7236296" y="463832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smtClean="0"/>
              <a:t>Linhas de campo </a:t>
            </a:r>
            <a:r>
              <a:rPr lang="pt-PT" sz="1200" dirty="0" err="1" smtClean="0"/>
              <a:t>elétrico</a:t>
            </a:r>
            <a:endParaRPr lang="pt-PT" sz="1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2339752" y="6478291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0070C0"/>
                </a:solidFill>
              </a:rPr>
              <a:t>Fig.1-</a:t>
            </a:r>
            <a:r>
              <a:rPr lang="pt-PT" sz="1100" dirty="0" smtClean="0"/>
              <a:t> sentidos de um campo </a:t>
            </a:r>
            <a:r>
              <a:rPr lang="pt-PT" sz="1100" dirty="0" err="1" smtClean="0"/>
              <a:t>elétrico</a:t>
            </a:r>
            <a:endParaRPr lang="pt-PT" sz="1100" dirty="0"/>
          </a:p>
        </p:txBody>
      </p:sp>
      <p:pic>
        <p:nvPicPr>
          <p:cNvPr id="9" name="4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 animBg="1"/>
      <p:bldP spid="6" grpId="0"/>
      <p:bldP spid="1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5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/>
              <a:t>Campo </a:t>
            </a:r>
            <a:r>
              <a:rPr lang="pt-PT" dirty="0" err="1" smtClean="0"/>
              <a:t>elétrico</a:t>
            </a:r>
            <a:r>
              <a:rPr lang="pt-PT" dirty="0" smtClean="0"/>
              <a:t> (continuação)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11792" y="1628800"/>
            <a:ext cx="8229600" cy="4525963"/>
          </a:xfrm>
        </p:spPr>
        <p:txBody>
          <a:bodyPr/>
          <a:lstStyle/>
          <a:p>
            <a:r>
              <a:rPr lang="pt-PT" dirty="0" smtClean="0"/>
              <a:t>Se houver mais que uma carga pontual:</a:t>
            </a:r>
          </a:p>
          <a:p>
            <a:endParaRPr lang="pt-PT" dirty="0"/>
          </a:p>
          <a:p>
            <a:pPr marL="0" indent="0">
              <a:buNone/>
            </a:pPr>
            <a:r>
              <a:rPr lang="pt-PT" sz="2000" dirty="0" smtClean="0"/>
              <a:t>           </a:t>
            </a:r>
            <a:r>
              <a:rPr lang="pt-PT" sz="2800" u="sng" dirty="0" smtClean="0"/>
              <a:t>Cargas simétricas</a:t>
            </a:r>
            <a:r>
              <a:rPr lang="pt-PT" sz="2800" dirty="0" smtClean="0"/>
              <a:t>:                        </a:t>
            </a:r>
            <a:r>
              <a:rPr lang="pt-PT" sz="2800" u="sng" dirty="0" smtClean="0"/>
              <a:t>Cargas  iguais </a:t>
            </a:r>
            <a:r>
              <a:rPr lang="pt-PT" sz="1400" u="sng" dirty="0" smtClean="0"/>
              <a:t>(positivas)</a:t>
            </a:r>
            <a:r>
              <a:rPr lang="pt-PT" dirty="0" smtClean="0"/>
              <a:t>:</a:t>
            </a:r>
            <a:endParaRPr lang="pt-PT" sz="1100" dirty="0"/>
          </a:p>
        </p:txBody>
      </p:sp>
      <p:cxnSp>
        <p:nvCxnSpPr>
          <p:cNvPr id="5" name="Conexão recta 4"/>
          <p:cNvCxnSpPr/>
          <p:nvPr/>
        </p:nvCxnSpPr>
        <p:spPr>
          <a:xfrm>
            <a:off x="4788024" y="2564904"/>
            <a:ext cx="0" cy="3685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604448" y="6381328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5</a:t>
            </a:r>
            <a:endParaRPr lang="pt-PT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62" y="3835118"/>
            <a:ext cx="3175931" cy="201622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84063"/>
            <a:ext cx="2376264" cy="2121948"/>
          </a:xfrm>
          <a:prstGeom prst="rect">
            <a:avLst/>
          </a:prstGeom>
        </p:spPr>
      </p:pic>
      <p:cxnSp>
        <p:nvCxnSpPr>
          <p:cNvPr id="6" name="Conexão recta unidireccional 5"/>
          <p:cNvCxnSpPr/>
          <p:nvPr/>
        </p:nvCxnSpPr>
        <p:spPr>
          <a:xfrm>
            <a:off x="2506028" y="5085184"/>
            <a:ext cx="3562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25" y="5159600"/>
            <a:ext cx="164271" cy="278637"/>
          </a:xfrm>
          <a:prstGeom prst="rect">
            <a:avLst/>
          </a:prstGeom>
        </p:spPr>
      </p:pic>
      <p:cxnSp>
        <p:nvCxnSpPr>
          <p:cNvPr id="12" name="Conexão recta unidireccional 11"/>
          <p:cNvCxnSpPr/>
          <p:nvPr/>
        </p:nvCxnSpPr>
        <p:spPr>
          <a:xfrm flipH="1" flipV="1">
            <a:off x="3525245" y="4512821"/>
            <a:ext cx="249389" cy="2392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98" y="4373502"/>
            <a:ext cx="164271" cy="278637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899592" y="6119718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0070C0"/>
                </a:solidFill>
              </a:rPr>
              <a:t>Fig.2-</a:t>
            </a:r>
            <a:r>
              <a:rPr lang="pt-PT" sz="1100" dirty="0" smtClean="0"/>
              <a:t> Campo </a:t>
            </a:r>
            <a:r>
              <a:rPr lang="pt-PT" sz="1100" dirty="0" err="1" smtClean="0"/>
              <a:t>elétrico</a:t>
            </a:r>
            <a:r>
              <a:rPr lang="pt-PT" sz="1100" dirty="0" smtClean="0"/>
              <a:t> formado por cargas simétricas</a:t>
            </a:r>
            <a:endParaRPr lang="pt-PT" sz="11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536042" y="6119718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0070C0"/>
                </a:solidFill>
              </a:rPr>
              <a:t>Fig.3- </a:t>
            </a:r>
            <a:r>
              <a:rPr lang="pt-PT" sz="1100" dirty="0" smtClean="0"/>
              <a:t>Campo </a:t>
            </a:r>
            <a:r>
              <a:rPr lang="pt-PT" sz="1100" dirty="0" err="1" smtClean="0"/>
              <a:t>elétrico</a:t>
            </a:r>
            <a:r>
              <a:rPr lang="pt-PT" sz="1100" dirty="0" smtClean="0"/>
              <a:t> formado por cargas positivas</a:t>
            </a:r>
            <a:endParaRPr lang="pt-PT" sz="1100" dirty="0"/>
          </a:p>
        </p:txBody>
      </p:sp>
      <p:pic>
        <p:nvPicPr>
          <p:cNvPr id="4" name="5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3491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6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/>
              <a:t>Campo </a:t>
            </a:r>
            <a:r>
              <a:rPr lang="pt-PT" dirty="0" err="1"/>
              <a:t>elétrico</a:t>
            </a:r>
            <a:r>
              <a:rPr lang="pt-PT" dirty="0"/>
              <a:t> </a:t>
            </a:r>
            <a:r>
              <a:rPr lang="pt-PT" dirty="0" smtClean="0"/>
              <a:t>uniforme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34730" y="1844824"/>
            <a:ext cx="8229600" cy="4281339"/>
          </a:xfrm>
        </p:spPr>
        <p:txBody>
          <a:bodyPr/>
          <a:lstStyle/>
          <a:p>
            <a:r>
              <a:rPr lang="pt-PT" dirty="0" smtClean="0"/>
              <a:t> Tem a mesma intensidade, </a:t>
            </a:r>
            <a:r>
              <a:rPr lang="pt-PT" dirty="0" err="1" smtClean="0"/>
              <a:t>direção</a:t>
            </a:r>
            <a:r>
              <a:rPr lang="pt-PT" dirty="0" smtClean="0"/>
              <a:t> e sentido em todos os pontos do campo;</a:t>
            </a:r>
          </a:p>
          <a:p>
            <a:r>
              <a:rPr lang="pt-PT" dirty="0" smtClean="0"/>
              <a:t>As linhas de campo são paralelas e igualmente espaçadas entre si;</a:t>
            </a:r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8820472" y="6453336"/>
            <a:ext cx="32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6</a:t>
            </a:r>
            <a:endParaRPr lang="pt-PT" dirty="0"/>
          </a:p>
        </p:txBody>
      </p:sp>
      <p:sp>
        <p:nvSpPr>
          <p:cNvPr id="6" name="Seta para baixo 5"/>
          <p:cNvSpPr/>
          <p:nvPr/>
        </p:nvSpPr>
        <p:spPr>
          <a:xfrm>
            <a:off x="791849" y="1196752"/>
            <a:ext cx="64807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56876"/>
            <a:ext cx="2592288" cy="175426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99592" y="6165304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0070C0"/>
                </a:solidFill>
              </a:rPr>
              <a:t>Fig.4-</a:t>
            </a:r>
            <a:r>
              <a:rPr lang="pt-PT" sz="1100" dirty="0" smtClean="0"/>
              <a:t> Campo </a:t>
            </a:r>
            <a:r>
              <a:rPr lang="pt-PT" sz="1100" dirty="0" err="1" smtClean="0"/>
              <a:t>elétrico</a:t>
            </a:r>
            <a:r>
              <a:rPr lang="pt-PT" sz="1100" dirty="0" smtClean="0"/>
              <a:t> uniforme</a:t>
            </a:r>
            <a:endParaRPr lang="pt-PT" sz="11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148064" y="6080665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0070C0"/>
                </a:solidFill>
              </a:rPr>
              <a:t>Fig.5- </a:t>
            </a:r>
            <a:r>
              <a:rPr lang="pt-PT" sz="1100" dirty="0" smtClean="0"/>
              <a:t>Partículas em campos </a:t>
            </a:r>
            <a:r>
              <a:rPr lang="pt-PT" sz="1100" dirty="0" err="1" smtClean="0"/>
              <a:t>elétricos</a:t>
            </a:r>
            <a:r>
              <a:rPr lang="pt-PT" sz="1100" dirty="0" smtClean="0"/>
              <a:t> uniformes</a:t>
            </a:r>
            <a:endParaRPr lang="pt-PT" sz="1100" dirty="0"/>
          </a:p>
        </p:txBody>
      </p:sp>
      <p:pic>
        <p:nvPicPr>
          <p:cNvPr id="5" name="6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2636" y="260648"/>
            <a:ext cx="609600" cy="6096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8768" y="3064992"/>
            <a:ext cx="1741984" cy="41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 animBg="1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Campo magnético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800" dirty="0" smtClean="0"/>
              <a:t>Pode ser criado por </a:t>
            </a:r>
            <a:r>
              <a:rPr lang="pt-PT" sz="2800" dirty="0" err="1" smtClean="0"/>
              <a:t>ímans</a:t>
            </a:r>
            <a:r>
              <a:rPr lang="pt-PT" sz="2800" dirty="0" smtClean="0"/>
              <a:t> ou por correntes </a:t>
            </a:r>
            <a:r>
              <a:rPr lang="pt-PT" sz="2800" dirty="0" err="1" smtClean="0"/>
              <a:t>elétricas</a:t>
            </a:r>
            <a:r>
              <a:rPr lang="pt-PT" sz="2800" dirty="0" smtClean="0"/>
              <a:t>;</a:t>
            </a:r>
          </a:p>
          <a:p>
            <a:r>
              <a:rPr lang="pt-PT" sz="2800" dirty="0" smtClean="0"/>
              <a:t>A sua unidade no SI é Tesla (T);</a:t>
            </a:r>
          </a:p>
          <a:p>
            <a:r>
              <a:rPr lang="pt-PT" sz="2800" dirty="0" smtClean="0"/>
              <a:t>As linhas do campo magnético:</a:t>
            </a:r>
          </a:p>
          <a:p>
            <a:pPr marL="0" indent="0">
              <a:buNone/>
            </a:pPr>
            <a:r>
              <a:rPr lang="pt-PT" sz="2800" dirty="0"/>
              <a:t> </a:t>
            </a:r>
            <a:r>
              <a:rPr lang="pt-PT" sz="2800" dirty="0" smtClean="0"/>
              <a:t>      -são imaginárias e fechadas;</a:t>
            </a:r>
          </a:p>
          <a:p>
            <a:pPr marL="0" indent="0">
              <a:buNone/>
            </a:pPr>
            <a:r>
              <a:rPr lang="pt-PT" sz="2800" dirty="0"/>
              <a:t> </a:t>
            </a:r>
            <a:r>
              <a:rPr lang="pt-PT" sz="2800" dirty="0" smtClean="0"/>
              <a:t>      -nunca se cruzam;</a:t>
            </a:r>
          </a:p>
          <a:p>
            <a:pPr marL="0" indent="0">
              <a:buNone/>
            </a:pPr>
            <a:r>
              <a:rPr lang="pt-PT" sz="2800" dirty="0"/>
              <a:t> </a:t>
            </a:r>
            <a:r>
              <a:rPr lang="pt-PT" sz="2800" dirty="0" smtClean="0"/>
              <a:t>      -apontam do polo norte</a:t>
            </a:r>
          </a:p>
          <a:p>
            <a:pPr marL="0" indent="0">
              <a:buNone/>
            </a:pPr>
            <a:r>
              <a:rPr lang="pt-PT" sz="2800" dirty="0" smtClean="0"/>
              <a:t> para o polo sul do íman;</a:t>
            </a:r>
            <a:endParaRPr lang="pt-PT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59" y="4149080"/>
            <a:ext cx="3619500" cy="23336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405386" y="6482990"/>
            <a:ext cx="3168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FF0000"/>
                </a:solidFill>
              </a:rPr>
              <a:t>Fig.6- </a:t>
            </a:r>
            <a:r>
              <a:rPr lang="pt-PT" sz="1100" dirty="0" smtClean="0"/>
              <a:t>campo magnético formado por um íman</a:t>
            </a:r>
            <a:endParaRPr lang="pt-PT" sz="11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22961" y="6507850"/>
            <a:ext cx="145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7</a:t>
            </a:r>
            <a:endParaRPr lang="pt-PT" dirty="0"/>
          </a:p>
        </p:txBody>
      </p:sp>
      <p:pic>
        <p:nvPicPr>
          <p:cNvPr id="4" name="7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0545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0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/>
              <a:t>Campo m</a:t>
            </a:r>
            <a:r>
              <a:rPr lang="pt-PT" dirty="0" smtClean="0"/>
              <a:t>agnético uniforme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Se num íman em forma de “U”, os seus ramos forem paralelos e compridos relativamente à distância entre eles pode existir um campo magnético uniforme.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748464" y="6381328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8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3714447"/>
            <a:ext cx="2568649" cy="2880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556472" y="6076737"/>
            <a:ext cx="31919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FF0000"/>
                </a:solidFill>
              </a:rPr>
              <a:t>Fig.7- </a:t>
            </a:r>
            <a:r>
              <a:rPr lang="pt-PT" sz="1100" dirty="0" smtClean="0"/>
              <a:t>Campo magnético uniforme formado por íman</a:t>
            </a:r>
            <a:endParaRPr lang="pt-PT" sz="1100" dirty="0"/>
          </a:p>
        </p:txBody>
      </p:sp>
      <p:pic>
        <p:nvPicPr>
          <p:cNvPr id="5" name="8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366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946" y="276181"/>
            <a:ext cx="8229600" cy="1143000"/>
          </a:xfrm>
        </p:spPr>
        <p:txBody>
          <a:bodyPr/>
          <a:lstStyle/>
          <a:p>
            <a:pPr algn="l"/>
            <a:r>
              <a:rPr lang="pt-PT" dirty="0" smtClean="0"/>
              <a:t>Fluxo do campo magnético (Ø)</a:t>
            </a:r>
            <a:endParaRPr lang="pt-PT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83968" y="1927769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/>
              <a:t>Ø= B × A × cos </a:t>
            </a:r>
            <a:r>
              <a:rPr lang="el-GR" sz="2800" b="1" dirty="0" smtClean="0"/>
              <a:t>α</a:t>
            </a:r>
            <a:endParaRPr lang="pt-PT" sz="2800" b="1" dirty="0"/>
          </a:p>
        </p:txBody>
      </p:sp>
      <p:sp>
        <p:nvSpPr>
          <p:cNvPr id="7" name="Seta para a direita 6"/>
          <p:cNvSpPr/>
          <p:nvPr/>
        </p:nvSpPr>
        <p:spPr>
          <a:xfrm>
            <a:off x="3349976" y="2045363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Seta para a direita 8"/>
          <p:cNvSpPr/>
          <p:nvPr/>
        </p:nvSpPr>
        <p:spPr>
          <a:xfrm rot="16200000">
            <a:off x="4861241" y="3045166"/>
            <a:ext cx="1492799" cy="30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 para a direita 9"/>
          <p:cNvSpPr/>
          <p:nvPr/>
        </p:nvSpPr>
        <p:spPr>
          <a:xfrm rot="16200000">
            <a:off x="4535996" y="2775025"/>
            <a:ext cx="93610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6774385" y="2045363"/>
            <a:ext cx="46805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2339752" y="232172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Fluxo do campo magnético (</a:t>
            </a:r>
            <a:r>
              <a:rPr lang="pt-PT" dirty="0" err="1" smtClean="0"/>
              <a:t>wb</a:t>
            </a:r>
            <a:r>
              <a:rPr lang="pt-PT" dirty="0" smtClean="0"/>
              <a:t>)</a:t>
            </a:r>
            <a:endParaRPr lang="pt-PT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490442" y="409620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Área da superfície (m²)</a:t>
            </a:r>
            <a:endParaRPr lang="pt-PT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7290781" y="2022141"/>
            <a:ext cx="17965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Ângulo entre o campo magnético (B) e o </a:t>
            </a:r>
            <a:r>
              <a:rPr lang="pt-PT" dirty="0" err="1" smtClean="0"/>
              <a:t>vetor</a:t>
            </a:r>
            <a:r>
              <a:rPr lang="pt-PT" dirty="0" smtClean="0"/>
              <a:t> perpendicular à </a:t>
            </a:r>
            <a:r>
              <a:rPr lang="pt-PT" dirty="0" err="1" smtClean="0"/>
              <a:t>superficie</a:t>
            </a:r>
            <a:r>
              <a:rPr lang="pt-PT" dirty="0" smtClean="0"/>
              <a:t> (n)</a:t>
            </a:r>
            <a:endParaRPr lang="pt-PT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976005" y="3466099"/>
            <a:ext cx="2327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Intensidade do campo magnético</a:t>
            </a:r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2" y="1563197"/>
            <a:ext cx="1728192" cy="2924632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619672" y="5299467"/>
            <a:ext cx="620937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O fluxo do campo magnético aumenta 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Aumentar a intensidade do campo, B;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Se aumentar a área ,A, da espira;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Se diminuir o ângulo </a:t>
            </a:r>
            <a:r>
              <a:rPr lang="el-GR" dirty="0" smtClean="0"/>
              <a:t>α</a:t>
            </a:r>
            <a:r>
              <a:rPr lang="pt-PT" dirty="0" smtClean="0"/>
              <a:t>.</a:t>
            </a:r>
            <a:endParaRPr lang="pt-PT" dirty="0"/>
          </a:p>
        </p:txBody>
      </p:sp>
      <p:sp>
        <p:nvSpPr>
          <p:cNvPr id="3" name="CaixaDeTexto 2"/>
          <p:cNvSpPr txBox="1"/>
          <p:nvPr/>
        </p:nvSpPr>
        <p:spPr>
          <a:xfrm>
            <a:off x="8748464" y="6309320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9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0086" y="4513983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solidFill>
                  <a:srgbClr val="FF0000"/>
                </a:solidFill>
              </a:rPr>
              <a:t>Fig.8-</a:t>
            </a:r>
            <a:r>
              <a:rPr lang="pt-PT" sz="1100" dirty="0" smtClean="0"/>
              <a:t>Fluxo magnético</a:t>
            </a:r>
            <a:endParaRPr lang="pt-PT" sz="1100" dirty="0"/>
          </a:p>
        </p:txBody>
      </p:sp>
      <p:pic>
        <p:nvPicPr>
          <p:cNvPr id="6" name="9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904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7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844</Words>
  <Application>Microsoft Office PowerPoint</Application>
  <PresentationFormat>Apresentação no Ecrã (4:3)</PresentationFormat>
  <Paragraphs>158</Paragraphs>
  <Slides>15</Slides>
  <Notes>1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6" baseType="lpstr">
      <vt:lpstr>Tema do Office</vt:lpstr>
      <vt:lpstr>Eletromagnetismo</vt:lpstr>
      <vt:lpstr>Índice</vt:lpstr>
      <vt:lpstr>Carga elétrica </vt:lpstr>
      <vt:lpstr>Campo elétrico</vt:lpstr>
      <vt:lpstr>Campo elétrico (continuação)</vt:lpstr>
      <vt:lpstr>Campo elétrico uniforme</vt:lpstr>
      <vt:lpstr>Campo magnético</vt:lpstr>
      <vt:lpstr>Campo magnético uniforme</vt:lpstr>
      <vt:lpstr>Fluxo do campo magnético (Ø)</vt:lpstr>
      <vt:lpstr>Fluxo do campo magnético (continuação)</vt:lpstr>
      <vt:lpstr>Indução eletromagnética</vt:lpstr>
      <vt:lpstr>Lei de Faraday</vt:lpstr>
      <vt:lpstr>Indução eletromagnética no transporte de corrente elétrica</vt:lpstr>
      <vt:lpstr>Transformadores</vt:lpstr>
      <vt:lpstr>Bibliografia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Eletromagnetismo</dc:title>
  <dc:creator>Manuel Nogueira</dc:creator>
  <cp:lastModifiedBy>Tiago Nogueira</cp:lastModifiedBy>
  <cp:revision>66</cp:revision>
  <dcterms:created xsi:type="dcterms:W3CDTF">2019-04-01T13:14:28Z</dcterms:created>
  <dcterms:modified xsi:type="dcterms:W3CDTF">2019-04-22T20:41:18Z</dcterms:modified>
</cp:coreProperties>
</file>