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12192000"/>
  <p:notesSz cx="6858000" cy="9144000"/>
  <p:embeddedFontLst>
    <p:embeddedFont>
      <p:font typeface="Century Schoolbook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24" roundtripDataSignature="AMtx7mhLF6wJc1rMgrBOL6rxbzPaaCSW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enturySchoolbook-regular.fntdata"/><Relationship Id="rId11" Type="http://schemas.openxmlformats.org/officeDocument/2006/relationships/slide" Target="slides/slide6.xml"/><Relationship Id="rId22" Type="http://schemas.openxmlformats.org/officeDocument/2006/relationships/font" Target="fonts/CenturySchoolbook-italic.fntdata"/><Relationship Id="rId10" Type="http://schemas.openxmlformats.org/officeDocument/2006/relationships/slide" Target="slides/slide5.xml"/><Relationship Id="rId21" Type="http://schemas.openxmlformats.org/officeDocument/2006/relationships/font" Target="fonts/CenturySchoolbook-bold.fntdata"/><Relationship Id="rId13" Type="http://schemas.openxmlformats.org/officeDocument/2006/relationships/slide" Target="slides/slide8.xml"/><Relationship Id="rId24" Type="http://customschemas.google.com/relationships/presentationmetadata" Target="metadata"/><Relationship Id="rId12" Type="http://schemas.openxmlformats.org/officeDocument/2006/relationships/slide" Target="slides/slide7.xml"/><Relationship Id="rId23" Type="http://schemas.openxmlformats.org/officeDocument/2006/relationships/font" Target="fonts/CenturySchoolbook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8" name="Google Shape;9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3" name="Google Shape;183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9" name="Google Shape;189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5" name="Google Shape;195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1" name="Google Shape;201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7" name="Google Shape;207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1" name="Google Shape;111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8" name="Google Shape;118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4" name="Google Shape;124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8" name="Google Shape;138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2" name="Google Shape;162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8" name="Google Shape;168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7" name="Google Shape;177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cção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7"/>
          <p:cNvSpPr txBox="1"/>
          <p:nvPr>
            <p:ph type="title"/>
          </p:nvPr>
        </p:nvSpPr>
        <p:spPr>
          <a:xfrm>
            <a:off x="1454239" y="1756130"/>
            <a:ext cx="8643300" cy="1887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7"/>
          <p:cNvSpPr txBox="1"/>
          <p:nvPr>
            <p:ph idx="1" type="body"/>
          </p:nvPr>
        </p:nvSpPr>
        <p:spPr>
          <a:xfrm>
            <a:off x="1454239" y="3806195"/>
            <a:ext cx="8630400" cy="10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9142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7" name="Google Shape;17;p17"/>
          <p:cNvSpPr txBox="1"/>
          <p:nvPr>
            <p:ph idx="10" type="dt"/>
          </p:nvPr>
        </p:nvSpPr>
        <p:spPr>
          <a:xfrm>
            <a:off x="7554138" y="330370"/>
            <a:ext cx="35007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7"/>
          <p:cNvSpPr txBox="1"/>
          <p:nvPr>
            <p:ph idx="11" type="ftr"/>
          </p:nvPr>
        </p:nvSpPr>
        <p:spPr>
          <a:xfrm>
            <a:off x="1451579" y="329307"/>
            <a:ext cx="59388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7"/>
          <p:cNvSpPr txBox="1"/>
          <p:nvPr>
            <p:ph idx="12" type="sldNum"/>
          </p:nvPr>
        </p:nvSpPr>
        <p:spPr>
          <a:xfrm>
            <a:off x="480060" y="798973"/>
            <a:ext cx="810900" cy="5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  <p:cxnSp>
        <p:nvCxnSpPr>
          <p:cNvPr id="20" name="Google Shape;20;p17"/>
          <p:cNvCxnSpPr/>
          <p:nvPr/>
        </p:nvCxnSpPr>
        <p:spPr>
          <a:xfrm>
            <a:off x="1454239" y="3804985"/>
            <a:ext cx="8630400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117"/>
              </a:srgbClr>
            </a:outerShdw>
          </a:effectLst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4"/>
          <p:cNvSpPr txBox="1"/>
          <p:nvPr>
            <p:ph type="title"/>
          </p:nvPr>
        </p:nvSpPr>
        <p:spPr>
          <a:xfrm>
            <a:off x="1451579" y="804519"/>
            <a:ext cx="9603300" cy="10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4"/>
          <p:cNvSpPr txBox="1"/>
          <p:nvPr>
            <p:ph idx="1" type="body"/>
          </p:nvPr>
        </p:nvSpPr>
        <p:spPr>
          <a:xfrm rot="5400000">
            <a:off x="4527904" y="-1060618"/>
            <a:ext cx="3450600" cy="96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24"/>
          <p:cNvSpPr txBox="1"/>
          <p:nvPr>
            <p:ph idx="10" type="dt"/>
          </p:nvPr>
        </p:nvSpPr>
        <p:spPr>
          <a:xfrm>
            <a:off x="7554138" y="330370"/>
            <a:ext cx="35007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4"/>
          <p:cNvSpPr txBox="1"/>
          <p:nvPr>
            <p:ph idx="11" type="ftr"/>
          </p:nvPr>
        </p:nvSpPr>
        <p:spPr>
          <a:xfrm>
            <a:off x="1451579" y="329307"/>
            <a:ext cx="59388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4"/>
          <p:cNvSpPr txBox="1"/>
          <p:nvPr>
            <p:ph idx="12" type="sldNum"/>
          </p:nvPr>
        </p:nvSpPr>
        <p:spPr>
          <a:xfrm>
            <a:off x="480060" y="798973"/>
            <a:ext cx="810900" cy="5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  <p:cxnSp>
        <p:nvCxnSpPr>
          <p:cNvPr id="88" name="Google Shape;88;p24"/>
          <p:cNvCxnSpPr/>
          <p:nvPr/>
        </p:nvCxnSpPr>
        <p:spPr>
          <a:xfrm>
            <a:off x="1453896" y="1847088"/>
            <a:ext cx="9607500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117"/>
              </a:srgbClr>
            </a:outerShdw>
          </a:effectLst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e Texto" type="vertTitleAndTx">
  <p:cSld name="VERTICAL_TITLE_AND_VERTICAL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5"/>
          <p:cNvSpPr txBox="1"/>
          <p:nvPr>
            <p:ph type="title"/>
          </p:nvPr>
        </p:nvSpPr>
        <p:spPr>
          <a:xfrm rot="5400000">
            <a:off x="7917003" y="2321023"/>
            <a:ext cx="4659900" cy="16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5"/>
          <p:cNvSpPr txBox="1"/>
          <p:nvPr>
            <p:ph idx="1" type="body"/>
          </p:nvPr>
        </p:nvSpPr>
        <p:spPr>
          <a:xfrm rot="5400000">
            <a:off x="3029152" y="-785477"/>
            <a:ext cx="4659900" cy="7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25"/>
          <p:cNvSpPr txBox="1"/>
          <p:nvPr>
            <p:ph idx="10" type="dt"/>
          </p:nvPr>
        </p:nvSpPr>
        <p:spPr>
          <a:xfrm>
            <a:off x="7554138" y="330370"/>
            <a:ext cx="35007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5"/>
          <p:cNvSpPr txBox="1"/>
          <p:nvPr>
            <p:ph idx="11" type="ftr"/>
          </p:nvPr>
        </p:nvSpPr>
        <p:spPr>
          <a:xfrm>
            <a:off x="1451579" y="329307"/>
            <a:ext cx="59388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5"/>
          <p:cNvSpPr txBox="1"/>
          <p:nvPr>
            <p:ph idx="12" type="sldNum"/>
          </p:nvPr>
        </p:nvSpPr>
        <p:spPr>
          <a:xfrm>
            <a:off x="480060" y="798973"/>
            <a:ext cx="810900" cy="5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  <p:cxnSp>
        <p:nvCxnSpPr>
          <p:cNvPr id="95" name="Google Shape;95;p25"/>
          <p:cNvCxnSpPr/>
          <p:nvPr/>
        </p:nvCxnSpPr>
        <p:spPr>
          <a:xfrm>
            <a:off x="9439111" y="798973"/>
            <a:ext cx="0" cy="465990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117"/>
              </a:srgbClr>
            </a:outerShdw>
          </a:effectLst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/>
          <p:nvPr>
            <p:ph idx="10" type="dt"/>
          </p:nvPr>
        </p:nvSpPr>
        <p:spPr>
          <a:xfrm>
            <a:off x="7554138" y="330370"/>
            <a:ext cx="35007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1"/>
          <p:cNvSpPr txBox="1"/>
          <p:nvPr>
            <p:ph idx="11" type="ftr"/>
          </p:nvPr>
        </p:nvSpPr>
        <p:spPr>
          <a:xfrm>
            <a:off x="1451579" y="329307"/>
            <a:ext cx="59388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1"/>
          <p:cNvSpPr txBox="1"/>
          <p:nvPr>
            <p:ph idx="12" type="sldNum"/>
          </p:nvPr>
        </p:nvSpPr>
        <p:spPr>
          <a:xfrm>
            <a:off x="480060" y="798973"/>
            <a:ext cx="810900" cy="5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Objeto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6"/>
          <p:cNvSpPr txBox="1"/>
          <p:nvPr>
            <p:ph type="title"/>
          </p:nvPr>
        </p:nvSpPr>
        <p:spPr>
          <a:xfrm>
            <a:off x="1451579" y="804519"/>
            <a:ext cx="9603300" cy="10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6"/>
          <p:cNvSpPr txBox="1"/>
          <p:nvPr>
            <p:ph idx="1" type="body"/>
          </p:nvPr>
        </p:nvSpPr>
        <p:spPr>
          <a:xfrm>
            <a:off x="1451579" y="2015732"/>
            <a:ext cx="9603300" cy="3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16"/>
          <p:cNvSpPr txBox="1"/>
          <p:nvPr>
            <p:ph idx="10" type="dt"/>
          </p:nvPr>
        </p:nvSpPr>
        <p:spPr>
          <a:xfrm>
            <a:off x="7554138" y="330370"/>
            <a:ext cx="35007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6"/>
          <p:cNvSpPr txBox="1"/>
          <p:nvPr>
            <p:ph idx="11" type="ftr"/>
          </p:nvPr>
        </p:nvSpPr>
        <p:spPr>
          <a:xfrm>
            <a:off x="1451579" y="329307"/>
            <a:ext cx="59388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6"/>
          <p:cNvSpPr txBox="1"/>
          <p:nvPr>
            <p:ph idx="12" type="sldNum"/>
          </p:nvPr>
        </p:nvSpPr>
        <p:spPr>
          <a:xfrm>
            <a:off x="480060" y="798973"/>
            <a:ext cx="810900" cy="5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  <p:cxnSp>
        <p:nvCxnSpPr>
          <p:cNvPr id="31" name="Google Shape;31;p16"/>
          <p:cNvCxnSpPr/>
          <p:nvPr/>
        </p:nvCxnSpPr>
        <p:spPr>
          <a:xfrm>
            <a:off x="1453896" y="1847088"/>
            <a:ext cx="9607500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117"/>
              </a:srgbClr>
            </a:outerShdw>
          </a:effectLst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2"/>
          <p:cNvSpPr txBox="1"/>
          <p:nvPr>
            <p:ph type="title"/>
          </p:nvPr>
        </p:nvSpPr>
        <p:spPr>
          <a:xfrm>
            <a:off x="1444671" y="798973"/>
            <a:ext cx="3273000" cy="2247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2"/>
          <p:cNvSpPr txBox="1"/>
          <p:nvPr>
            <p:ph idx="1" type="body"/>
          </p:nvPr>
        </p:nvSpPr>
        <p:spPr>
          <a:xfrm>
            <a:off x="5043714" y="798974"/>
            <a:ext cx="6012600" cy="46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22"/>
          <p:cNvSpPr txBox="1"/>
          <p:nvPr>
            <p:ph idx="2" type="body"/>
          </p:nvPr>
        </p:nvSpPr>
        <p:spPr>
          <a:xfrm>
            <a:off x="1444671" y="3205491"/>
            <a:ext cx="3275100" cy="22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6" name="Google Shape;36;p22"/>
          <p:cNvSpPr txBox="1"/>
          <p:nvPr>
            <p:ph idx="10" type="dt"/>
          </p:nvPr>
        </p:nvSpPr>
        <p:spPr>
          <a:xfrm>
            <a:off x="7554138" y="330370"/>
            <a:ext cx="35007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2"/>
          <p:cNvSpPr txBox="1"/>
          <p:nvPr>
            <p:ph idx="11" type="ftr"/>
          </p:nvPr>
        </p:nvSpPr>
        <p:spPr>
          <a:xfrm>
            <a:off x="1451579" y="329307"/>
            <a:ext cx="59388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2"/>
          <p:cNvSpPr txBox="1"/>
          <p:nvPr>
            <p:ph idx="12" type="sldNum"/>
          </p:nvPr>
        </p:nvSpPr>
        <p:spPr>
          <a:xfrm>
            <a:off x="480060" y="798973"/>
            <a:ext cx="810900" cy="5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  <p:cxnSp>
        <p:nvCxnSpPr>
          <p:cNvPr id="39" name="Google Shape;39;p22"/>
          <p:cNvCxnSpPr/>
          <p:nvPr/>
        </p:nvCxnSpPr>
        <p:spPr>
          <a:xfrm>
            <a:off x="1448280" y="3205491"/>
            <a:ext cx="3269400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117"/>
              </a:srgbClr>
            </a:outerShdw>
          </a:effectLst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o de Título" type="title">
  <p:cSld name="TITLE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 txBox="1"/>
          <p:nvPr>
            <p:ph type="ctrTitle"/>
          </p:nvPr>
        </p:nvSpPr>
        <p:spPr>
          <a:xfrm>
            <a:off x="2417779" y="802298"/>
            <a:ext cx="8637000" cy="2541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5"/>
          <p:cNvSpPr txBox="1"/>
          <p:nvPr>
            <p:ph idx="1" type="subTitle"/>
          </p:nvPr>
        </p:nvSpPr>
        <p:spPr>
          <a:xfrm>
            <a:off x="2417780" y="3531204"/>
            <a:ext cx="8637000" cy="9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b="0" sz="1800" cap="none">
                <a:solidFill>
                  <a:schemeClr val="dk1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3" name="Google Shape;43;p15"/>
          <p:cNvSpPr txBox="1"/>
          <p:nvPr>
            <p:ph idx="10" type="dt"/>
          </p:nvPr>
        </p:nvSpPr>
        <p:spPr>
          <a:xfrm>
            <a:off x="7554138" y="330370"/>
            <a:ext cx="35007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5"/>
          <p:cNvSpPr txBox="1"/>
          <p:nvPr>
            <p:ph idx="11" type="ftr"/>
          </p:nvPr>
        </p:nvSpPr>
        <p:spPr>
          <a:xfrm>
            <a:off x="2416500" y="329307"/>
            <a:ext cx="49740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5"/>
          <p:cNvSpPr txBox="1"/>
          <p:nvPr>
            <p:ph idx="12" type="sldNum"/>
          </p:nvPr>
        </p:nvSpPr>
        <p:spPr>
          <a:xfrm>
            <a:off x="1437664" y="798973"/>
            <a:ext cx="810900" cy="5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  <p:cxnSp>
        <p:nvCxnSpPr>
          <p:cNvPr id="46" name="Google Shape;46;p15"/>
          <p:cNvCxnSpPr/>
          <p:nvPr/>
        </p:nvCxnSpPr>
        <p:spPr>
          <a:xfrm>
            <a:off x="2417780" y="3528542"/>
            <a:ext cx="8637000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117"/>
              </a:srgbClr>
            </a:outerShdw>
          </a:effectLst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Duplo" type="twoObj">
  <p:cSld name="TWO_OBJECTS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8"/>
          <p:cNvSpPr txBox="1"/>
          <p:nvPr>
            <p:ph type="title"/>
          </p:nvPr>
        </p:nvSpPr>
        <p:spPr>
          <a:xfrm>
            <a:off x="1449217" y="804889"/>
            <a:ext cx="9605700" cy="10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8"/>
          <p:cNvSpPr txBox="1"/>
          <p:nvPr>
            <p:ph idx="1" type="body"/>
          </p:nvPr>
        </p:nvSpPr>
        <p:spPr>
          <a:xfrm>
            <a:off x="1447331" y="2010878"/>
            <a:ext cx="4645200" cy="34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18"/>
          <p:cNvSpPr txBox="1"/>
          <p:nvPr>
            <p:ph idx="2" type="body"/>
          </p:nvPr>
        </p:nvSpPr>
        <p:spPr>
          <a:xfrm>
            <a:off x="6413771" y="2017343"/>
            <a:ext cx="4645200" cy="34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18"/>
          <p:cNvSpPr txBox="1"/>
          <p:nvPr>
            <p:ph idx="10" type="dt"/>
          </p:nvPr>
        </p:nvSpPr>
        <p:spPr>
          <a:xfrm>
            <a:off x="7554138" y="330370"/>
            <a:ext cx="35007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8"/>
          <p:cNvSpPr txBox="1"/>
          <p:nvPr>
            <p:ph idx="11" type="ftr"/>
          </p:nvPr>
        </p:nvSpPr>
        <p:spPr>
          <a:xfrm>
            <a:off x="1451579" y="329307"/>
            <a:ext cx="59388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8"/>
          <p:cNvSpPr txBox="1"/>
          <p:nvPr>
            <p:ph idx="12" type="sldNum"/>
          </p:nvPr>
        </p:nvSpPr>
        <p:spPr>
          <a:xfrm>
            <a:off x="480060" y="798973"/>
            <a:ext cx="810900" cy="5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  <p:cxnSp>
        <p:nvCxnSpPr>
          <p:cNvPr id="54" name="Google Shape;54;p18"/>
          <p:cNvCxnSpPr/>
          <p:nvPr/>
        </p:nvCxnSpPr>
        <p:spPr>
          <a:xfrm>
            <a:off x="1453896" y="1847088"/>
            <a:ext cx="9607500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117"/>
              </a:srgbClr>
            </a:outerShdw>
          </a:effectLst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9"/>
          <p:cNvSpPr txBox="1"/>
          <p:nvPr>
            <p:ph type="title"/>
          </p:nvPr>
        </p:nvSpPr>
        <p:spPr>
          <a:xfrm>
            <a:off x="1447191" y="804163"/>
            <a:ext cx="9607800" cy="10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9"/>
          <p:cNvSpPr txBox="1"/>
          <p:nvPr>
            <p:ph idx="1" type="body"/>
          </p:nvPr>
        </p:nvSpPr>
        <p:spPr>
          <a:xfrm>
            <a:off x="1447191" y="2019549"/>
            <a:ext cx="4645200" cy="801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b="0" sz="2200" cap="none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8" name="Google Shape;58;p19"/>
          <p:cNvSpPr txBox="1"/>
          <p:nvPr>
            <p:ph idx="2" type="body"/>
          </p:nvPr>
        </p:nvSpPr>
        <p:spPr>
          <a:xfrm>
            <a:off x="1447191" y="2824269"/>
            <a:ext cx="4645200" cy="26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19"/>
          <p:cNvSpPr txBox="1"/>
          <p:nvPr>
            <p:ph idx="3" type="body"/>
          </p:nvPr>
        </p:nvSpPr>
        <p:spPr>
          <a:xfrm>
            <a:off x="6412362" y="2023003"/>
            <a:ext cx="4645200" cy="80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b="0" sz="2200" cap="none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60" name="Google Shape;60;p19"/>
          <p:cNvSpPr txBox="1"/>
          <p:nvPr>
            <p:ph idx="4" type="body"/>
          </p:nvPr>
        </p:nvSpPr>
        <p:spPr>
          <a:xfrm>
            <a:off x="6412362" y="2821491"/>
            <a:ext cx="4645200" cy="26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19"/>
          <p:cNvSpPr txBox="1"/>
          <p:nvPr>
            <p:ph idx="10" type="dt"/>
          </p:nvPr>
        </p:nvSpPr>
        <p:spPr>
          <a:xfrm>
            <a:off x="7554138" y="330370"/>
            <a:ext cx="35007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9"/>
          <p:cNvSpPr txBox="1"/>
          <p:nvPr>
            <p:ph idx="11" type="ftr"/>
          </p:nvPr>
        </p:nvSpPr>
        <p:spPr>
          <a:xfrm>
            <a:off x="1451579" y="329307"/>
            <a:ext cx="59388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9"/>
          <p:cNvSpPr txBox="1"/>
          <p:nvPr>
            <p:ph idx="12" type="sldNum"/>
          </p:nvPr>
        </p:nvSpPr>
        <p:spPr>
          <a:xfrm>
            <a:off x="480060" y="798973"/>
            <a:ext cx="810900" cy="5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  <p:cxnSp>
        <p:nvCxnSpPr>
          <p:cNvPr id="64" name="Google Shape;64;p19"/>
          <p:cNvCxnSpPr/>
          <p:nvPr/>
        </p:nvCxnSpPr>
        <p:spPr>
          <a:xfrm>
            <a:off x="1453896" y="1847088"/>
            <a:ext cx="9607500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117"/>
              </a:srgbClr>
            </a:outerShdw>
          </a:effectLst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ó Título" type="titleOnly">
  <p:cSld name="TITLE_ONL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/>
          <p:nvPr>
            <p:ph type="title"/>
          </p:nvPr>
        </p:nvSpPr>
        <p:spPr>
          <a:xfrm>
            <a:off x="1451579" y="804519"/>
            <a:ext cx="9603300" cy="10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0"/>
          <p:cNvSpPr txBox="1"/>
          <p:nvPr>
            <p:ph idx="10" type="dt"/>
          </p:nvPr>
        </p:nvSpPr>
        <p:spPr>
          <a:xfrm>
            <a:off x="7554138" y="330370"/>
            <a:ext cx="35007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0"/>
          <p:cNvSpPr txBox="1"/>
          <p:nvPr>
            <p:ph idx="11" type="ftr"/>
          </p:nvPr>
        </p:nvSpPr>
        <p:spPr>
          <a:xfrm>
            <a:off x="1451579" y="329307"/>
            <a:ext cx="59388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0"/>
          <p:cNvSpPr txBox="1"/>
          <p:nvPr>
            <p:ph idx="12" type="sldNum"/>
          </p:nvPr>
        </p:nvSpPr>
        <p:spPr>
          <a:xfrm>
            <a:off x="480060" y="798973"/>
            <a:ext cx="810900" cy="5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  <p:cxnSp>
        <p:nvCxnSpPr>
          <p:cNvPr id="70" name="Google Shape;70;p20"/>
          <p:cNvCxnSpPr/>
          <p:nvPr/>
        </p:nvCxnSpPr>
        <p:spPr>
          <a:xfrm>
            <a:off x="1453896" y="1847088"/>
            <a:ext cx="9607500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117"/>
              </a:srgbClr>
            </a:outerShdw>
          </a:effectLst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23"/>
          <p:cNvGrpSpPr/>
          <p:nvPr/>
        </p:nvGrpSpPr>
        <p:grpSpPr>
          <a:xfrm>
            <a:off x="7477387" y="482170"/>
            <a:ext cx="4074600" cy="5149200"/>
            <a:chOff x="7477387" y="482170"/>
            <a:chExt cx="4074600" cy="5149200"/>
          </a:xfrm>
        </p:grpSpPr>
        <p:sp>
          <p:nvSpPr>
            <p:cNvPr id="73" name="Google Shape;73;p23"/>
            <p:cNvSpPr/>
            <p:nvPr/>
          </p:nvSpPr>
          <p:spPr>
            <a:xfrm>
              <a:off x="7477387" y="482170"/>
              <a:ext cx="4074600" cy="5149200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  <a:lin ang="16200038" scaled="0"/>
            </a:gradFill>
            <a:ln>
              <a:noFill/>
            </a:ln>
            <a:effectLst>
              <a:outerShdw blurRad="127000" sx="98000" rotWithShape="0" algn="tl" dir="4740000" dist="228600" sy="98000">
                <a:srgbClr val="000000">
                  <a:alpha val="3333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23"/>
            <p:cNvSpPr/>
            <p:nvPr/>
          </p:nvSpPr>
          <p:spPr>
            <a:xfrm>
              <a:off x="7790446" y="812506"/>
              <a:ext cx="3450300" cy="4466400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38" scaled="0"/>
            </a:gradFill>
            <a:ln cap="flat" cmpd="sng" w="50800">
              <a:solidFill>
                <a:srgbClr val="19191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5" name="Google Shape;75;p23"/>
          <p:cNvSpPr txBox="1"/>
          <p:nvPr>
            <p:ph type="title"/>
          </p:nvPr>
        </p:nvSpPr>
        <p:spPr>
          <a:xfrm>
            <a:off x="1451206" y="1129513"/>
            <a:ext cx="5532300" cy="183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3"/>
          <p:cNvSpPr/>
          <p:nvPr>
            <p:ph idx="2" type="pic"/>
          </p:nvPr>
        </p:nvSpPr>
        <p:spPr>
          <a:xfrm>
            <a:off x="8124389" y="1122542"/>
            <a:ext cx="2791200" cy="38664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23"/>
          <p:cNvSpPr txBox="1"/>
          <p:nvPr>
            <p:ph idx="1" type="body"/>
          </p:nvPr>
        </p:nvSpPr>
        <p:spPr>
          <a:xfrm>
            <a:off x="1450329" y="3145992"/>
            <a:ext cx="5524500" cy="20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78" name="Google Shape;78;p23"/>
          <p:cNvSpPr txBox="1"/>
          <p:nvPr>
            <p:ph idx="10" type="dt"/>
          </p:nvPr>
        </p:nvSpPr>
        <p:spPr>
          <a:xfrm>
            <a:off x="1447382" y="5469856"/>
            <a:ext cx="55275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3"/>
          <p:cNvSpPr txBox="1"/>
          <p:nvPr>
            <p:ph idx="11" type="ftr"/>
          </p:nvPr>
        </p:nvSpPr>
        <p:spPr>
          <a:xfrm>
            <a:off x="1447382" y="318640"/>
            <a:ext cx="55410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3"/>
          <p:cNvSpPr txBox="1"/>
          <p:nvPr>
            <p:ph idx="12" type="sldNum"/>
          </p:nvPr>
        </p:nvSpPr>
        <p:spPr>
          <a:xfrm>
            <a:off x="480060" y="798973"/>
            <a:ext cx="810900" cy="5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  <p:cxnSp>
        <p:nvCxnSpPr>
          <p:cNvPr id="81" name="Google Shape;81;p23"/>
          <p:cNvCxnSpPr/>
          <p:nvPr/>
        </p:nvCxnSpPr>
        <p:spPr>
          <a:xfrm>
            <a:off x="1447382" y="3143605"/>
            <a:ext cx="5527500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117"/>
              </a:srgbClr>
            </a:outerShdw>
          </a:effectLst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EBE9E6"/>
            </a:gs>
            <a:gs pos="100000">
              <a:srgbClr val="C9C5C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/>
          <p:nvPr/>
        </p:nvSpPr>
        <p:spPr>
          <a:xfrm>
            <a:off x="0" y="2019476"/>
            <a:ext cx="12192000" cy="4105800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4"/>
          <p:cNvPicPr preferRelativeResize="0"/>
          <p:nvPr/>
        </p:nvPicPr>
        <p:blipFill rotWithShape="1">
          <a:blip r:embed="rId1">
            <a:alphaModFix/>
          </a:blip>
          <a:srcRect b="-1538" l="0" r="0" t="1539"/>
          <a:stretch/>
        </p:blipFill>
        <p:spPr>
          <a:xfrm>
            <a:off x="0" y="6126480"/>
            <a:ext cx="12192000" cy="7429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4"/>
          <p:cNvSpPr txBox="1"/>
          <p:nvPr>
            <p:ph type="title"/>
          </p:nvPr>
        </p:nvSpPr>
        <p:spPr>
          <a:xfrm>
            <a:off x="1451579" y="804519"/>
            <a:ext cx="9603300" cy="10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4"/>
          <p:cNvSpPr txBox="1"/>
          <p:nvPr>
            <p:ph idx="1" type="body"/>
          </p:nvPr>
        </p:nvSpPr>
        <p:spPr>
          <a:xfrm>
            <a:off x="1451579" y="2015732"/>
            <a:ext cx="9603300" cy="3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4"/>
          <p:cNvSpPr txBox="1"/>
          <p:nvPr>
            <p:ph idx="10" type="dt"/>
          </p:nvPr>
        </p:nvSpPr>
        <p:spPr>
          <a:xfrm>
            <a:off x="7554138" y="330370"/>
            <a:ext cx="35007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14"/>
          <p:cNvSpPr txBox="1"/>
          <p:nvPr>
            <p:ph idx="11" type="ftr"/>
          </p:nvPr>
        </p:nvSpPr>
        <p:spPr>
          <a:xfrm>
            <a:off x="1451579" y="329307"/>
            <a:ext cx="59388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4"/>
          <p:cNvSpPr txBox="1"/>
          <p:nvPr>
            <p:ph idx="12" type="sldNum"/>
          </p:nvPr>
        </p:nvSpPr>
        <p:spPr>
          <a:xfrm>
            <a:off x="480060" y="798973"/>
            <a:ext cx="810900" cy="5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  <p:cxnSp>
        <p:nvCxnSpPr>
          <p:cNvPr id="13" name="Google Shape;13;p14"/>
          <p:cNvCxnSpPr/>
          <p:nvPr/>
        </p:nvCxnSpPr>
        <p:spPr>
          <a:xfrm>
            <a:off x="0" y="6128413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000001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blogdononod.blogspot.com/2009/10/alcoviteira.html" TargetMode="External"/><Relationship Id="rId4" Type="http://schemas.openxmlformats.org/officeDocument/2006/relationships/hyperlink" Target="https://www.google.com/imghp?hl=pt-pt" TargetMode="External"/><Relationship Id="rId5" Type="http://schemas.openxmlformats.org/officeDocument/2006/relationships/hyperlink" Target="https://dicionario.priberam.org/" TargetMode="External"/><Relationship Id="rId6" Type="http://schemas.openxmlformats.org/officeDocument/2006/relationships/hyperlink" Target="https://pt.wikisource.org/wiki/Auto_da_Barca_do_Inferno/A_Alcoviteira" TargetMode="External"/><Relationship Id="rId7" Type="http://schemas.openxmlformats.org/officeDocument/2006/relationships/hyperlink" Target="https://pt.wikipedia.org/wiki/Alcoviteira_(Gil_Vicente)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youtube.com/watch?v=sdWFRBOB5gA" TargetMode="External"/><Relationship Id="rId4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9.png"/><Relationship Id="rId6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"/>
          <p:cNvSpPr txBox="1"/>
          <p:nvPr>
            <p:ph type="title"/>
          </p:nvPr>
        </p:nvSpPr>
        <p:spPr>
          <a:xfrm>
            <a:off x="1447789" y="1770130"/>
            <a:ext cx="8643300" cy="1887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</a:pPr>
            <a:r>
              <a:rPr lang="pt-PT" sz="5200">
                <a:latin typeface="Century Schoolbook"/>
                <a:ea typeface="Century Schoolbook"/>
                <a:cs typeface="Century Schoolbook"/>
                <a:sym typeface="Century Schoolbook"/>
              </a:rPr>
              <a:t>ALCOVITEIRA</a:t>
            </a:r>
            <a:br>
              <a:rPr lang="pt-PT" sz="5200"/>
            </a:br>
            <a:r>
              <a:rPr i="1" lang="pt-PT" sz="5000" cap="none">
                <a:latin typeface="Century Schoolbook"/>
                <a:ea typeface="Century Schoolbook"/>
                <a:cs typeface="Century Schoolbook"/>
                <a:sym typeface="Century Schoolbook"/>
              </a:rPr>
              <a:t>Auto da </a:t>
            </a:r>
            <a:r>
              <a:rPr i="1" lang="pt-PT" sz="5000">
                <a:latin typeface="Century Schoolbook"/>
                <a:ea typeface="Century Schoolbook"/>
                <a:cs typeface="Century Schoolbook"/>
                <a:sym typeface="Century Schoolbook"/>
              </a:rPr>
              <a:t>B</a:t>
            </a:r>
            <a:r>
              <a:rPr i="1" lang="pt-PT" sz="5000" cap="none">
                <a:latin typeface="Century Schoolbook"/>
                <a:ea typeface="Century Schoolbook"/>
                <a:cs typeface="Century Schoolbook"/>
                <a:sym typeface="Century Schoolbook"/>
              </a:rPr>
              <a:t>arca do </a:t>
            </a:r>
            <a:r>
              <a:rPr i="1" lang="pt-PT" sz="5000">
                <a:latin typeface="Century Schoolbook"/>
                <a:ea typeface="Century Schoolbook"/>
                <a:cs typeface="Century Schoolbook"/>
                <a:sym typeface="Century Schoolbook"/>
              </a:rPr>
              <a:t>I</a:t>
            </a:r>
            <a:r>
              <a:rPr i="1" lang="pt-PT" sz="5000" cap="none">
                <a:latin typeface="Century Schoolbook"/>
                <a:ea typeface="Century Schoolbook"/>
                <a:cs typeface="Century Schoolbook"/>
                <a:sym typeface="Century Schoolbook"/>
              </a:rPr>
              <a:t>nferno</a:t>
            </a:r>
            <a:endParaRPr i="1" sz="5000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01" name="Google Shape;101;p1"/>
          <p:cNvSpPr txBox="1"/>
          <p:nvPr>
            <p:ph idx="1" type="body"/>
          </p:nvPr>
        </p:nvSpPr>
        <p:spPr>
          <a:xfrm>
            <a:off x="1454239" y="3828095"/>
            <a:ext cx="8630400" cy="10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32499"/>
              <a:buNone/>
            </a:pPr>
            <a:r>
              <a:rPr lang="pt-PT" sz="8000" cap="none"/>
              <a:t>Trabalho realizado no âmbito da disciplina de </a:t>
            </a:r>
            <a:r>
              <a:rPr lang="pt-PT" sz="8000"/>
              <a:t>P</a:t>
            </a:r>
            <a:r>
              <a:rPr lang="pt-PT" sz="8000" cap="none"/>
              <a:t>ortuguês, por:</a:t>
            </a:r>
            <a:endParaRPr sz="8000"/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32499"/>
              <a:buNone/>
            </a:pPr>
            <a:r>
              <a:rPr lang="pt-PT" sz="8000" cap="none"/>
              <a:t>Madalena Morais nº14, 9ºB;</a:t>
            </a:r>
            <a:br>
              <a:rPr lang="pt-PT" sz="8000" cap="none"/>
            </a:br>
            <a:r>
              <a:rPr lang="pt-PT" sz="8000" cap="none"/>
              <a:t>Mariana Alves nº15, 9ºB;</a:t>
            </a:r>
            <a:br>
              <a:rPr lang="pt-PT" sz="8000"/>
            </a:br>
            <a:r>
              <a:rPr lang="pt-PT" sz="8000" cap="none"/>
              <a:t>Sara Faustino nº22, 9ºB.</a:t>
            </a:r>
            <a:endParaRPr sz="8000"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</p:txBody>
      </p:sp>
      <p:pic>
        <p:nvPicPr>
          <p:cNvPr id="102" name="Google Shape;10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8" y="-8"/>
            <a:ext cx="854800" cy="85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"/>
          <p:cNvSpPr txBox="1"/>
          <p:nvPr/>
        </p:nvSpPr>
        <p:spPr>
          <a:xfrm>
            <a:off x="854792" y="47823"/>
            <a:ext cx="4324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PT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Escola Básica e Secundária de Águas Santas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9"/>
          <p:cNvSpPr txBox="1"/>
          <p:nvPr>
            <p:ph type="title"/>
          </p:nvPr>
        </p:nvSpPr>
        <p:spPr>
          <a:xfrm>
            <a:off x="1073791" y="1993295"/>
            <a:ext cx="3955404" cy="22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pt-PT" sz="3200">
                <a:latin typeface="Calibri"/>
                <a:ea typeface="Calibri"/>
                <a:cs typeface="Calibri"/>
                <a:sym typeface="Calibri"/>
              </a:rPr>
              <a:t>ARGUMENTOS DE ACUSAÇÃO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9"/>
          <p:cNvSpPr txBox="1"/>
          <p:nvPr>
            <p:ph idx="1" type="body"/>
          </p:nvPr>
        </p:nvSpPr>
        <p:spPr>
          <a:xfrm>
            <a:off x="5429393" y="1910945"/>
            <a:ext cx="5832518" cy="46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pt-PT" sz="2100"/>
              <a:t>	Como Brísida já se tinha autoacusado, com a sua  defesa, as personagens alegóricas, o Diabo e o Anjo, apenas a acusaram de ter levado uma vida de prostituição, de  hipocrisia e  de mentiras.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0"/>
          <p:cNvSpPr txBox="1"/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pt-PT">
                <a:latin typeface="Calibri"/>
                <a:ea typeface="Calibri"/>
                <a:cs typeface="Calibri"/>
                <a:sym typeface="Calibri"/>
              </a:rPr>
              <a:t>TIPOS DE CÓMICO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0"/>
          <p:cNvSpPr txBox="1"/>
          <p:nvPr>
            <p:ph idx="1" type="body"/>
          </p:nvPr>
        </p:nvSpPr>
        <p:spPr>
          <a:xfrm>
            <a:off x="1451554" y="2748983"/>
            <a:ext cx="9603300" cy="3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b="1" lang="pt-PT"/>
              <a:t>Cómico de linguagem</a:t>
            </a:r>
            <a:r>
              <a:rPr lang="pt-PT"/>
              <a:t>- "barqueiro mano, meus olhos"; "cuidais que trago piolhos?”.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b="1" lang="pt-PT"/>
              <a:t>Cómico de carácter</a:t>
            </a:r>
            <a:r>
              <a:rPr lang="pt-PT"/>
              <a:t>- "eu som apostolada...fiz cousas mui divinas“.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pt-PT"/>
              <a:t>Existe </a:t>
            </a:r>
            <a:r>
              <a:rPr b="1" lang="pt-PT"/>
              <a:t>cómico de situação, </a:t>
            </a:r>
            <a:r>
              <a:rPr lang="pt-PT"/>
              <a:t> quando Brísida muda a sua atitude e mostra-se de diferentes formas, com o Diabo (decidida) e com o Anjo (sedutora).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1"/>
          <p:cNvSpPr txBox="1"/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pt-PT">
                <a:latin typeface="Calibri"/>
                <a:ea typeface="Calibri"/>
                <a:cs typeface="Calibri"/>
                <a:sym typeface="Calibri"/>
              </a:rPr>
              <a:t>RECURSOS EXPRESSIVOS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1"/>
          <p:cNvSpPr txBox="1"/>
          <p:nvPr>
            <p:ph idx="1" type="body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13513"/>
              <a:buChar char="•"/>
            </a:pPr>
            <a:r>
              <a:rPr b="1" lang="pt-PT"/>
              <a:t>Ironia</a:t>
            </a:r>
            <a:r>
              <a:rPr lang="pt-PT"/>
              <a:t>- “Que sabroso arrecear”.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13513"/>
              <a:buChar char="•"/>
            </a:pPr>
            <a:r>
              <a:rPr b="1" lang="pt-PT"/>
              <a:t>Eufemismo</a:t>
            </a:r>
            <a:r>
              <a:rPr lang="pt-PT"/>
              <a:t>- “fogo infernal”.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13513"/>
              <a:buChar char="•"/>
            </a:pPr>
            <a:r>
              <a:rPr b="1" lang="pt-PT"/>
              <a:t>Comparação</a:t>
            </a:r>
            <a:r>
              <a:rPr lang="pt-PT"/>
              <a:t>- “Santa Úrsula nom converteo tantas cachopas como eu”.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13513"/>
              <a:buChar char="•"/>
            </a:pPr>
            <a:r>
              <a:rPr b="1" lang="pt-PT"/>
              <a:t>Metáfora</a:t>
            </a:r>
            <a:r>
              <a:rPr lang="pt-PT"/>
              <a:t>- “meu amor, minhas boninas, olho de perlinhas finas”.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97297"/>
              <a:buNone/>
            </a:pPr>
            <a:r>
              <a:rPr b="1" lang="pt-PT"/>
              <a:t>	</a:t>
            </a:r>
            <a:r>
              <a:rPr lang="pt-PT"/>
              <a:t>Além disso, utilizava as palavras “salvar”, “converter” e “perder”, num sentido figurado.</a:t>
            </a:r>
            <a:br>
              <a:rPr lang="pt-PT"/>
            </a:br>
            <a:r>
              <a:rPr lang="pt-PT"/>
              <a:t>	A Alcoviteira usava estas palavras numa vertente religiosa, argumentava que tinha feito coisas divinas e que merecia ir para o Paraíso, desta forma tentava convencer o Anjo.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2"/>
          <p:cNvSpPr txBox="1"/>
          <p:nvPr>
            <p:ph type="title"/>
          </p:nvPr>
        </p:nvSpPr>
        <p:spPr>
          <a:xfrm>
            <a:off x="1437420" y="2394524"/>
            <a:ext cx="3273000" cy="22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pt-PT" sz="3200">
                <a:latin typeface="Calibri"/>
                <a:ea typeface="Calibri"/>
                <a:cs typeface="Calibri"/>
                <a:sym typeface="Calibri"/>
              </a:rPr>
              <a:t>CRÍTICA SOCIAL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12"/>
          <p:cNvSpPr txBox="1"/>
          <p:nvPr>
            <p:ph idx="1" type="body"/>
          </p:nvPr>
        </p:nvSpPr>
        <p:spPr>
          <a:xfrm>
            <a:off x="5449639" y="2394524"/>
            <a:ext cx="6012600" cy="46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pt-PT"/>
              <a:t>	O objetivo de </a:t>
            </a:r>
            <a:r>
              <a:rPr b="1" lang="pt-PT"/>
              <a:t>Gil Vicente</a:t>
            </a:r>
            <a:r>
              <a:rPr lang="pt-PT"/>
              <a:t> ao escrever esta cena é criticar  estas mulheres (todos os tipos de alcoviteiras da época) e a exploração da prostituição, da bruxaria, da sua falsa religião e da malícia e falta de castidade do clero.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3"/>
          <p:cNvSpPr txBox="1"/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pt-PT">
                <a:latin typeface="Calibri"/>
                <a:ea typeface="Calibri"/>
                <a:cs typeface="Calibri"/>
                <a:sym typeface="Calibri"/>
              </a:rPr>
              <a:t>WEBGRAFIA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3"/>
          <p:cNvSpPr txBox="1"/>
          <p:nvPr>
            <p:ph idx="1" type="body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pt-PT" u="sng">
                <a:solidFill>
                  <a:schemeClr val="hlink"/>
                </a:solidFill>
                <a:hlinkClick r:id="rId3"/>
              </a:rPr>
              <a:t>http://blogdononod.blogspot.com/2009/10/alcoviteira.html</a:t>
            </a:r>
            <a:r>
              <a:rPr lang="pt-PT"/>
              <a:t> ;</a:t>
            </a:r>
            <a:endParaRPr/>
          </a:p>
          <a:p>
            <a:pPr indent="-3429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pt-PT" u="sng">
                <a:solidFill>
                  <a:schemeClr val="hlink"/>
                </a:solidFill>
                <a:hlinkClick r:id="rId4"/>
              </a:rPr>
              <a:t>https://www.google.com/imghp?hl=pt-pt</a:t>
            </a:r>
            <a:r>
              <a:rPr lang="pt-PT"/>
              <a:t> ;</a:t>
            </a:r>
            <a:endParaRPr/>
          </a:p>
          <a:p>
            <a:pPr indent="-3429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pt-PT" u="sng">
                <a:solidFill>
                  <a:schemeClr val="hlink"/>
                </a:solidFill>
                <a:hlinkClick r:id="rId5"/>
              </a:rPr>
              <a:t>https://dicionario.priberam.org/</a:t>
            </a:r>
            <a:r>
              <a:rPr lang="pt-PT"/>
              <a:t> ;</a:t>
            </a:r>
            <a:endParaRPr/>
          </a:p>
          <a:p>
            <a:pPr indent="-3429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pt-PT" u="sng">
                <a:solidFill>
                  <a:schemeClr val="hlink"/>
                </a:solidFill>
                <a:hlinkClick r:id="rId6"/>
              </a:rPr>
              <a:t>https://pt.wikisource.org/wiki/Auto_da_Barca_do_Inferno/A_Alcoviteira</a:t>
            </a:r>
            <a:r>
              <a:rPr lang="pt-PT"/>
              <a:t> ;</a:t>
            </a:r>
            <a:endParaRPr/>
          </a:p>
          <a:p>
            <a:pPr indent="-3429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pt-PT" u="sng">
                <a:solidFill>
                  <a:schemeClr val="hlink"/>
                </a:solidFill>
                <a:hlinkClick r:id="rId7"/>
              </a:rPr>
              <a:t>https://pt.wikipedia.org/wiki/Alcoviteira_(Gil_Vicente)</a:t>
            </a:r>
            <a:r>
              <a:rPr lang="pt-PT"/>
              <a:t> ;</a:t>
            </a:r>
            <a:endParaRPr/>
          </a:p>
          <a:p>
            <a:pPr indent="-3429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pt-PT"/>
              <a:t>Manual de Português do 9º ano: “(Para)Textos”, Porto Editora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6" title="Alcoviteira grup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11550" y="0"/>
            <a:ext cx="9027376" cy="606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 txBox="1"/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pt-PT">
                <a:latin typeface="Calibri"/>
                <a:ea typeface="Calibri"/>
                <a:cs typeface="Calibri"/>
                <a:sym typeface="Calibri"/>
              </a:rPr>
              <a:t>ÍNDICE: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>
            <p:ph idx="1" type="body"/>
          </p:nvPr>
        </p:nvSpPr>
        <p:spPr>
          <a:xfrm>
            <a:off x="1451575" y="1900749"/>
            <a:ext cx="9603300" cy="43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6884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pt-PT" sz="1600"/>
              <a:t>Personagens;</a:t>
            </a:r>
            <a:endParaRPr sz="1600"/>
          </a:p>
          <a:p>
            <a:pPr indent="-226884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pt-PT" sz="1600"/>
              <a:t>Percurso cénico;</a:t>
            </a:r>
            <a:endParaRPr sz="1600"/>
          </a:p>
          <a:p>
            <a:pPr indent="-226884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pt-PT" sz="1600"/>
              <a:t>Caracterização/ Comportamentos;</a:t>
            </a:r>
            <a:endParaRPr sz="1600"/>
          </a:p>
          <a:p>
            <a:pPr indent="-226884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pt-PT" sz="1600"/>
              <a:t>Símbolos cénicos;</a:t>
            </a:r>
            <a:endParaRPr sz="1600"/>
          </a:p>
          <a:p>
            <a:pPr indent="-226884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pt-PT" sz="1600"/>
              <a:t>Argumentos de defesa;</a:t>
            </a:r>
            <a:endParaRPr sz="1600"/>
          </a:p>
          <a:p>
            <a:pPr indent="-226884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pt-PT" sz="1600"/>
              <a:t>Argumentos de acusação;</a:t>
            </a:r>
            <a:endParaRPr sz="1600"/>
          </a:p>
          <a:p>
            <a:pPr indent="-226884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pt-PT" sz="1600"/>
              <a:t>Tipos de cómico;</a:t>
            </a:r>
            <a:endParaRPr sz="1600"/>
          </a:p>
          <a:p>
            <a:pPr indent="-226884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pt-PT" sz="1600"/>
              <a:t>Recursos expressivos;</a:t>
            </a:r>
            <a:endParaRPr sz="1600"/>
          </a:p>
          <a:p>
            <a:pPr indent="-226884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pt-PT" sz="1600"/>
              <a:t>Crítica social;</a:t>
            </a:r>
            <a:endParaRPr sz="1600"/>
          </a:p>
          <a:p>
            <a:pPr indent="-226884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pt-PT" sz="1600"/>
              <a:t>Webgrafia.</a:t>
            </a:r>
            <a:endParaRPr sz="1600"/>
          </a:p>
          <a:p>
            <a:pPr indent="-130175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1600"/>
          </a:p>
          <a:p>
            <a:pPr indent="-130175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1600"/>
          </a:p>
        </p:txBody>
      </p:sp>
      <p:pic>
        <p:nvPicPr>
          <p:cNvPr id="115" name="Google Shape;11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88096" y="2146063"/>
            <a:ext cx="2266758" cy="38128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"/>
          <p:cNvSpPr txBox="1"/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pt-PT">
                <a:latin typeface="Calibri"/>
                <a:ea typeface="Calibri"/>
                <a:cs typeface="Calibri"/>
                <a:sym typeface="Calibri"/>
              </a:rPr>
              <a:t>INTRODUÇÃO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3"/>
          <p:cNvSpPr txBox="1"/>
          <p:nvPr>
            <p:ph idx="1" type="body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pt-PT"/>
              <a:t>	</a:t>
            </a:r>
            <a:r>
              <a:rPr lang="pt-PT">
                <a:latin typeface="Calibri"/>
                <a:ea typeface="Calibri"/>
                <a:cs typeface="Calibri"/>
                <a:sym typeface="Calibri"/>
              </a:rPr>
              <a:t>Esta cena da peça </a:t>
            </a:r>
            <a:r>
              <a:rPr i="1" lang="pt-PT">
                <a:latin typeface="Calibri"/>
                <a:ea typeface="Calibri"/>
                <a:cs typeface="Calibri"/>
                <a:sym typeface="Calibri"/>
              </a:rPr>
              <a:t>Auto da Barca do Inferno </a:t>
            </a:r>
            <a:r>
              <a:rPr lang="pt-PT">
                <a:latin typeface="Calibri"/>
                <a:ea typeface="Calibri"/>
                <a:cs typeface="Calibri"/>
                <a:sym typeface="Calibri"/>
              </a:rPr>
              <a:t>retrata uma Alcoviteira, Brísida Vaz.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</a:pPr>
            <a:r>
              <a:rPr lang="pt-PT"/>
              <a:t>	</a:t>
            </a:r>
            <a:r>
              <a:rPr lang="pt-PT">
                <a:latin typeface="Calibri"/>
                <a:ea typeface="Calibri"/>
                <a:cs typeface="Calibri"/>
                <a:sym typeface="Calibri"/>
              </a:rPr>
              <a:t>O sentido da palavra “Alcoviteira” refere todas as mulheres que exploravam sexualmente outras raparigas, levando-as a seguirem o caminho da prostituição.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</a:pPr>
            <a:r>
              <a:rPr lang="pt-PT"/>
              <a:t>	</a:t>
            </a:r>
            <a:r>
              <a:rPr lang="pt-PT">
                <a:latin typeface="Calibri"/>
                <a:ea typeface="Calibri"/>
                <a:cs typeface="Calibri"/>
                <a:sym typeface="Calibri"/>
              </a:rPr>
              <a:t>Atualmente, Alcoviteira é</a:t>
            </a:r>
            <a:r>
              <a:rPr lang="pt-PT"/>
              <a:t> o nome dado</a:t>
            </a:r>
            <a:r>
              <a:rPr lang="pt-PT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/>
              <a:t>à</a:t>
            </a:r>
            <a:r>
              <a:rPr lang="pt-PT">
                <a:latin typeface="Calibri"/>
                <a:ea typeface="Calibri"/>
                <a:cs typeface="Calibri"/>
                <a:sym typeface="Calibri"/>
              </a:rPr>
              <a:t> mulher que vive a falar mal das outras pessoas, neste caso, a fazer intrigas.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</a:pPr>
            <a:r>
              <a:rPr lang="pt-PT"/>
              <a:t>	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 txBox="1"/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pt-PT">
                <a:latin typeface="Calibri"/>
                <a:ea typeface="Calibri"/>
                <a:cs typeface="Calibri"/>
                <a:sym typeface="Calibri"/>
              </a:rPr>
              <a:t>PERSONAGENS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 txBox="1"/>
          <p:nvPr>
            <p:ph idx="1" type="body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pt-PT"/>
              <a:t>Nesta cena encontram-se quatro personagens:</a:t>
            </a:r>
            <a:endParaRPr/>
          </a:p>
        </p:txBody>
      </p:sp>
      <p:pic>
        <p:nvPicPr>
          <p:cNvPr descr="Uma imagem com texto, pessoa, pose&#10;&#10;Descrição gerada automaticamente" id="128" name="Google Shape;128;p4"/>
          <p:cNvPicPr preferRelativeResize="0"/>
          <p:nvPr/>
        </p:nvPicPr>
        <p:blipFill rotWithShape="1">
          <a:blip r:embed="rId3">
            <a:alphaModFix/>
          </a:blip>
          <a:srcRect b="12549" l="31721" r="22723" t="8726"/>
          <a:stretch/>
        </p:blipFill>
        <p:spPr>
          <a:xfrm>
            <a:off x="666518" y="2689534"/>
            <a:ext cx="2567836" cy="29583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ma imagem com texto, monitor, interior&#10;&#10;Descrição gerada automaticamente" id="129" name="Google Shape;129;p4"/>
          <p:cNvPicPr preferRelativeResize="0"/>
          <p:nvPr/>
        </p:nvPicPr>
        <p:blipFill rotWithShape="1">
          <a:blip r:embed="rId4">
            <a:alphaModFix/>
          </a:blip>
          <a:srcRect b="24901" l="41360" r="21974" t="15783"/>
          <a:stretch/>
        </p:blipFill>
        <p:spPr>
          <a:xfrm>
            <a:off x="5995512" y="2676087"/>
            <a:ext cx="2743199" cy="29583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ma imagem com texto, parede, interior, pose&#10;&#10;Descrição gerada automaticamente" id="130" name="Google Shape;130;p4"/>
          <p:cNvPicPr preferRelativeResize="0"/>
          <p:nvPr/>
        </p:nvPicPr>
        <p:blipFill rotWithShape="1">
          <a:blip r:embed="rId5">
            <a:alphaModFix/>
          </a:blip>
          <a:srcRect b="30194" l="45707" r="22266" t="11731"/>
          <a:stretch/>
        </p:blipFill>
        <p:spPr>
          <a:xfrm>
            <a:off x="3391323" y="2689534"/>
            <a:ext cx="2447220" cy="29583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ma imagem com texto, pessoa, parede, interior&#10;&#10;Descrição gerada automaticamente" id="131" name="Google Shape;131;p4"/>
          <p:cNvPicPr preferRelativeResize="0"/>
          <p:nvPr/>
        </p:nvPicPr>
        <p:blipFill rotWithShape="1">
          <a:blip r:embed="rId6">
            <a:alphaModFix/>
          </a:blip>
          <a:srcRect b="16471" l="29814" r="25075" t="6761"/>
          <a:stretch/>
        </p:blipFill>
        <p:spPr>
          <a:xfrm>
            <a:off x="8895680" y="2682810"/>
            <a:ext cx="2595774" cy="2944906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4"/>
          <p:cNvSpPr txBox="1"/>
          <p:nvPr/>
        </p:nvSpPr>
        <p:spPr>
          <a:xfrm>
            <a:off x="585356" y="5627716"/>
            <a:ext cx="2648998" cy="3539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pt-PT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Alcoviteira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4"/>
          <p:cNvSpPr txBox="1"/>
          <p:nvPr/>
        </p:nvSpPr>
        <p:spPr>
          <a:xfrm>
            <a:off x="3315516" y="5630809"/>
            <a:ext cx="2648998" cy="3539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pt-PT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Anjo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4"/>
          <p:cNvSpPr txBox="1"/>
          <p:nvPr/>
        </p:nvSpPr>
        <p:spPr>
          <a:xfrm>
            <a:off x="5923286" y="5627715"/>
            <a:ext cx="2648998" cy="3539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pt-PT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Diabo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4"/>
          <p:cNvSpPr txBox="1"/>
          <p:nvPr/>
        </p:nvSpPr>
        <p:spPr>
          <a:xfrm>
            <a:off x="8810937" y="5627714"/>
            <a:ext cx="2648998" cy="3539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pt-PT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Companheiro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95600" y="3949866"/>
            <a:ext cx="1660926" cy="2372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84949" y="2489716"/>
            <a:ext cx="1418457" cy="2506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10021" y="1161558"/>
            <a:ext cx="1660926" cy="23727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3" name="Google Shape;143;p5"/>
          <p:cNvGrpSpPr/>
          <p:nvPr/>
        </p:nvGrpSpPr>
        <p:grpSpPr>
          <a:xfrm>
            <a:off x="3982411" y="628894"/>
            <a:ext cx="6256367" cy="5487682"/>
            <a:chOff x="3636" y="8502"/>
            <a:chExt cx="6256367" cy="5487682"/>
          </a:xfrm>
        </p:grpSpPr>
        <p:sp>
          <p:nvSpPr>
            <p:cNvPr id="144" name="Google Shape;144;p5"/>
            <p:cNvSpPr/>
            <p:nvPr/>
          </p:nvSpPr>
          <p:spPr>
            <a:xfrm rot="5400000">
              <a:off x="285985" y="1189867"/>
              <a:ext cx="1065713" cy="1213276"/>
            </a:xfrm>
            <a:prstGeom prst="bentUpArrow">
              <a:avLst>
                <a:gd fmla="val 32840" name="adj1"/>
                <a:gd fmla="val 25000" name="adj2"/>
                <a:gd fmla="val 35780" name="adj3"/>
              </a:avLst>
            </a:prstGeom>
            <a:solidFill>
              <a:srgbClr val="C2C7D7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3636" y="8502"/>
              <a:ext cx="1794033" cy="1255765"/>
            </a:xfrm>
            <a:prstGeom prst="roundRect">
              <a:avLst>
                <a:gd fmla="val 16670" name="adj"/>
              </a:avLst>
            </a:prstGeom>
            <a:solidFill>
              <a:schemeClr val="accent5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5"/>
            <p:cNvSpPr txBox="1"/>
            <p:nvPr/>
          </p:nvSpPr>
          <p:spPr>
            <a:xfrm>
              <a:off x="64948" y="69814"/>
              <a:ext cx="1671409" cy="11331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8100" lIns="118100" spcFirstLastPara="1" rIns="118100" wrap="square" tIns="11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100"/>
                <a:buFont typeface="Calibri"/>
                <a:buNone/>
              </a:pPr>
              <a:r>
                <a:rPr b="0" i="0" lang="pt-PT" sz="31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Cais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1797669" y="128268"/>
              <a:ext cx="1304809" cy="10149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5"/>
            <p:cNvSpPr/>
            <p:nvPr/>
          </p:nvSpPr>
          <p:spPr>
            <a:xfrm rot="5400000">
              <a:off x="1773430" y="2600506"/>
              <a:ext cx="1065713" cy="1213276"/>
            </a:xfrm>
            <a:prstGeom prst="bentUpArrow">
              <a:avLst>
                <a:gd fmla="val 32840" name="adj1"/>
                <a:gd fmla="val 25000" name="adj2"/>
                <a:gd fmla="val 35780" name="adj3"/>
              </a:avLst>
            </a:prstGeom>
            <a:solidFill>
              <a:srgbClr val="C2C7D7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1491080" y="1419141"/>
              <a:ext cx="1794033" cy="1255765"/>
            </a:xfrm>
            <a:prstGeom prst="roundRect">
              <a:avLst>
                <a:gd fmla="val 16670" name="adj"/>
              </a:avLst>
            </a:prstGeom>
            <a:solidFill>
              <a:schemeClr val="accent5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5"/>
            <p:cNvSpPr txBox="1"/>
            <p:nvPr/>
          </p:nvSpPr>
          <p:spPr>
            <a:xfrm>
              <a:off x="1552392" y="1480453"/>
              <a:ext cx="1671409" cy="11331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8100" lIns="118100" spcFirstLastPara="1" rIns="118100" wrap="square" tIns="11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100"/>
                <a:buFont typeface="Calibri"/>
                <a:buNone/>
              </a:pPr>
              <a:r>
                <a:rPr b="0" i="0" lang="pt-PT" sz="31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Barca do Diabo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3285114" y="1538907"/>
              <a:ext cx="1304809" cy="10149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 rot="5400000">
              <a:off x="3260874" y="4011145"/>
              <a:ext cx="1065713" cy="1213276"/>
            </a:xfrm>
            <a:prstGeom prst="bentUpArrow">
              <a:avLst>
                <a:gd fmla="val 32840" name="adj1"/>
                <a:gd fmla="val 25000" name="adj2"/>
                <a:gd fmla="val 35780" name="adj3"/>
              </a:avLst>
            </a:prstGeom>
            <a:solidFill>
              <a:srgbClr val="C2C7D7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2978525" y="2829780"/>
              <a:ext cx="1794033" cy="1255765"/>
            </a:xfrm>
            <a:prstGeom prst="roundRect">
              <a:avLst>
                <a:gd fmla="val 16670" name="adj"/>
              </a:avLst>
            </a:prstGeom>
            <a:solidFill>
              <a:schemeClr val="accent5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5"/>
            <p:cNvSpPr txBox="1"/>
            <p:nvPr/>
          </p:nvSpPr>
          <p:spPr>
            <a:xfrm>
              <a:off x="3039837" y="2891092"/>
              <a:ext cx="1671409" cy="11331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8100" lIns="118100" spcFirstLastPara="1" rIns="118100" wrap="square" tIns="11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100"/>
                <a:buFont typeface="Calibri"/>
                <a:buNone/>
              </a:pPr>
              <a:r>
                <a:rPr b="0" i="0" lang="pt-PT" sz="31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Barca do Anjo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4772559" y="2949546"/>
              <a:ext cx="1304809" cy="10149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4465970" y="4240419"/>
              <a:ext cx="1794033" cy="1255765"/>
            </a:xfrm>
            <a:prstGeom prst="roundRect">
              <a:avLst>
                <a:gd fmla="val 16670" name="adj"/>
              </a:avLst>
            </a:prstGeom>
            <a:solidFill>
              <a:schemeClr val="accent5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5"/>
            <p:cNvSpPr txBox="1"/>
            <p:nvPr/>
          </p:nvSpPr>
          <p:spPr>
            <a:xfrm>
              <a:off x="4527282" y="4301731"/>
              <a:ext cx="1671409" cy="11331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8100" lIns="118100" spcFirstLastPara="1" rIns="118100" wrap="square" tIns="11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100"/>
                <a:buFont typeface="Calibri"/>
                <a:buNone/>
              </a:pPr>
              <a:r>
                <a:rPr b="0" i="0" lang="pt-PT" sz="31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Entra na Barca do Diabo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8" name="Google Shape;158;p5"/>
          <p:cNvSpPr txBox="1"/>
          <p:nvPr>
            <p:ph type="title"/>
          </p:nvPr>
        </p:nvSpPr>
        <p:spPr>
          <a:xfrm>
            <a:off x="390300" y="3389175"/>
            <a:ext cx="4703100" cy="14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alibri"/>
              <a:buNone/>
            </a:pPr>
            <a:r>
              <a:rPr lang="pt-PT">
                <a:latin typeface="Calibri"/>
                <a:ea typeface="Calibri"/>
                <a:cs typeface="Calibri"/>
                <a:sym typeface="Calibri"/>
              </a:rPr>
              <a:t>PERCURSO CÉNICO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5"/>
          <p:cNvSpPr/>
          <p:nvPr/>
        </p:nvSpPr>
        <p:spPr>
          <a:xfrm>
            <a:off x="6269075" y="2593695"/>
            <a:ext cx="1022644" cy="79547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"/>
          <p:cNvSpPr txBox="1"/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pt-PT">
                <a:latin typeface="Calibri"/>
                <a:ea typeface="Calibri"/>
                <a:cs typeface="Calibri"/>
                <a:sym typeface="Calibri"/>
              </a:rPr>
              <a:t>CARACTERIZAÇÃO</a:t>
            </a:r>
            <a:r>
              <a:rPr lang="pt-PT">
                <a:latin typeface="Century Schoolbook"/>
                <a:ea typeface="Century Schoolbook"/>
                <a:cs typeface="Century Schoolbook"/>
                <a:sym typeface="Century Schoolbook"/>
              </a:rPr>
              <a:t>/ </a:t>
            </a:r>
            <a:r>
              <a:rPr lang="pt-PT">
                <a:latin typeface="Calibri"/>
                <a:ea typeface="Calibri"/>
                <a:cs typeface="Calibri"/>
                <a:sym typeface="Calibri"/>
              </a:rPr>
              <a:t>COMPORTAMENTOS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6"/>
          <p:cNvSpPr txBox="1"/>
          <p:nvPr>
            <p:ph idx="1" type="body"/>
          </p:nvPr>
        </p:nvSpPr>
        <p:spPr>
          <a:xfrm>
            <a:off x="1451567" y="2477607"/>
            <a:ext cx="9603300" cy="3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pt-PT" sz="2100"/>
              <a:t>	Brísida Vaz era </a:t>
            </a:r>
            <a:r>
              <a:rPr b="1" lang="pt-PT" sz="2100"/>
              <a:t>mentirosa</a:t>
            </a:r>
            <a:r>
              <a:rPr lang="pt-PT" sz="2100"/>
              <a:t> (“três almários de mentir”), </a:t>
            </a:r>
            <a:r>
              <a:rPr b="1" lang="pt-PT" sz="2100"/>
              <a:t>mexeriqueira </a:t>
            </a:r>
            <a:r>
              <a:rPr lang="pt-PT" sz="2100"/>
              <a:t>(“cinco cofres de enleos”), </a:t>
            </a:r>
            <a:r>
              <a:rPr b="1" lang="pt-PT" sz="2100"/>
              <a:t>ladra </a:t>
            </a:r>
            <a:r>
              <a:rPr lang="pt-PT" sz="2100"/>
              <a:t>(“alguns frutos alheos”), </a:t>
            </a:r>
            <a:r>
              <a:rPr b="1" lang="pt-PT" sz="2100"/>
              <a:t>cínica </a:t>
            </a:r>
            <a:r>
              <a:rPr lang="pt-PT" sz="2100"/>
              <a:t>(“trago eu muita bofé”), </a:t>
            </a:r>
            <a:r>
              <a:rPr b="1" lang="pt-PT" sz="2100"/>
              <a:t>convencida </a:t>
            </a:r>
            <a:r>
              <a:rPr lang="pt-PT" sz="2100"/>
              <a:t>(“e eu vou pera o paraíso”) e </a:t>
            </a:r>
            <a:r>
              <a:rPr b="1" lang="pt-PT" sz="2100"/>
              <a:t>enganadora </a:t>
            </a:r>
            <a:r>
              <a:rPr lang="pt-PT" sz="2100"/>
              <a:t>(“barqueiro mano meus olhos”).</a:t>
            </a:r>
            <a:endParaRPr sz="2100"/>
          </a:p>
          <a:p>
            <a:pPr indent="0" lvl="0" marL="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</a:pPr>
            <a:r>
              <a:rPr lang="pt-PT" sz="2100"/>
              <a:t>	Era </a:t>
            </a:r>
            <a:r>
              <a:rPr b="1" lang="pt-PT" sz="2100"/>
              <a:t>lisonjeadora</a:t>
            </a:r>
            <a:r>
              <a:rPr lang="pt-PT" sz="2100"/>
              <a:t> com o Anjo, no entanto, para com o Diabo era </a:t>
            </a:r>
            <a:r>
              <a:rPr b="1" lang="pt-PT" sz="2100"/>
              <a:t>decidida</a:t>
            </a:r>
            <a:r>
              <a:rPr lang="pt-PT" sz="2100"/>
              <a:t>. </a:t>
            </a:r>
            <a:endParaRPr sz="2100"/>
          </a:p>
          <a:p>
            <a:pPr indent="0" lvl="0" marL="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</a:pPr>
            <a:r>
              <a:rPr lang="pt-PT" sz="2100"/>
              <a:t>	 Explorava </a:t>
            </a:r>
            <a:r>
              <a:rPr b="1" lang="pt-PT" sz="2100"/>
              <a:t>a prostituição </a:t>
            </a:r>
            <a:r>
              <a:rPr lang="pt-PT" sz="2100"/>
              <a:t>e fazia </a:t>
            </a:r>
            <a:r>
              <a:rPr b="1" lang="pt-PT" sz="2100"/>
              <a:t>bruxaria</a:t>
            </a:r>
            <a:r>
              <a:rPr lang="pt-PT" sz="2100"/>
              <a:t>, ou seja, pertencia ao </a:t>
            </a:r>
            <a:r>
              <a:rPr b="1" lang="pt-PT" sz="2100"/>
              <a:t>grupo social</a:t>
            </a:r>
            <a:r>
              <a:rPr lang="pt-PT" sz="2100"/>
              <a:t> das prostitutas/videntes.</a:t>
            </a:r>
            <a:endParaRPr sz="2100"/>
          </a:p>
          <a:p>
            <a:pPr indent="-101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EBE9E6"/>
            </a:gs>
            <a:gs pos="100000">
              <a:srgbClr val="C9C5C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"/>
          <p:cNvSpPr/>
          <p:nvPr/>
        </p:nvSpPr>
        <p:spPr>
          <a:xfrm>
            <a:off x="152" y="0"/>
            <a:ext cx="12191700" cy="6858000"/>
          </a:xfrm>
          <a:prstGeom prst="rect">
            <a:avLst/>
          </a:prstGeom>
          <a:gradFill>
            <a:gsLst>
              <a:gs pos="0">
                <a:srgbClr val="EBE9E6"/>
              </a:gs>
              <a:gs pos="100000">
                <a:srgbClr val="C9C5C0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7"/>
          <p:cNvSpPr txBox="1"/>
          <p:nvPr>
            <p:ph type="title"/>
          </p:nvPr>
        </p:nvSpPr>
        <p:spPr>
          <a:xfrm>
            <a:off x="135401" y="1376859"/>
            <a:ext cx="4654200" cy="429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pt-PT">
                <a:latin typeface="Calibri"/>
                <a:ea typeface="Calibri"/>
                <a:cs typeface="Calibri"/>
                <a:sym typeface="Calibri"/>
              </a:rPr>
              <a:t>SÍMBOLOS CÉNICOS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2" name="Google Shape;172;p7"/>
          <p:cNvCxnSpPr/>
          <p:nvPr/>
        </p:nvCxnSpPr>
        <p:spPr>
          <a:xfrm>
            <a:off x="4713194" y="1183341"/>
            <a:ext cx="0" cy="4995583"/>
          </a:xfrm>
          <a:prstGeom prst="straightConnector1">
            <a:avLst/>
          </a:prstGeom>
          <a:noFill/>
          <a:ln cap="flat" cmpd="sng" w="31750">
            <a:solidFill>
              <a:srgbClr val="B5193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3" name="Google Shape;173;p7"/>
          <p:cNvSpPr txBox="1"/>
          <p:nvPr>
            <p:ph idx="1" type="body"/>
          </p:nvPr>
        </p:nvSpPr>
        <p:spPr>
          <a:xfrm>
            <a:off x="4924850" y="2484750"/>
            <a:ext cx="6241200" cy="47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pt-PT" sz="2100"/>
              <a:t>Os símbolos cénicos da Alcoviteira são:</a:t>
            </a:r>
            <a:endParaRPr sz="2100"/>
          </a:p>
          <a:p>
            <a:pPr indent="-227012" lvl="0" marL="2286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</a:pPr>
            <a:r>
              <a:rPr lang="pt-PT" sz="2100"/>
              <a:t>“Seiscentos virgos postiços“;</a:t>
            </a:r>
            <a:endParaRPr sz="2100"/>
          </a:p>
          <a:p>
            <a:pPr indent="-227012" lvl="0" marL="2286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</a:pPr>
            <a:r>
              <a:rPr lang="pt-PT" sz="2100"/>
              <a:t>“Três arcas de feitiços“;</a:t>
            </a:r>
            <a:endParaRPr sz="2100"/>
          </a:p>
          <a:p>
            <a:pPr indent="-227012" lvl="0" marL="2286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</a:pPr>
            <a:r>
              <a:rPr lang="pt-PT" sz="2100"/>
              <a:t>“Três almários de mentir“;</a:t>
            </a:r>
            <a:endParaRPr sz="2100"/>
          </a:p>
          <a:p>
            <a:pPr indent="-227012" lvl="0" marL="2286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</a:pPr>
            <a:r>
              <a:rPr lang="pt-PT" sz="2100"/>
              <a:t>“Cinco cofres de enleios“;</a:t>
            </a:r>
            <a:endParaRPr sz="2100"/>
          </a:p>
          <a:p>
            <a:pPr indent="-227012" lvl="0" marL="2286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</a:pPr>
            <a:r>
              <a:rPr lang="pt-PT" sz="2100"/>
              <a:t>“Alguns furtos alheos“;</a:t>
            </a:r>
            <a:endParaRPr sz="2100"/>
          </a:p>
          <a:p>
            <a:pPr indent="-227012" lvl="0" marL="2286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</a:pPr>
            <a:r>
              <a:rPr lang="pt-PT" sz="2100"/>
              <a:t>“Jóias de vestir;</a:t>
            </a:r>
            <a:endParaRPr sz="2100"/>
          </a:p>
          <a:p>
            <a:pPr indent="-227012" lvl="0" marL="2286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</a:pPr>
            <a:r>
              <a:rPr lang="pt-PT" sz="2100"/>
              <a:t>“Guarda-roupa d’encobrir“;</a:t>
            </a:r>
            <a:endParaRPr sz="2100"/>
          </a:p>
          <a:p>
            <a:pPr indent="-227012" lvl="0" marL="2286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</a:pPr>
            <a:r>
              <a:rPr lang="pt-PT" sz="2100"/>
              <a:t>“Casa movediça“;</a:t>
            </a:r>
            <a:endParaRPr sz="2100"/>
          </a:p>
          <a:p>
            <a:pPr indent="-227012" lvl="0" marL="2286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</a:pPr>
            <a:r>
              <a:rPr lang="pt-PT" sz="2100"/>
              <a:t>“Um estrado de cortiça com dous coxins d’encobrir“;</a:t>
            </a:r>
            <a:endParaRPr sz="2100"/>
          </a:p>
          <a:p>
            <a:pPr indent="-227012" lvl="0" marL="2286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</a:pPr>
            <a:r>
              <a:rPr lang="pt-PT" sz="2100"/>
              <a:t>“As moças que vendia“.</a:t>
            </a:r>
            <a:endParaRPr sz="2100"/>
          </a:p>
          <a:p>
            <a:pPr indent="-153035" lvl="0" marL="2286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100"/>
          </a:p>
          <a:p>
            <a:pPr indent="-153035" lvl="0" marL="2286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100"/>
          </a:p>
          <a:p>
            <a:pPr indent="-153035" lvl="0" marL="2286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100"/>
          </a:p>
          <a:p>
            <a:pPr indent="-153035" lvl="0" marL="2286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100"/>
          </a:p>
          <a:p>
            <a:pPr indent="-153035" lvl="0" marL="2286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100"/>
          </a:p>
        </p:txBody>
      </p:sp>
      <p:sp>
        <p:nvSpPr>
          <p:cNvPr id="174" name="Google Shape;174;p7"/>
          <p:cNvSpPr txBox="1"/>
          <p:nvPr/>
        </p:nvSpPr>
        <p:spPr>
          <a:xfrm>
            <a:off x="685800" y="257145"/>
            <a:ext cx="84582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PT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Esta personagem carrega consigo vários símbolos que a representam.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8"/>
          <p:cNvSpPr txBox="1"/>
          <p:nvPr>
            <p:ph type="title"/>
          </p:nvPr>
        </p:nvSpPr>
        <p:spPr>
          <a:xfrm>
            <a:off x="1371600" y="457200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pt-PT">
                <a:latin typeface="Calibri"/>
                <a:ea typeface="Calibri"/>
                <a:cs typeface="Calibri"/>
                <a:sym typeface="Calibri"/>
              </a:rPr>
              <a:t>ARGUMENTOS DE DEFESA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8"/>
          <p:cNvSpPr txBox="1"/>
          <p:nvPr>
            <p:ph idx="1" type="body"/>
          </p:nvPr>
        </p:nvSpPr>
        <p:spPr>
          <a:xfrm>
            <a:off x="914400" y="2057400"/>
            <a:ext cx="9835654" cy="36641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pt-PT" sz="2100"/>
              <a:t>	Brísida defendeu-se, afirmando que levava “bofé”, ou seja, a personagem era uma mártir, uma vez que foi muito castigada, chegando até a ser presa (“levou açoites”). </a:t>
            </a:r>
            <a:br>
              <a:rPr lang="pt-PT" sz="2100"/>
            </a:br>
            <a:r>
              <a:rPr lang="pt-PT" sz="2100"/>
              <a:t>	Argumentou, também, dizendo:</a:t>
            </a:r>
            <a:endParaRPr/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pt-PT" sz="2100"/>
              <a:t>	. que se fosse condenada toda a sociedade o  seria; </a:t>
            </a:r>
            <a:endParaRPr/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pt-PT" sz="2100"/>
              <a:t>	. que prestava serviços à Igreja(“servia a Sé”);</a:t>
            </a:r>
            <a:endParaRPr/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pt-PT" sz="2100"/>
              <a:t>	. que era perfeita tal como os apóstolos e anjos, tendo feito “coisas muito divinas”;</a:t>
            </a:r>
            <a:endParaRPr/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pt-PT" sz="2100"/>
              <a:t>	 . que salvava todas as suas meninas.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Galeria">
  <a:themeElements>
    <a:clrScheme name="Galeria">
      <a:dk1>
        <a:srgbClr val="000000"/>
      </a:dk1>
      <a:lt1>
        <a:srgbClr val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2021-05-06T17:27:06Z</dcterms:created>
  <dc:creator>saraafaustino06@gmail.com</dc:creator>
</cp:coreProperties>
</file>