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0" r:id="rId3"/>
    <p:sldId id="262" r:id="rId4"/>
    <p:sldId id="280" r:id="rId5"/>
    <p:sldId id="273" r:id="rId6"/>
    <p:sldId id="281" r:id="rId7"/>
    <p:sldId id="283" r:id="rId8"/>
    <p:sldId id="282" r:id="rId9"/>
    <p:sldId id="270" r:id="rId10"/>
    <p:sldId id="269" r:id="rId11"/>
    <p:sldId id="259" r:id="rId12"/>
    <p:sldId id="272" r:id="rId13"/>
    <p:sldId id="264" r:id="rId14"/>
    <p:sldId id="275" r:id="rId15"/>
    <p:sldId id="274" r:id="rId16"/>
    <p:sldId id="276" r:id="rId17"/>
    <p:sldId id="277" r:id="rId18"/>
    <p:sldId id="268" r:id="rId19"/>
    <p:sldId id="265" r:id="rId20"/>
    <p:sldId id="266" r:id="rId21"/>
    <p:sldId id="267" r:id="rId22"/>
    <p:sldId id="278" r:id="rId23"/>
    <p:sldId id="279" r:id="rId24"/>
    <p:sldId id="27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1/24/2021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youtu.be/OsJgVubIHEY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ladaweb.com/geografia/paises/mexico" TargetMode="External"/><Relationship Id="rId13" Type="http://schemas.openxmlformats.org/officeDocument/2006/relationships/hyperlink" Target="https://www.natgeo.pt/animais/2020/04/muro-eua-mexico-continua-em-expansao-apesar-da-pandemia-ameacando-jaguares-e-outros" TargetMode="External"/><Relationship Id="rId3" Type="http://schemas.openxmlformats.org/officeDocument/2006/relationships/hyperlink" Target="https://pt.wikipedia.org/wiki/M%C3%A9xico" TargetMode="External"/><Relationship Id="rId7" Type="http://schemas.openxmlformats.org/officeDocument/2006/relationships/hyperlink" Target="https://pt.wikipedia.org/wiki/Ficheiro:Tipos_clim%C3%A1ticos_do_M%C3%A9xico_(K%C3%B6ppen).svg" TargetMode="External"/><Relationship Id="rId12" Type="http://schemas.openxmlformats.org/officeDocument/2006/relationships/hyperlink" Target="https://www.dn.pt/internacional/muro-de-trump-na-fronteira-com-o-mexico-avanca-apesar-de-suspenso-13262127.html" TargetMode="External"/><Relationship Id="rId2" Type="http://schemas.openxmlformats.org/officeDocument/2006/relationships/hyperlink" Target="https://www.infoescola.com/demografia/populacao-do-mexic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.hurb.com/conheca-um-outro-lado-do-mexico-a-costa-do-pacifico/" TargetMode="External"/><Relationship Id="rId11" Type="http://schemas.openxmlformats.org/officeDocument/2006/relationships/hyperlink" Target="https://www.20minutos.es/noticia/4424760/0/lista-mexicanos-famosos-historia/" TargetMode="External"/><Relationship Id="rId5" Type="http://schemas.openxmlformats.org/officeDocument/2006/relationships/hyperlink" Target="https://dateandtime.info/pt/citycoordinates.php?id=1699805" TargetMode="External"/><Relationship Id="rId10" Type="http://schemas.openxmlformats.org/officeDocument/2006/relationships/hyperlink" Target="https://video.nationalgeographic.com/video/00000144-0a41-d3cb-a96c-7b4dae7d0000" TargetMode="External"/><Relationship Id="rId4" Type="http://schemas.openxmlformats.org/officeDocument/2006/relationships/hyperlink" Target="https://www.google.com/maps/place/M%C3%A9xico" TargetMode="External"/><Relationship Id="rId9" Type="http://schemas.openxmlformats.org/officeDocument/2006/relationships/hyperlink" Target="https://www.elsoldemexico.com.mx/republica/sociedad/el-adios-a-los-glaciares-del-pico-de-orizaba-es-por-el-cambio-climatico-262803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0C6E6D-B871-4C0B-97C9-FBC1893DA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4535" y="1412176"/>
            <a:ext cx="9966960" cy="3035808"/>
          </a:xfrm>
        </p:spPr>
        <p:txBody>
          <a:bodyPr/>
          <a:lstStyle/>
          <a:p>
            <a:r>
              <a:rPr lang="pt-PT" dirty="0"/>
              <a:t>México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0C4C09-07CE-4995-8328-EEAF2482C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254" y="4670869"/>
            <a:ext cx="9274303" cy="1437895"/>
          </a:xfrm>
        </p:spPr>
        <p:txBody>
          <a:bodyPr>
            <a:normAutofit fontScale="77500" lnSpcReduction="20000"/>
          </a:bodyPr>
          <a:lstStyle/>
          <a:p>
            <a:r>
              <a:rPr lang="pt-PT" dirty="0"/>
              <a:t>Disciplina: Geografia          Professora: Mariana Albergaria</a:t>
            </a:r>
          </a:p>
          <a:p>
            <a:r>
              <a:rPr lang="pt-PT" dirty="0"/>
              <a:t>Agrupamento de Escolas de Águas Santas – Escola EB 2/3 e Secundária de Águas Santas</a:t>
            </a:r>
          </a:p>
          <a:p>
            <a:r>
              <a:rPr lang="pt-PT" dirty="0"/>
              <a:t>Trabalho realizado em janeiro de 2021 por:</a:t>
            </a:r>
          </a:p>
          <a:p>
            <a:r>
              <a:rPr lang="pt-PT" dirty="0"/>
              <a:t>Afonso de Rezende Alves Amaral, turma 7.º I – n.º 1</a:t>
            </a:r>
          </a:p>
          <a:p>
            <a:endParaRPr lang="pt-PT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B8EA003-96DC-487E-8EA7-2DDBF49F9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306" y="1635061"/>
            <a:ext cx="4098132" cy="22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90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49B76-35E7-49D6-8A7A-3E988D52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954" y="261462"/>
            <a:ext cx="3799046" cy="540067"/>
          </a:xfrm>
        </p:spPr>
        <p:txBody>
          <a:bodyPr/>
          <a:lstStyle/>
          <a:p>
            <a:r>
              <a:rPr lang="pt-PT" dirty="0"/>
              <a:t>Cidade do México 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13F5E43-9DD2-4A7D-82EF-FCAAC48FA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31730" y="918685"/>
            <a:ext cx="3598345" cy="54078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pt-PT" sz="8000" dirty="0">
                <a:solidFill>
                  <a:schemeClr val="tx1"/>
                </a:solidFill>
                <a:latin typeface="Roboto"/>
              </a:rPr>
              <a:t>É</a:t>
            </a:r>
            <a:r>
              <a:rPr lang="pt-PT" sz="8000" b="0" i="0" dirty="0">
                <a:solidFill>
                  <a:schemeClr val="tx1"/>
                </a:solidFill>
                <a:effectLst/>
                <a:latin typeface="Roboto"/>
              </a:rPr>
              <a:t> conhecida pelo </a:t>
            </a:r>
            <a:r>
              <a:rPr lang="pt-PT" sz="8000" b="1" i="0" dirty="0">
                <a:solidFill>
                  <a:schemeClr val="accent2"/>
                </a:solidFill>
                <a:effectLst/>
                <a:latin typeface="Roboto"/>
              </a:rPr>
              <a:t>Templo Mayor </a:t>
            </a:r>
            <a:r>
              <a:rPr lang="pt-PT" sz="8000" b="0" i="0" dirty="0">
                <a:solidFill>
                  <a:schemeClr val="tx1"/>
                </a:solidFill>
                <a:effectLst/>
                <a:latin typeface="Roboto"/>
              </a:rPr>
              <a:t>(um templo asteca do século XIII), pela </a:t>
            </a:r>
            <a:r>
              <a:rPr lang="pt-PT" sz="8000" b="1" i="0" dirty="0">
                <a:solidFill>
                  <a:schemeClr val="accent2"/>
                </a:solidFill>
                <a:effectLst/>
                <a:latin typeface="Roboto"/>
              </a:rPr>
              <a:t>Catedral Metropolitana do México</a:t>
            </a:r>
            <a:r>
              <a:rPr lang="pt-PT" sz="8000" b="0" i="0" dirty="0">
                <a:solidFill>
                  <a:schemeClr val="tx1"/>
                </a:solidFill>
                <a:effectLst/>
                <a:latin typeface="Roboto"/>
              </a:rPr>
              <a:t> e pelo </a:t>
            </a:r>
            <a:r>
              <a:rPr lang="pt-PT" sz="8000" b="1" i="0" dirty="0">
                <a:solidFill>
                  <a:schemeClr val="accent2"/>
                </a:solidFill>
                <a:effectLst/>
                <a:latin typeface="Roboto"/>
              </a:rPr>
              <a:t>Palácio Nacional</a:t>
            </a:r>
            <a:r>
              <a:rPr lang="pt-PT" sz="8000" dirty="0">
                <a:solidFill>
                  <a:schemeClr val="tx1"/>
                </a:solidFill>
                <a:latin typeface="Roboto"/>
              </a:rPr>
              <a:t>. </a:t>
            </a:r>
            <a:r>
              <a:rPr lang="pt-PT" sz="8000" b="0" i="0" dirty="0">
                <a:solidFill>
                  <a:schemeClr val="tx1"/>
                </a:solidFill>
                <a:effectLst/>
                <a:latin typeface="Roboto"/>
              </a:rPr>
              <a:t>Todos esses pontos estão situados dentro da </a:t>
            </a:r>
            <a:r>
              <a:rPr lang="pt-PT" sz="8000" b="1" i="0" dirty="0">
                <a:solidFill>
                  <a:schemeClr val="accent2"/>
                </a:solidFill>
                <a:effectLst/>
                <a:latin typeface="Roboto"/>
              </a:rPr>
              <a:t>Praça da Constituição</a:t>
            </a:r>
            <a:r>
              <a:rPr lang="pt-PT" sz="8000" b="0" i="0" dirty="0">
                <a:solidFill>
                  <a:schemeClr val="tx1"/>
                </a:solidFill>
                <a:effectLst/>
                <a:latin typeface="Roboto"/>
              </a:rPr>
              <a:t> ou nos seus arredores. Essa grande praça principal também é conhecida como </a:t>
            </a:r>
            <a:r>
              <a:rPr lang="pt-PT" sz="8000" b="1" i="0" dirty="0">
                <a:solidFill>
                  <a:schemeClr val="accent2"/>
                </a:solidFill>
                <a:effectLst/>
                <a:latin typeface="Roboto"/>
              </a:rPr>
              <a:t>Zócalo</a:t>
            </a:r>
            <a:r>
              <a:rPr lang="pt-PT" sz="8000" b="0" i="0" dirty="0">
                <a:solidFill>
                  <a:schemeClr val="tx1"/>
                </a:solidFill>
                <a:effectLst/>
                <a:latin typeface="Roboto"/>
              </a:rPr>
              <a:t>.</a:t>
            </a:r>
            <a:endParaRPr lang="pt-PT" sz="8000" dirty="0">
              <a:solidFill>
                <a:schemeClr val="tx1"/>
              </a:solidFill>
            </a:endParaRPr>
          </a:p>
        </p:txBody>
      </p:sp>
      <p:sp>
        <p:nvSpPr>
          <p:cNvPr id="9" name="Marcador de Posição do Texto 3">
            <a:extLst>
              <a:ext uri="{FF2B5EF4-FFF2-40B4-BE49-F238E27FC236}">
                <a16:creationId xmlns:a16="http://schemas.microsoft.com/office/drawing/2014/main" id="{47975B19-B097-4904-A504-B04B2C3B06E8}"/>
              </a:ext>
            </a:extLst>
          </p:cNvPr>
          <p:cNvSpPr txBox="1">
            <a:spLocks/>
          </p:cNvSpPr>
          <p:nvPr/>
        </p:nvSpPr>
        <p:spPr>
          <a:xfrm>
            <a:off x="101850" y="6143625"/>
            <a:ext cx="8291104" cy="840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2000" dirty="0">
                <a:solidFill>
                  <a:schemeClr val="tx1"/>
                </a:solidFill>
              </a:rPr>
              <a:t>Fig. 11 – Mapa topográfico da Cidade do México, fonte </a:t>
            </a:r>
            <a:r>
              <a:rPr lang="pt-PT" sz="2000" i="1" dirty="0">
                <a:solidFill>
                  <a:schemeClr val="tx1"/>
                </a:solidFill>
              </a:rPr>
              <a:t>Google </a:t>
            </a:r>
            <a:r>
              <a:rPr lang="pt-PT" sz="2000" i="1" dirty="0" err="1">
                <a:solidFill>
                  <a:schemeClr val="tx1"/>
                </a:solidFill>
              </a:rPr>
              <a:t>maps</a:t>
            </a:r>
            <a:r>
              <a:rPr lang="pt-PT" sz="20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44F9346-F3C2-40C8-9B6F-3F29F7D82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77" t="13396" r="13009" b="10417"/>
          <a:stretch/>
        </p:blipFill>
        <p:spPr>
          <a:xfrm>
            <a:off x="710158" y="0"/>
            <a:ext cx="6906035" cy="61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84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49B76-35E7-49D6-8A7A-3E988D52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92" y="-58294"/>
            <a:ext cx="10058400" cy="1609344"/>
          </a:xfrm>
        </p:spPr>
        <p:txBody>
          <a:bodyPr/>
          <a:lstStyle/>
          <a:p>
            <a:r>
              <a:rPr lang="pt-PT" dirty="0"/>
              <a:t>Capital do México – </a:t>
            </a:r>
            <a:r>
              <a:rPr lang="pt-PT" dirty="0">
                <a:solidFill>
                  <a:schemeClr val="accent2"/>
                </a:solidFill>
              </a:rPr>
              <a:t>Cidade do México 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13F5E43-9DD2-4A7D-82EF-FCAAC48F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1793" y="3245447"/>
            <a:ext cx="4417484" cy="8285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1600" b="1" i="0" dirty="0">
                <a:solidFill>
                  <a:schemeClr val="accent2"/>
                </a:solidFill>
                <a:effectLst/>
                <a:latin typeface="Roboto"/>
              </a:rPr>
              <a:t>Fig. 13 - Catedral Metropolitana do México</a:t>
            </a:r>
            <a:endParaRPr lang="pt-PT" sz="1600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05F9B6-339C-4FD9-B51A-F864527FE84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4" r="-1910"/>
          <a:stretch/>
        </p:blipFill>
        <p:spPr bwMode="auto">
          <a:xfrm>
            <a:off x="434054" y="1244032"/>
            <a:ext cx="3816477" cy="1988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Marcador de Posição do Texto 3">
            <a:extLst>
              <a:ext uri="{FF2B5EF4-FFF2-40B4-BE49-F238E27FC236}">
                <a16:creationId xmlns:a16="http://schemas.microsoft.com/office/drawing/2014/main" id="{15B19C47-CDA4-4374-953E-BCC30737DE4D}"/>
              </a:ext>
            </a:extLst>
          </p:cNvPr>
          <p:cNvSpPr txBox="1">
            <a:spLocks/>
          </p:cNvSpPr>
          <p:nvPr/>
        </p:nvSpPr>
        <p:spPr>
          <a:xfrm>
            <a:off x="340255" y="3178621"/>
            <a:ext cx="4193380" cy="5277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t-PT" sz="1800" b="1" dirty="0">
                <a:solidFill>
                  <a:schemeClr val="accent2"/>
                </a:solidFill>
                <a:latin typeface="Roboto"/>
              </a:rPr>
              <a:t>Fig. 12 - Templo Mayor</a:t>
            </a:r>
            <a:r>
              <a:rPr lang="pt-PT" b="1" dirty="0">
                <a:solidFill>
                  <a:schemeClr val="accent2"/>
                </a:solidFill>
                <a:latin typeface="Roboto"/>
              </a:rPr>
              <a:t> </a:t>
            </a:r>
            <a:r>
              <a:rPr lang="pt-PT" sz="1200" dirty="0">
                <a:latin typeface="Roboto"/>
              </a:rPr>
              <a:t>(templo asteca do século XIII)</a:t>
            </a:r>
          </a:p>
        </p:txBody>
      </p:sp>
      <p:sp>
        <p:nvSpPr>
          <p:cNvPr id="15" name="Marcador de Posição do Texto 3">
            <a:extLst>
              <a:ext uri="{FF2B5EF4-FFF2-40B4-BE49-F238E27FC236}">
                <a16:creationId xmlns:a16="http://schemas.microsoft.com/office/drawing/2014/main" id="{CDE3E59F-BB94-459B-9C19-FA70DAE591CF}"/>
              </a:ext>
            </a:extLst>
          </p:cNvPr>
          <p:cNvSpPr txBox="1">
            <a:spLocks/>
          </p:cNvSpPr>
          <p:nvPr/>
        </p:nvSpPr>
        <p:spPr>
          <a:xfrm>
            <a:off x="8768356" y="3274074"/>
            <a:ext cx="2713170" cy="527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t-PT" sz="1600" b="1" i="0" dirty="0">
                <a:solidFill>
                  <a:schemeClr val="accent2"/>
                </a:solidFill>
                <a:effectLst/>
                <a:latin typeface="Roboto"/>
              </a:rPr>
              <a:t>Fig. 14 - Palácio Nacional</a:t>
            </a:r>
            <a:endParaRPr lang="pt-PT" sz="1600" dirty="0">
              <a:latin typeface="Roboto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50E39AC-A283-490E-823E-F27FF9156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10" y="1223499"/>
            <a:ext cx="3019161" cy="2009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E8C99CB-B7E6-4A16-B2E7-FA2E0B72E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35" y="1244032"/>
            <a:ext cx="2713170" cy="2032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Marcador de Posição do Texto 3">
            <a:extLst>
              <a:ext uri="{FF2B5EF4-FFF2-40B4-BE49-F238E27FC236}">
                <a16:creationId xmlns:a16="http://schemas.microsoft.com/office/drawing/2014/main" id="{2BDE659A-8C00-4982-9A4D-1414882C9646}"/>
              </a:ext>
            </a:extLst>
          </p:cNvPr>
          <p:cNvSpPr txBox="1">
            <a:spLocks/>
          </p:cNvSpPr>
          <p:nvPr/>
        </p:nvSpPr>
        <p:spPr>
          <a:xfrm>
            <a:off x="1204914" y="6217812"/>
            <a:ext cx="3717396" cy="527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t-PT" sz="1800" b="1" i="0" dirty="0">
                <a:solidFill>
                  <a:schemeClr val="accent2"/>
                </a:solidFill>
                <a:effectLst/>
                <a:latin typeface="Roboto"/>
              </a:rPr>
              <a:t>Fig. 15 - Praça da Constituição</a:t>
            </a:r>
            <a:endParaRPr lang="pt-PT" sz="1800" dirty="0">
              <a:latin typeface="Roboto"/>
            </a:endParaRPr>
          </a:p>
        </p:txBody>
      </p:sp>
      <p:pic>
        <p:nvPicPr>
          <p:cNvPr id="2056" name="Picture 8" descr="A Praça da Constituição - México e Centro | Turismo - Cultura Mix">
            <a:extLst>
              <a:ext uri="{FF2B5EF4-FFF2-40B4-BE49-F238E27FC236}">
                <a16:creationId xmlns:a16="http://schemas.microsoft.com/office/drawing/2014/main" id="{53EB4926-9791-4EEB-9E47-AA19410C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4" y="3731748"/>
            <a:ext cx="3816477" cy="2562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A0641E4D-B915-4C56-9B88-01E81B8D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1748"/>
            <a:ext cx="3755429" cy="2509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Marcador de Posição do Texto 3">
            <a:extLst>
              <a:ext uri="{FF2B5EF4-FFF2-40B4-BE49-F238E27FC236}">
                <a16:creationId xmlns:a16="http://schemas.microsoft.com/office/drawing/2014/main" id="{AAC32767-C675-4C37-AA03-A02E93047DBB}"/>
              </a:ext>
            </a:extLst>
          </p:cNvPr>
          <p:cNvSpPr txBox="1">
            <a:spLocks/>
          </p:cNvSpPr>
          <p:nvPr/>
        </p:nvSpPr>
        <p:spPr>
          <a:xfrm>
            <a:off x="5836444" y="6217811"/>
            <a:ext cx="5235437" cy="527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t-PT" sz="1800" b="1" i="0" dirty="0">
                <a:solidFill>
                  <a:schemeClr val="accent2"/>
                </a:solidFill>
                <a:effectLst/>
                <a:latin typeface="Roboto"/>
              </a:rPr>
              <a:t>Fig. 16 – Zona moderna de Santa Fé</a:t>
            </a:r>
            <a:endParaRPr lang="pt-PT" sz="1800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47823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49B76-35E7-49D6-8A7A-3E988D52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92" y="-58294"/>
            <a:ext cx="10058400" cy="1609344"/>
          </a:xfrm>
        </p:spPr>
        <p:txBody>
          <a:bodyPr/>
          <a:lstStyle/>
          <a:p>
            <a:r>
              <a:rPr lang="pt-PT" dirty="0"/>
              <a:t>Capital do México – </a:t>
            </a:r>
            <a:r>
              <a:rPr lang="pt-PT" dirty="0">
                <a:solidFill>
                  <a:schemeClr val="accent2"/>
                </a:solidFill>
              </a:rPr>
              <a:t>Cidade do México </a:t>
            </a:r>
          </a:p>
        </p:txBody>
      </p:sp>
      <p:sp>
        <p:nvSpPr>
          <p:cNvPr id="20" name="Marcador de Posição do Texto 3">
            <a:extLst>
              <a:ext uri="{FF2B5EF4-FFF2-40B4-BE49-F238E27FC236}">
                <a16:creationId xmlns:a16="http://schemas.microsoft.com/office/drawing/2014/main" id="{2BDE659A-8C00-4982-9A4D-1414882C9646}"/>
              </a:ext>
            </a:extLst>
          </p:cNvPr>
          <p:cNvSpPr txBox="1">
            <a:spLocks/>
          </p:cNvSpPr>
          <p:nvPr/>
        </p:nvSpPr>
        <p:spPr>
          <a:xfrm>
            <a:off x="741236" y="5910065"/>
            <a:ext cx="10853938" cy="527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t-PT" sz="1800" i="0" dirty="0">
                <a:effectLst/>
                <a:latin typeface="Roboto"/>
              </a:rPr>
              <a:t>Fig. 17 - Fotografia aérea da Cidade do México e do intenso “</a:t>
            </a:r>
            <a:r>
              <a:rPr lang="pt-PT" sz="1800" i="1" dirty="0">
                <a:effectLst/>
                <a:latin typeface="Roboto"/>
              </a:rPr>
              <a:t>smog</a:t>
            </a:r>
            <a:r>
              <a:rPr lang="pt-PT" sz="1800" i="0" dirty="0">
                <a:effectLst/>
                <a:latin typeface="Roboto"/>
              </a:rPr>
              <a:t>” provocado pela poluição humana.</a:t>
            </a:r>
            <a:endParaRPr lang="pt-PT" sz="1800" dirty="0">
              <a:latin typeface="Roboto"/>
            </a:endParaRPr>
          </a:p>
        </p:txBody>
      </p:sp>
      <p:pic>
        <p:nvPicPr>
          <p:cNvPr id="2058" name="Picture 10" descr="The 100 million city: is 21st century urbanisation out of control? | Cities  | The Guardian">
            <a:extLst>
              <a:ext uri="{FF2B5EF4-FFF2-40B4-BE49-F238E27FC236}">
                <a16:creationId xmlns:a16="http://schemas.microsoft.com/office/drawing/2014/main" id="{80D320B8-E9EB-422E-9541-6CDFCE21A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56" y="1225219"/>
            <a:ext cx="7624961" cy="4574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5022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8C9CCC-2788-4212-9E83-0FBC74C8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3163"/>
            <a:ext cx="10058400" cy="1609344"/>
          </a:xfrm>
        </p:spPr>
        <p:txBody>
          <a:bodyPr/>
          <a:lstStyle/>
          <a:p>
            <a:r>
              <a:rPr lang="pt-PT" dirty="0"/>
              <a:t>Principais características Naturais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4805C5D-4041-41D4-8BD7-357DCEFED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1464468"/>
            <a:ext cx="10829925" cy="1609345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 México é banhado por duas grandes massas de água: o </a:t>
            </a:r>
            <a:r>
              <a:rPr lang="pt-PT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Oceano Pacífico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(com o </a:t>
            </a:r>
            <a:r>
              <a:rPr lang="pt-PT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Golfo da Califórnia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entre o continente e a península da alta Califórnia) a ocidente e, a oriente, o </a:t>
            </a:r>
            <a:r>
              <a:rPr lang="pt-PT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Golfo do México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 o </a:t>
            </a:r>
            <a:r>
              <a:rPr lang="pt-PT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Mar das Caraíbas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que conduzem ao </a:t>
            </a:r>
            <a:r>
              <a:rPr lang="pt-PT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Oceano Atlântico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37BC969-2E1F-485D-9091-170D75362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2964624"/>
            <a:ext cx="4231482" cy="282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Marcador de Posição do Texto 3">
            <a:extLst>
              <a:ext uri="{FF2B5EF4-FFF2-40B4-BE49-F238E27FC236}">
                <a16:creationId xmlns:a16="http://schemas.microsoft.com/office/drawing/2014/main" id="{429056E3-F421-43B4-B529-216F2CC643B6}"/>
              </a:ext>
            </a:extLst>
          </p:cNvPr>
          <p:cNvSpPr txBox="1">
            <a:spLocks/>
          </p:cNvSpPr>
          <p:nvPr/>
        </p:nvSpPr>
        <p:spPr>
          <a:xfrm>
            <a:off x="150019" y="5854256"/>
            <a:ext cx="6007894" cy="62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dirty="0">
                <a:solidFill>
                  <a:schemeClr val="tx1"/>
                </a:solidFill>
              </a:rPr>
              <a:t>Fig. 18 – </a:t>
            </a:r>
            <a:r>
              <a:rPr lang="pt-PT" sz="1800" dirty="0" err="1">
                <a:solidFill>
                  <a:schemeClr val="tx1"/>
                </a:solidFill>
              </a:rPr>
              <a:t>Isla</a:t>
            </a:r>
            <a:r>
              <a:rPr lang="pt-PT" sz="1800" dirty="0">
                <a:solidFill>
                  <a:schemeClr val="tx1"/>
                </a:solidFill>
              </a:rPr>
              <a:t> </a:t>
            </a:r>
            <a:r>
              <a:rPr lang="pt-PT" sz="1800" dirty="0" err="1">
                <a:solidFill>
                  <a:schemeClr val="tx1"/>
                </a:solidFill>
              </a:rPr>
              <a:t>Contoy</a:t>
            </a:r>
            <a:r>
              <a:rPr lang="pt-PT" sz="1800" dirty="0">
                <a:solidFill>
                  <a:schemeClr val="tx1"/>
                </a:solidFill>
              </a:rPr>
              <a:t> – Reserva Natural situada ao largo</a:t>
            </a:r>
          </a:p>
          <a:p>
            <a:r>
              <a:rPr lang="pt-PT" sz="1800" dirty="0">
                <a:solidFill>
                  <a:schemeClr val="tx1"/>
                </a:solidFill>
              </a:rPr>
              <a:t> da Península de </a:t>
            </a:r>
            <a:r>
              <a:rPr lang="pt-PT" sz="1800" dirty="0" err="1">
                <a:solidFill>
                  <a:schemeClr val="tx1"/>
                </a:solidFill>
              </a:rPr>
              <a:t>Yucatan</a:t>
            </a:r>
            <a:r>
              <a:rPr lang="pt-PT" sz="1800" dirty="0">
                <a:solidFill>
                  <a:schemeClr val="tx1"/>
                </a:solidFill>
              </a:rPr>
              <a:t> – México (Mar das Caraíbas). </a:t>
            </a:r>
          </a:p>
        </p:txBody>
      </p:sp>
      <p:pic>
        <p:nvPicPr>
          <p:cNvPr id="5122" name="Picture 2" descr="Megulho Tubarão e Golfinho Los Cabos (Viator)">
            <a:extLst>
              <a:ext uri="{FF2B5EF4-FFF2-40B4-BE49-F238E27FC236}">
                <a16:creationId xmlns:a16="http://schemas.microsoft.com/office/drawing/2014/main" id="{09586112-45ED-44B9-BB03-1BF34383D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4" y="2964625"/>
            <a:ext cx="4231482" cy="2822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Marcador de Posição do Texto 3">
            <a:extLst>
              <a:ext uri="{FF2B5EF4-FFF2-40B4-BE49-F238E27FC236}">
                <a16:creationId xmlns:a16="http://schemas.microsoft.com/office/drawing/2014/main" id="{BBA8787B-F280-40D6-8BE2-B8B68842F0CB}"/>
              </a:ext>
            </a:extLst>
          </p:cNvPr>
          <p:cNvSpPr txBox="1">
            <a:spLocks/>
          </p:cNvSpPr>
          <p:nvPr/>
        </p:nvSpPr>
        <p:spPr>
          <a:xfrm>
            <a:off x="6312696" y="5854255"/>
            <a:ext cx="5151834" cy="62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dirty="0">
                <a:solidFill>
                  <a:schemeClr val="tx1"/>
                </a:solidFill>
              </a:rPr>
              <a:t>Fig. 19 –– Mergulho com animais marinhos em Los cabos, México (Oceano Pacífico). </a:t>
            </a:r>
          </a:p>
        </p:txBody>
      </p:sp>
    </p:spTree>
    <p:extLst>
      <p:ext uri="{BB962C8B-B14F-4D97-AF65-F5344CB8AC3E}">
        <p14:creationId xmlns:p14="http://schemas.microsoft.com/office/powerpoint/2010/main" val="501490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8C9CCC-2788-4212-9E83-0FBC74C8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609344"/>
          </a:xfrm>
        </p:spPr>
        <p:txBody>
          <a:bodyPr/>
          <a:lstStyle/>
          <a:p>
            <a:r>
              <a:rPr lang="pt-PT" dirty="0"/>
              <a:t>Principais características Naturais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4805C5D-4041-41D4-8BD7-357DCEFED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207676"/>
            <a:ext cx="10822782" cy="1609344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pt-PT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Nos litorais 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encontram-se </a:t>
            </a:r>
            <a:r>
              <a:rPr lang="pt-PT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planícies costeiras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ao passo que o </a:t>
            </a:r>
            <a:r>
              <a:rPr lang="pt-PT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México central 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consiste de </a:t>
            </a:r>
            <a:r>
              <a:rPr lang="pt-PT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planaltos elevados e montanhas escarpadas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incluindo vulcões, o mais elevado dos quais é o </a:t>
            </a:r>
            <a:r>
              <a:rPr lang="pt-PT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Pico de </a:t>
            </a:r>
            <a:r>
              <a:rPr lang="pt-PT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Orizaba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com 5700 m de altitude.</a:t>
            </a:r>
          </a:p>
          <a:p>
            <a:endParaRPr lang="pt-PT" dirty="0"/>
          </a:p>
        </p:txBody>
      </p:sp>
      <p:pic>
        <p:nvPicPr>
          <p:cNvPr id="9218" name="Picture 2" descr="Geografia do México: natureza, população, economia, história - Cola da Web">
            <a:extLst>
              <a:ext uri="{FF2B5EF4-FFF2-40B4-BE49-F238E27FC236}">
                <a16:creationId xmlns:a16="http://schemas.microsoft.com/office/drawing/2014/main" id="{223B4631-8CCF-4770-93AB-D8B5086FA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09863"/>
            <a:ext cx="53340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osição do Texto 3">
            <a:extLst>
              <a:ext uri="{FF2B5EF4-FFF2-40B4-BE49-F238E27FC236}">
                <a16:creationId xmlns:a16="http://schemas.microsoft.com/office/drawing/2014/main" id="{AB41EF15-35CA-4066-AAD8-C6CC78A0829C}"/>
              </a:ext>
            </a:extLst>
          </p:cNvPr>
          <p:cNvSpPr txBox="1">
            <a:spLocks/>
          </p:cNvSpPr>
          <p:nvPr/>
        </p:nvSpPr>
        <p:spPr>
          <a:xfrm>
            <a:off x="762000" y="6082855"/>
            <a:ext cx="3795710" cy="62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dirty="0">
                <a:solidFill>
                  <a:schemeClr val="tx1"/>
                </a:solidFill>
              </a:rPr>
              <a:t>Fig. 20 –– Mapa físico do México.</a:t>
            </a:r>
          </a:p>
        </p:txBody>
      </p:sp>
      <p:sp>
        <p:nvSpPr>
          <p:cNvPr id="7" name="Marcador de Posição do Texto 3">
            <a:extLst>
              <a:ext uri="{FF2B5EF4-FFF2-40B4-BE49-F238E27FC236}">
                <a16:creationId xmlns:a16="http://schemas.microsoft.com/office/drawing/2014/main" id="{3CB1734F-ED53-4457-9B61-B801E3187C62}"/>
              </a:ext>
            </a:extLst>
          </p:cNvPr>
          <p:cNvSpPr txBox="1">
            <a:spLocks/>
          </p:cNvSpPr>
          <p:nvPr/>
        </p:nvSpPr>
        <p:spPr>
          <a:xfrm>
            <a:off x="6274594" y="6082855"/>
            <a:ext cx="4972050" cy="62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dirty="0">
                <a:solidFill>
                  <a:schemeClr val="tx1"/>
                </a:solidFill>
              </a:rPr>
              <a:t>Fig. 21 –– Fotografia do Pico de </a:t>
            </a:r>
            <a:r>
              <a:rPr lang="pt-PT" sz="1800" dirty="0" err="1">
                <a:solidFill>
                  <a:schemeClr val="tx1"/>
                </a:solidFill>
              </a:rPr>
              <a:t>Orizaba</a:t>
            </a:r>
            <a:r>
              <a:rPr lang="pt-PT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222" name="Picture 6" descr="Muere alpinista estadounidense en el Pico de Orizaba | MÁSNOTICIAS">
            <a:extLst>
              <a:ext uri="{FF2B5EF4-FFF2-40B4-BE49-F238E27FC236}">
                <a16:creationId xmlns:a16="http://schemas.microsoft.com/office/drawing/2014/main" id="{18DFFFFD-2103-448B-8F4F-A27728033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94" y="2759721"/>
            <a:ext cx="4850606" cy="3235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5233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8C9CCC-2788-4212-9E83-0FBC74C8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6019"/>
            <a:ext cx="10058400" cy="1609344"/>
          </a:xfrm>
        </p:spPr>
        <p:txBody>
          <a:bodyPr/>
          <a:lstStyle/>
          <a:p>
            <a:r>
              <a:rPr lang="pt-PT" dirty="0"/>
              <a:t>Principais características Naturais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4805C5D-4041-41D4-8BD7-357DCEFED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7942" y="1765363"/>
            <a:ext cx="4943476" cy="4150519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pt-PT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O terreno e o clima variam dos desertos do norte à floresta húmida tropical no sul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l">
              <a:lnSpc>
                <a:spcPct val="150000"/>
              </a:lnSpc>
            </a:pP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Os principais rios mexicanos são o </a:t>
            </a:r>
            <a:r>
              <a:rPr lang="pt-PT" b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Río</a:t>
            </a:r>
            <a:r>
              <a:rPr lang="pt-PT" b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 Bravo </a:t>
            </a:r>
            <a:r>
              <a:rPr lang="pt-PT" b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del</a:t>
            </a:r>
            <a:r>
              <a:rPr lang="pt-PT" b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 Norte 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(também conhecido como Rio Grande), o </a:t>
            </a:r>
            <a:r>
              <a:rPr lang="pt-PT" b="0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Grijalva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o </a:t>
            </a:r>
            <a:r>
              <a:rPr lang="pt-PT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Balsas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 o </a:t>
            </a:r>
            <a:r>
              <a:rPr lang="pt-PT" b="0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Yaqui</a:t>
            </a:r>
            <a:r>
              <a:rPr lang="pt-P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lnSpc>
                <a:spcPct val="150000"/>
              </a:lnSpc>
            </a:pPr>
            <a:endParaRPr lang="pt-PT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1A6702-6173-4BF0-B5E2-2F2ACD9EF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8" t="16355" r="43426" b="27603"/>
          <a:stretch/>
        </p:blipFill>
        <p:spPr>
          <a:xfrm>
            <a:off x="1016794" y="1636903"/>
            <a:ext cx="4783126" cy="4150520"/>
          </a:xfrm>
          <a:prstGeom prst="rect">
            <a:avLst/>
          </a:prstGeom>
        </p:spPr>
      </p:pic>
      <p:sp>
        <p:nvSpPr>
          <p:cNvPr id="6" name="Marcador de Posição do Texto 3">
            <a:extLst>
              <a:ext uri="{FF2B5EF4-FFF2-40B4-BE49-F238E27FC236}">
                <a16:creationId xmlns:a16="http://schemas.microsoft.com/office/drawing/2014/main" id="{78BC8768-9F20-4F06-A23A-7A908711F866}"/>
              </a:ext>
            </a:extLst>
          </p:cNvPr>
          <p:cNvSpPr txBox="1">
            <a:spLocks/>
          </p:cNvSpPr>
          <p:nvPr/>
        </p:nvSpPr>
        <p:spPr>
          <a:xfrm>
            <a:off x="1066800" y="6076856"/>
            <a:ext cx="4972050" cy="62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dirty="0">
                <a:solidFill>
                  <a:schemeClr val="tx1"/>
                </a:solidFill>
              </a:rPr>
              <a:t>Fig. 22 –– Mapa climático do México.</a:t>
            </a:r>
          </a:p>
        </p:txBody>
      </p:sp>
    </p:spTree>
    <p:extLst>
      <p:ext uri="{BB962C8B-B14F-4D97-AF65-F5344CB8AC3E}">
        <p14:creationId xmlns:p14="http://schemas.microsoft.com/office/powerpoint/2010/main" val="1368019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8C9CCC-2788-4212-9E83-0FBC74C8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6019"/>
            <a:ext cx="10058400" cy="1609344"/>
          </a:xfrm>
        </p:spPr>
        <p:txBody>
          <a:bodyPr/>
          <a:lstStyle/>
          <a:p>
            <a:r>
              <a:rPr lang="pt-PT" dirty="0"/>
              <a:t>Principais características Naturais </a:t>
            </a:r>
          </a:p>
        </p:txBody>
      </p:sp>
      <p:sp>
        <p:nvSpPr>
          <p:cNvPr id="6" name="Marcador de Posição do Texto 3">
            <a:extLst>
              <a:ext uri="{FF2B5EF4-FFF2-40B4-BE49-F238E27FC236}">
                <a16:creationId xmlns:a16="http://schemas.microsoft.com/office/drawing/2014/main" id="{78BC8768-9F20-4F06-A23A-7A908711F866}"/>
              </a:ext>
            </a:extLst>
          </p:cNvPr>
          <p:cNvSpPr txBox="1">
            <a:spLocks/>
          </p:cNvSpPr>
          <p:nvPr/>
        </p:nvSpPr>
        <p:spPr>
          <a:xfrm>
            <a:off x="576262" y="5330551"/>
            <a:ext cx="4972050" cy="62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dirty="0">
                <a:solidFill>
                  <a:schemeClr val="tx1"/>
                </a:solidFill>
              </a:rPr>
              <a:t>Fig. 23 –– Fotografia de Serra Madre.</a:t>
            </a:r>
          </a:p>
        </p:txBody>
      </p:sp>
      <p:pic>
        <p:nvPicPr>
          <p:cNvPr id="11266" name="Picture 2" descr="Sierra Madre: Reasons to visit in this season | The beautiful World">
            <a:extLst>
              <a:ext uri="{FF2B5EF4-FFF2-40B4-BE49-F238E27FC236}">
                <a16:creationId xmlns:a16="http://schemas.microsoft.com/office/drawing/2014/main" id="{2DB53A4F-726B-4CD1-A2A1-66FA2C3F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" y="1943100"/>
            <a:ext cx="5139871" cy="3149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F177D6E-5F26-4C54-BD4A-84BDFE68916E}"/>
              </a:ext>
            </a:extLst>
          </p:cNvPr>
          <p:cNvSpPr txBox="1"/>
          <p:nvPr/>
        </p:nvSpPr>
        <p:spPr>
          <a:xfrm>
            <a:off x="6096000" y="1765362"/>
            <a:ext cx="5304237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b="0" i="0" dirty="0">
                <a:solidFill>
                  <a:srgbClr val="202122"/>
                </a:solidFill>
                <a:effectLst/>
                <a:latin typeface="Roboto"/>
              </a:rPr>
              <a:t>A </a:t>
            </a:r>
            <a:r>
              <a:rPr lang="pt-PT" sz="2000" b="1" i="0" dirty="0">
                <a:solidFill>
                  <a:schemeClr val="accent2"/>
                </a:solidFill>
                <a:effectLst/>
                <a:latin typeface="Roboto"/>
              </a:rPr>
              <a:t>Serra Madre </a:t>
            </a:r>
            <a:r>
              <a:rPr lang="pt-PT" sz="2000" i="0" dirty="0">
                <a:effectLst/>
                <a:latin typeface="Open Sans"/>
              </a:rPr>
              <a:t>é a mais</a:t>
            </a:r>
            <a:r>
              <a:rPr lang="pt-PT" sz="2000" dirty="0">
                <a:latin typeface="Open Sans"/>
              </a:rPr>
              <a:t> alta e importante </a:t>
            </a:r>
            <a:r>
              <a:rPr lang="pt-PT" sz="2000" b="1" i="0" dirty="0">
                <a:solidFill>
                  <a:schemeClr val="accent2"/>
                </a:solidFill>
                <a:effectLst/>
                <a:latin typeface="Roboto"/>
              </a:rPr>
              <a:t>cadeia montanhosa no México</a:t>
            </a:r>
            <a:r>
              <a:rPr lang="pt-PT" sz="2000" b="0" i="0" dirty="0">
                <a:solidFill>
                  <a:srgbClr val="202122"/>
                </a:solidFill>
                <a:effectLst/>
                <a:latin typeface="Roboto"/>
              </a:rPr>
              <a:t>. </a:t>
            </a:r>
          </a:p>
          <a:p>
            <a:pPr>
              <a:lnSpc>
                <a:spcPct val="150000"/>
              </a:lnSpc>
            </a:pPr>
            <a:endParaRPr lang="pt-PT" sz="2000" b="0" i="0" dirty="0">
              <a:solidFill>
                <a:srgbClr val="666666"/>
              </a:solidFill>
              <a:effectLst/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pt-PT" sz="2000" b="0" i="0" dirty="0">
                <a:effectLst/>
                <a:latin typeface="Roboto"/>
              </a:rPr>
              <a:t>A região apresenta clima temperado e </a:t>
            </a:r>
            <a:r>
              <a:rPr lang="pt-PT" sz="2000" b="1" i="0" dirty="0">
                <a:solidFill>
                  <a:schemeClr val="accent2"/>
                </a:solidFill>
                <a:effectLst/>
                <a:latin typeface="Roboto"/>
              </a:rPr>
              <a:t>neve nas grandes altitudes</a:t>
            </a:r>
            <a:r>
              <a:rPr lang="pt-PT" sz="2000" b="0" i="0" dirty="0">
                <a:effectLst/>
                <a:latin typeface="Roboto"/>
              </a:rPr>
              <a:t>. </a:t>
            </a:r>
          </a:p>
          <a:p>
            <a:pPr>
              <a:lnSpc>
                <a:spcPct val="150000"/>
              </a:lnSpc>
            </a:pPr>
            <a:endParaRPr lang="pt-PT" sz="2000" b="0" i="0" dirty="0">
              <a:solidFill>
                <a:srgbClr val="202122"/>
              </a:solidFill>
              <a:effectLst/>
              <a:latin typeface="Roboto"/>
            </a:endParaRPr>
          </a:p>
          <a:p>
            <a:pPr>
              <a:lnSpc>
                <a:spcPct val="150000"/>
              </a:lnSpc>
            </a:pPr>
            <a:r>
              <a:rPr lang="pt-PT" sz="2000" b="0" i="0" dirty="0">
                <a:solidFill>
                  <a:srgbClr val="202122"/>
                </a:solidFill>
                <a:effectLst/>
                <a:latin typeface="Roboto"/>
              </a:rPr>
              <a:t>Esta cordilheira é notável pela sua </a:t>
            </a:r>
            <a:r>
              <a:rPr lang="pt-PT" sz="2000" b="1" i="0" dirty="0">
                <a:solidFill>
                  <a:schemeClr val="accent2"/>
                </a:solidFill>
                <a:effectLst/>
                <a:latin typeface="Roboto"/>
              </a:rPr>
              <a:t>biodiversidade</a:t>
            </a:r>
            <a:r>
              <a:rPr lang="pt-PT" sz="2000" b="0" i="0" dirty="0">
                <a:solidFill>
                  <a:srgbClr val="202122"/>
                </a:solidFill>
                <a:effectLst/>
                <a:latin typeface="Roboto"/>
              </a:rPr>
              <a:t>, com grande número de </a:t>
            </a:r>
            <a:r>
              <a:rPr lang="pt-PT" sz="2000" b="1" i="0" dirty="0">
                <a:solidFill>
                  <a:schemeClr val="accent2"/>
                </a:solidFill>
                <a:effectLst/>
                <a:latin typeface="Roboto"/>
              </a:rPr>
              <a:t>espécies endémicas. </a:t>
            </a:r>
            <a:endParaRPr lang="pt-PT" sz="2000" b="1" dirty="0">
              <a:solidFill>
                <a:schemeClr val="accent2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66163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8C9CCC-2788-4212-9E83-0FBC74C8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5209"/>
            <a:ext cx="10058400" cy="1609344"/>
          </a:xfrm>
        </p:spPr>
        <p:txBody>
          <a:bodyPr/>
          <a:lstStyle/>
          <a:p>
            <a:r>
              <a:rPr lang="pt-PT" dirty="0"/>
              <a:t>Principais características humanas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4805C5D-4041-41D4-8BD7-357DCEFED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511" y="1527213"/>
            <a:ext cx="5407820" cy="4421981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PT" b="0" i="0" dirty="0">
                <a:solidFill>
                  <a:srgbClr val="000000"/>
                </a:solidFill>
                <a:effectLst/>
                <a:latin typeface="Roboto"/>
              </a:rPr>
              <a:t>Em 2017 estimava-se que a </a:t>
            </a:r>
            <a:r>
              <a:rPr lang="pt-PT" b="1" i="0" dirty="0">
                <a:solidFill>
                  <a:srgbClr val="000000"/>
                </a:solidFill>
                <a:effectLst/>
                <a:latin typeface="Roboto"/>
              </a:rPr>
              <a:t>população mexicana </a:t>
            </a:r>
            <a:r>
              <a:rPr lang="pt-PT" b="0" i="0" dirty="0">
                <a:solidFill>
                  <a:srgbClr val="202122"/>
                </a:solidFill>
                <a:effectLst/>
                <a:latin typeface="Roboto"/>
              </a:rPr>
              <a:t>era de </a:t>
            </a:r>
            <a:r>
              <a:rPr lang="pt-PT" b="1" i="0" dirty="0">
                <a:solidFill>
                  <a:schemeClr val="accent2"/>
                </a:solidFill>
                <a:effectLst/>
                <a:latin typeface="Roboto"/>
              </a:rPr>
              <a:t>123,7 milhões de habitantes</a:t>
            </a:r>
            <a:r>
              <a:rPr lang="pt-PT" i="0" dirty="0">
                <a:solidFill>
                  <a:srgbClr val="202122"/>
                </a:solidFill>
                <a:effectLst/>
                <a:latin typeface="Roboto"/>
              </a:rPr>
              <a:t>, sendo o </a:t>
            </a:r>
            <a:r>
              <a:rPr lang="pt-PT" b="1" i="0" dirty="0">
                <a:solidFill>
                  <a:schemeClr val="accent2"/>
                </a:solidFill>
                <a:effectLst/>
                <a:latin typeface="Roboto"/>
              </a:rPr>
              <a:t>11º país mais populoso do mundo e o mais populoso da </a:t>
            </a:r>
            <a:r>
              <a:rPr lang="pt-PT" b="1" i="0" dirty="0" err="1">
                <a:solidFill>
                  <a:schemeClr val="accent2"/>
                </a:solidFill>
                <a:effectLst/>
                <a:latin typeface="Roboto"/>
              </a:rPr>
              <a:t>hispanofonia</a:t>
            </a:r>
            <a:r>
              <a:rPr lang="pt-PT" b="0" i="0" dirty="0">
                <a:solidFill>
                  <a:srgbClr val="202122"/>
                </a:solidFill>
                <a:effectLst/>
                <a:latin typeface="Roboto"/>
              </a:rPr>
              <a:t>. </a:t>
            </a:r>
          </a:p>
          <a:p>
            <a:pPr algn="just">
              <a:lnSpc>
                <a:spcPct val="150000"/>
              </a:lnSpc>
            </a:pPr>
            <a:r>
              <a:rPr lang="pt-PT" dirty="0">
                <a:solidFill>
                  <a:srgbClr val="202122"/>
                </a:solidFill>
                <a:latin typeface="Roboto"/>
              </a:rPr>
              <a:t>O México é</a:t>
            </a:r>
            <a:r>
              <a:rPr lang="pt-PT" b="0" i="0" dirty="0">
                <a:solidFill>
                  <a:srgbClr val="202122"/>
                </a:solidFill>
                <a:effectLst/>
                <a:latin typeface="Roboto"/>
              </a:rPr>
              <a:t> uma federação composta por </a:t>
            </a:r>
            <a:r>
              <a:rPr lang="pt-PT" b="1" i="0" dirty="0">
                <a:solidFill>
                  <a:schemeClr val="accent2"/>
                </a:solidFill>
                <a:effectLst/>
                <a:latin typeface="Roboto"/>
              </a:rPr>
              <a:t>31 estados</a:t>
            </a:r>
            <a:r>
              <a:rPr lang="pt-PT" b="0" i="0" dirty="0">
                <a:solidFill>
                  <a:srgbClr val="202122"/>
                </a:solidFill>
                <a:effectLst/>
                <a:latin typeface="Roboto"/>
              </a:rPr>
              <a:t>, com uma distribuição demográfica diversificada. </a:t>
            </a:r>
          </a:p>
          <a:p>
            <a:pPr algn="just">
              <a:lnSpc>
                <a:spcPct val="150000"/>
              </a:lnSpc>
            </a:pPr>
            <a:r>
              <a:rPr lang="pt-PT" b="1" dirty="0">
                <a:solidFill>
                  <a:schemeClr val="accent2"/>
                </a:solidFill>
                <a:latin typeface="Roboto"/>
              </a:rPr>
              <a:t>Possui elevada densidade populacional nas grandes cidades</a:t>
            </a:r>
            <a:r>
              <a:rPr lang="pt-PT" dirty="0">
                <a:solidFill>
                  <a:srgbClr val="202122"/>
                </a:solidFill>
                <a:latin typeface="Roboto"/>
              </a:rPr>
              <a:t>.</a:t>
            </a:r>
            <a:endParaRPr lang="pt-PT" dirty="0">
              <a:latin typeface="Roboto"/>
            </a:endParaRPr>
          </a:p>
        </p:txBody>
      </p:sp>
      <p:sp>
        <p:nvSpPr>
          <p:cNvPr id="6" name="Marcador de Posição do Texto 3">
            <a:extLst>
              <a:ext uri="{FF2B5EF4-FFF2-40B4-BE49-F238E27FC236}">
                <a16:creationId xmlns:a16="http://schemas.microsoft.com/office/drawing/2014/main" id="{23201133-3F99-4285-ADF8-CC321747F72C}"/>
              </a:ext>
            </a:extLst>
          </p:cNvPr>
          <p:cNvSpPr txBox="1">
            <a:spLocks/>
          </p:cNvSpPr>
          <p:nvPr/>
        </p:nvSpPr>
        <p:spPr>
          <a:xfrm>
            <a:off x="901663" y="5721856"/>
            <a:ext cx="5713832" cy="62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dirty="0">
                <a:solidFill>
                  <a:schemeClr val="tx1"/>
                </a:solidFill>
              </a:rPr>
              <a:t>Fig. 24 ––  Mapa demográfico do México.</a:t>
            </a:r>
          </a:p>
        </p:txBody>
      </p:sp>
      <p:pic>
        <p:nvPicPr>
          <p:cNvPr id="3078" name="Picture 6" descr="List of Mexican states by population density - Wikipedia">
            <a:extLst>
              <a:ext uri="{FF2B5EF4-FFF2-40B4-BE49-F238E27FC236}">
                <a16:creationId xmlns:a16="http://schemas.microsoft.com/office/drawing/2014/main" id="{7CEC0DAD-F389-4AFD-83C3-A4BDA114D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6" y="1938101"/>
            <a:ext cx="5603657" cy="36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365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8C9CCC-2788-4212-9E83-0FBC74C8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198025"/>
            <a:ext cx="10058400" cy="1609344"/>
          </a:xfrm>
        </p:spPr>
        <p:txBody>
          <a:bodyPr/>
          <a:lstStyle/>
          <a:p>
            <a:r>
              <a:rPr lang="pt-PT" dirty="0"/>
              <a:t>Principais características humanas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4805C5D-4041-41D4-8BD7-357DCEFED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07369"/>
            <a:ext cx="6715125" cy="4421981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pt-PT" b="0" i="0" dirty="0">
                <a:solidFill>
                  <a:srgbClr val="000000"/>
                </a:solidFill>
                <a:effectLst/>
                <a:latin typeface="Roboto"/>
              </a:rPr>
              <a:t>A </a:t>
            </a:r>
            <a:r>
              <a:rPr lang="pt-PT" b="1" i="0" dirty="0">
                <a:solidFill>
                  <a:srgbClr val="000000"/>
                </a:solidFill>
                <a:effectLst/>
                <a:latin typeface="Roboto"/>
              </a:rPr>
              <a:t>população mexicana</a:t>
            </a:r>
            <a:r>
              <a:rPr lang="pt-PT" b="0" i="0" dirty="0">
                <a:solidFill>
                  <a:srgbClr val="000000"/>
                </a:solidFill>
                <a:effectLst/>
                <a:latin typeface="Roboto"/>
              </a:rPr>
              <a:t> é formada </a:t>
            </a:r>
            <a:r>
              <a:rPr lang="pt-PT" dirty="0">
                <a:solidFill>
                  <a:srgbClr val="000000"/>
                </a:solidFill>
                <a:latin typeface="Roboto"/>
              </a:rPr>
              <a:t>por</a:t>
            </a:r>
            <a:r>
              <a:rPr lang="pt-PT" b="0" i="0" dirty="0">
                <a:solidFill>
                  <a:schemeClr val="accent2"/>
                </a:solidFill>
                <a:effectLst/>
                <a:latin typeface="Roboto"/>
              </a:rPr>
              <a:t> </a:t>
            </a:r>
            <a:r>
              <a:rPr lang="pt-PT" b="1" i="0" dirty="0">
                <a:solidFill>
                  <a:schemeClr val="accent2"/>
                </a:solidFill>
                <a:effectLst/>
                <a:latin typeface="Roboto"/>
              </a:rPr>
              <a:t>mestiços de brancos de origem hispânica (60%), por índios (29%) e brancos de outras regiões europeias (11%). </a:t>
            </a:r>
          </a:p>
          <a:p>
            <a:pPr algn="just">
              <a:lnSpc>
                <a:spcPct val="150000"/>
              </a:lnSpc>
            </a:pPr>
            <a:endParaRPr lang="pt-PT" b="1" i="0" dirty="0">
              <a:solidFill>
                <a:schemeClr val="accent2"/>
              </a:solidFill>
              <a:effectLst/>
              <a:latin typeface="Roboto"/>
            </a:endParaRPr>
          </a:p>
          <a:p>
            <a:pPr algn="just">
              <a:lnSpc>
                <a:spcPct val="150000"/>
              </a:lnSpc>
            </a:pPr>
            <a:r>
              <a:rPr lang="pt-PT" b="0" i="0" dirty="0">
                <a:solidFill>
                  <a:srgbClr val="000000"/>
                </a:solidFill>
                <a:effectLst/>
                <a:latin typeface="Roboto"/>
              </a:rPr>
              <a:t>O México </a:t>
            </a:r>
            <a:r>
              <a:rPr lang="pt-PT" b="1" i="0" dirty="0">
                <a:solidFill>
                  <a:schemeClr val="accent2"/>
                </a:solidFill>
                <a:effectLst/>
                <a:latin typeface="Roboto"/>
              </a:rPr>
              <a:t>é o país mais populoso onde a língua oficial é o espanhol </a:t>
            </a:r>
            <a:r>
              <a:rPr lang="pt-PT" b="0" i="0" dirty="0">
                <a:solidFill>
                  <a:srgbClr val="000000"/>
                </a:solidFill>
                <a:effectLst/>
                <a:latin typeface="Roboto"/>
              </a:rPr>
              <a:t>e também são falados mais de 50 dialetos indígenas. Como acontece na maior parte dos países americanos </a:t>
            </a:r>
            <a:r>
              <a:rPr lang="pt-PT" b="1" i="0" dirty="0">
                <a:solidFill>
                  <a:schemeClr val="accent2"/>
                </a:solidFill>
                <a:effectLst/>
                <a:latin typeface="Roboto"/>
              </a:rPr>
              <a:t>a religião que predomina no México é a católica (89%).</a:t>
            </a:r>
          </a:p>
          <a:p>
            <a:endParaRPr lang="pt-PT" dirty="0"/>
          </a:p>
        </p:txBody>
      </p:sp>
      <p:pic>
        <p:nvPicPr>
          <p:cNvPr id="3076" name="Picture 4" descr="Cinco de Mayo: Facts, Meaning &amp; Celebrations - HISTORY">
            <a:extLst>
              <a:ext uri="{FF2B5EF4-FFF2-40B4-BE49-F238E27FC236}">
                <a16:creationId xmlns:a16="http://schemas.microsoft.com/office/drawing/2014/main" id="{87F8F4D6-511C-4081-ADA6-35C16802C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2"/>
          <a:stretch/>
        </p:blipFill>
        <p:spPr bwMode="auto">
          <a:xfrm>
            <a:off x="7509250" y="1593056"/>
            <a:ext cx="3527177" cy="4489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arcador de Posição do Texto 3">
            <a:extLst>
              <a:ext uri="{FF2B5EF4-FFF2-40B4-BE49-F238E27FC236}">
                <a16:creationId xmlns:a16="http://schemas.microsoft.com/office/drawing/2014/main" id="{23201133-3F99-4285-ADF8-CC321747F72C}"/>
              </a:ext>
            </a:extLst>
          </p:cNvPr>
          <p:cNvSpPr txBox="1">
            <a:spLocks/>
          </p:cNvSpPr>
          <p:nvPr/>
        </p:nvSpPr>
        <p:spPr>
          <a:xfrm>
            <a:off x="7509250" y="6086187"/>
            <a:ext cx="3612902" cy="62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dirty="0">
                <a:solidFill>
                  <a:schemeClr val="tx1"/>
                </a:solidFill>
              </a:rPr>
              <a:t>Fig. 25 ––  Mexicanos a dançarem com trajes típicos.</a:t>
            </a:r>
          </a:p>
        </p:txBody>
      </p:sp>
    </p:spTree>
    <p:extLst>
      <p:ext uri="{BB962C8B-B14F-4D97-AF65-F5344CB8AC3E}">
        <p14:creationId xmlns:p14="http://schemas.microsoft.com/office/powerpoint/2010/main" val="3270846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49B76-35E7-49D6-8A7A-3E988D52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407194"/>
            <a:ext cx="3200400" cy="797242"/>
          </a:xfrm>
        </p:spPr>
        <p:txBody>
          <a:bodyPr/>
          <a:lstStyle/>
          <a:p>
            <a:r>
              <a:rPr lang="pt-PT" dirty="0"/>
              <a:t>monumentos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13F5E43-9DD2-4A7D-82EF-FCAAC48FA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39" y="1451610"/>
            <a:ext cx="3494723" cy="32918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PT" sz="2000" dirty="0">
                <a:solidFill>
                  <a:schemeClr val="tx1"/>
                </a:solidFill>
                <a:latin typeface="Roboto"/>
              </a:rPr>
              <a:t>Um dos monumentos mais conhecidos do mundo é a </a:t>
            </a:r>
            <a:r>
              <a:rPr lang="pt-PT" sz="2000" b="1" i="0" dirty="0">
                <a:solidFill>
                  <a:schemeClr val="accent2"/>
                </a:solidFill>
                <a:effectLst/>
                <a:latin typeface="Roboto"/>
              </a:rPr>
              <a:t>pirâmide de Kukulcán</a:t>
            </a:r>
            <a:r>
              <a:rPr lang="pt-PT" sz="2000" b="1" dirty="0">
                <a:solidFill>
                  <a:schemeClr val="accent2"/>
                </a:solidFill>
                <a:latin typeface="Roboto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t-PT" sz="2000" dirty="0">
                <a:solidFill>
                  <a:srgbClr val="202122"/>
                </a:solidFill>
                <a:latin typeface="Roboto"/>
              </a:rPr>
              <a:t>F</a:t>
            </a:r>
            <a:r>
              <a:rPr lang="pt-PT" sz="2000" b="0" i="0" dirty="0">
                <a:solidFill>
                  <a:srgbClr val="202122"/>
                </a:solidFill>
                <a:effectLst/>
                <a:latin typeface="Roboto"/>
              </a:rPr>
              <a:t>oi construída no século XII d. C., pelos Maias, na antiga cidade de </a:t>
            </a:r>
            <a:r>
              <a:rPr lang="pt-PT" sz="2000" b="1" i="0" dirty="0">
                <a:solidFill>
                  <a:schemeClr val="accent2"/>
                </a:solidFill>
                <a:effectLst/>
                <a:latin typeface="Roboto"/>
              </a:rPr>
              <a:t> Chichén </a:t>
            </a:r>
            <a:r>
              <a:rPr lang="pt-PT" sz="2000" b="1" i="0" dirty="0" err="1">
                <a:solidFill>
                  <a:schemeClr val="accent2"/>
                </a:solidFill>
                <a:effectLst/>
                <a:latin typeface="Roboto"/>
              </a:rPr>
              <a:t>Itzá</a:t>
            </a:r>
            <a:r>
              <a:rPr lang="pt-PT" sz="2000" b="0" i="0" dirty="0">
                <a:solidFill>
                  <a:srgbClr val="202122"/>
                </a:solidFill>
                <a:effectLst/>
                <a:latin typeface="Roboto"/>
              </a:rPr>
              <a:t>, no território pertencente ao estado</a:t>
            </a:r>
            <a:r>
              <a:rPr lang="pt-PT" sz="2000" b="0" i="0" dirty="0">
                <a:solidFill>
                  <a:schemeClr val="tx1"/>
                </a:solidFill>
                <a:effectLst/>
                <a:latin typeface="Roboto"/>
              </a:rPr>
              <a:t> </a:t>
            </a:r>
            <a:r>
              <a:rPr lang="pt-PT" sz="2000" b="0" i="0" u="none" strike="noStrike" dirty="0">
                <a:solidFill>
                  <a:schemeClr val="tx1"/>
                </a:solidFill>
                <a:effectLst/>
                <a:latin typeface="Roboto"/>
              </a:rPr>
              <a:t>mexicano </a:t>
            </a:r>
            <a:r>
              <a:rPr lang="pt-PT" sz="2000" b="0" i="0" dirty="0">
                <a:solidFill>
                  <a:srgbClr val="202122"/>
                </a:solidFill>
                <a:effectLst/>
                <a:latin typeface="Roboto"/>
              </a:rPr>
              <a:t>do </a:t>
            </a:r>
            <a:r>
              <a:rPr lang="pt-PT" sz="2000" b="0" i="0" dirty="0" err="1">
                <a:solidFill>
                  <a:srgbClr val="202122"/>
                </a:solidFill>
                <a:effectLst/>
                <a:latin typeface="Roboto"/>
              </a:rPr>
              <a:t>Yucatã</a:t>
            </a:r>
            <a:r>
              <a:rPr lang="pt-PT" sz="2000" b="0" i="0" dirty="0">
                <a:solidFill>
                  <a:srgbClr val="202122"/>
                </a:solidFill>
                <a:effectLst/>
                <a:latin typeface="Roboto"/>
              </a:rPr>
              <a:t>.</a:t>
            </a:r>
            <a:endParaRPr lang="pt-PT" sz="2000" b="1" dirty="0">
              <a:solidFill>
                <a:schemeClr val="accent2"/>
              </a:solidFill>
              <a:latin typeface="Roboto"/>
            </a:endParaRPr>
          </a:p>
        </p:txBody>
      </p:sp>
      <p:pic>
        <p:nvPicPr>
          <p:cNvPr id="12290" name="Picture 2" descr="Descoberta enigmática pirâmide oculta no interior de um templo maia |  Cultura | EL PAÍS Brasil">
            <a:extLst>
              <a:ext uri="{FF2B5EF4-FFF2-40B4-BE49-F238E27FC236}">
                <a16:creationId xmlns:a16="http://schemas.microsoft.com/office/drawing/2014/main" id="{F4E5C155-4B5C-40DD-9313-37909D9C7D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657225"/>
            <a:ext cx="7596964" cy="4279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arcador de Posição do Texto 3">
            <a:extLst>
              <a:ext uri="{FF2B5EF4-FFF2-40B4-BE49-F238E27FC236}">
                <a16:creationId xmlns:a16="http://schemas.microsoft.com/office/drawing/2014/main" id="{4F8FFB16-874F-4A60-9AED-1054E38161F5}"/>
              </a:ext>
            </a:extLst>
          </p:cNvPr>
          <p:cNvSpPr txBox="1">
            <a:spLocks/>
          </p:cNvSpPr>
          <p:nvPr/>
        </p:nvSpPr>
        <p:spPr>
          <a:xfrm>
            <a:off x="441959" y="5250368"/>
            <a:ext cx="7187565" cy="62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dirty="0">
                <a:solidFill>
                  <a:schemeClr val="tx1"/>
                </a:solidFill>
              </a:rPr>
              <a:t>Fig. 26 –– Pi</a:t>
            </a:r>
            <a:r>
              <a:rPr lang="pt-PT" sz="1800" i="0" dirty="0">
                <a:solidFill>
                  <a:schemeClr val="tx1"/>
                </a:solidFill>
                <a:effectLst/>
                <a:latin typeface="Roboto"/>
              </a:rPr>
              <a:t>râmide de Kukulcán na antiga cidade de Chichén </a:t>
            </a:r>
            <a:r>
              <a:rPr lang="pt-PT" sz="1800" i="0" dirty="0" err="1">
                <a:solidFill>
                  <a:schemeClr val="tx1"/>
                </a:solidFill>
                <a:effectLst/>
                <a:latin typeface="Roboto"/>
              </a:rPr>
              <a:t>Itzá</a:t>
            </a:r>
            <a:r>
              <a:rPr lang="pt-PT" sz="1800" i="0" dirty="0">
                <a:solidFill>
                  <a:schemeClr val="tx1"/>
                </a:solidFill>
                <a:effectLst/>
                <a:latin typeface="Roboto"/>
              </a:rPr>
              <a:t>.</a:t>
            </a:r>
            <a:r>
              <a:rPr lang="pt-PT" sz="1800" dirty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59735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49B76-35E7-49D6-8A7A-3E988D52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-182880"/>
            <a:ext cx="3200400" cy="1737360"/>
          </a:xfrm>
        </p:spPr>
        <p:txBody>
          <a:bodyPr/>
          <a:lstStyle/>
          <a:p>
            <a:r>
              <a:rPr lang="pt-PT" dirty="0"/>
              <a:t>Continente onde se situa o México</a:t>
            </a:r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DDAD98A2-AACB-4359-AD70-74C115619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09" t="11728" r="733" b="1078"/>
          <a:stretch/>
        </p:blipFill>
        <p:spPr>
          <a:xfrm>
            <a:off x="0" y="0"/>
            <a:ext cx="8294140" cy="6264289"/>
          </a:xfrm>
        </p:spPr>
      </p:pic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13F5E43-9DD2-4A7D-82EF-FCAAC48FA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1814513"/>
            <a:ext cx="3200400" cy="39004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PT" sz="2000" dirty="0">
                <a:solidFill>
                  <a:schemeClr val="tx1"/>
                </a:solidFill>
              </a:rPr>
              <a:t>O México situa-se no </a:t>
            </a:r>
            <a:r>
              <a:rPr lang="pt-PT" sz="2000" b="1" dirty="0">
                <a:solidFill>
                  <a:schemeClr val="accent2"/>
                </a:solidFill>
              </a:rPr>
              <a:t>continente Americano</a:t>
            </a:r>
            <a:r>
              <a:rPr lang="pt-PT" sz="2000" dirty="0">
                <a:solidFill>
                  <a:schemeClr val="tx1"/>
                </a:solidFill>
              </a:rPr>
              <a:t>, na </a:t>
            </a:r>
            <a:r>
              <a:rPr lang="pt-PT" sz="2000" b="1" dirty="0">
                <a:solidFill>
                  <a:schemeClr val="accent2"/>
                </a:solidFill>
              </a:rPr>
              <a:t>América Central</a:t>
            </a:r>
            <a:r>
              <a:rPr lang="pt-PT" sz="2000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t-PT" sz="2000" dirty="0">
                <a:solidFill>
                  <a:schemeClr val="tx1"/>
                </a:solidFill>
              </a:rPr>
              <a:t>De acordo com a divisão de origem cultural, o México </a:t>
            </a:r>
            <a:r>
              <a:rPr lang="pt-PT" sz="2000" b="1" dirty="0">
                <a:solidFill>
                  <a:schemeClr val="accent2"/>
                </a:solidFill>
              </a:rPr>
              <a:t>é um país da América Latina</a:t>
            </a:r>
            <a:r>
              <a:rPr lang="pt-PT" sz="2000" dirty="0">
                <a:solidFill>
                  <a:schemeClr val="tx1"/>
                </a:solidFill>
              </a:rPr>
              <a:t>, uma vez que foi colonizado por um povo latino, espanhol.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10DEDBA-42FE-45F8-8A63-17D5D8BA3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33" t="41146" r="3565" b="28334"/>
          <a:stretch/>
        </p:blipFill>
        <p:spPr>
          <a:xfrm>
            <a:off x="1" y="4207669"/>
            <a:ext cx="2112772" cy="205662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206E2E6-6C57-4AFF-861D-A04FFB7D8BED}"/>
              </a:ext>
            </a:extLst>
          </p:cNvPr>
          <p:cNvSpPr/>
          <p:nvPr/>
        </p:nvSpPr>
        <p:spPr>
          <a:xfrm>
            <a:off x="-78037" y="5894957"/>
            <a:ext cx="54238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endParaRPr lang="pt-PT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75256E3-2902-4183-981B-E8596E76B52C}"/>
              </a:ext>
            </a:extLst>
          </p:cNvPr>
          <p:cNvSpPr/>
          <p:nvPr/>
        </p:nvSpPr>
        <p:spPr>
          <a:xfrm>
            <a:off x="2148492" y="5894957"/>
            <a:ext cx="54238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</a:p>
        </p:txBody>
      </p:sp>
      <p:sp>
        <p:nvSpPr>
          <p:cNvPr id="11" name="Marcador de Posição do Texto 3">
            <a:extLst>
              <a:ext uri="{FF2B5EF4-FFF2-40B4-BE49-F238E27FC236}">
                <a16:creationId xmlns:a16="http://schemas.microsoft.com/office/drawing/2014/main" id="{3EDF6F46-6497-402F-A5D0-D53A4F03E596}"/>
              </a:ext>
            </a:extLst>
          </p:cNvPr>
          <p:cNvSpPr txBox="1">
            <a:spLocks/>
          </p:cNvSpPr>
          <p:nvPr/>
        </p:nvSpPr>
        <p:spPr>
          <a:xfrm>
            <a:off x="1" y="6264289"/>
            <a:ext cx="8051006" cy="493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600" dirty="0">
                <a:solidFill>
                  <a:schemeClr val="tx1"/>
                </a:solidFill>
              </a:rPr>
              <a:t>Fig.1 e 2: Localização do México no globo terreste (1) e numa imagem de satélite(2).</a:t>
            </a:r>
          </a:p>
        </p:txBody>
      </p:sp>
    </p:spTree>
    <p:extLst>
      <p:ext uri="{BB962C8B-B14F-4D97-AF65-F5344CB8AC3E}">
        <p14:creationId xmlns:p14="http://schemas.microsoft.com/office/powerpoint/2010/main" val="818088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49B76-35E7-49D6-8A7A-3E988D52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-84296"/>
            <a:ext cx="3200400" cy="868680"/>
          </a:xfrm>
        </p:spPr>
        <p:txBody>
          <a:bodyPr/>
          <a:lstStyle/>
          <a:p>
            <a:r>
              <a:rPr lang="pt-PT" dirty="0"/>
              <a:t>Personalidades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13F5E43-9DD2-4A7D-82EF-FCAAC48FA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8312" y="784384"/>
            <a:ext cx="3743688" cy="594217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pt-PT" sz="7200" b="1" i="0" dirty="0">
                <a:solidFill>
                  <a:schemeClr val="accent2"/>
                </a:solidFill>
                <a:effectLst/>
                <a:latin typeface="Roboto"/>
              </a:rPr>
              <a:t>Frida Kahlo</a:t>
            </a:r>
            <a:r>
              <a:rPr lang="pt-PT" sz="7200" b="0" i="0" dirty="0">
                <a:solidFill>
                  <a:srgbClr val="4D5156"/>
                </a:solidFill>
                <a:effectLst/>
                <a:latin typeface="Roboto"/>
              </a:rPr>
              <a:t> </a:t>
            </a:r>
            <a:r>
              <a:rPr lang="pt-PT" sz="7200" b="0" i="0" dirty="0">
                <a:solidFill>
                  <a:srgbClr val="000000"/>
                </a:solidFill>
                <a:effectLst/>
                <a:latin typeface="Roboto"/>
              </a:rPr>
              <a:t>(1907-1954</a:t>
            </a:r>
            <a:r>
              <a:rPr lang="pt-PT" sz="7200" b="0" i="0" dirty="0">
                <a:solidFill>
                  <a:schemeClr val="tx1"/>
                </a:solidFill>
                <a:effectLst/>
                <a:latin typeface="Roboto"/>
              </a:rPr>
              <a:t>) foi uma </a:t>
            </a:r>
            <a:r>
              <a:rPr lang="pt-PT" sz="7200" b="1" i="0" dirty="0">
                <a:solidFill>
                  <a:schemeClr val="accent2"/>
                </a:solidFill>
                <a:effectLst/>
                <a:latin typeface="Roboto"/>
              </a:rPr>
              <a:t>pintora mexicana </a:t>
            </a:r>
            <a:r>
              <a:rPr lang="pt-PT" sz="7200" b="0" i="0" dirty="0">
                <a:solidFill>
                  <a:schemeClr val="tx1"/>
                </a:solidFill>
                <a:effectLst/>
                <a:latin typeface="Roboto"/>
              </a:rPr>
              <a:t>que criou muitos retratos, autorretratos e obras inspiradas na natureza e nos artefactos do México.</a:t>
            </a:r>
          </a:p>
          <a:p>
            <a:pPr>
              <a:lnSpc>
                <a:spcPct val="170000"/>
              </a:lnSpc>
            </a:pPr>
            <a:endParaRPr lang="pt-PT" sz="3200" b="0" i="0" dirty="0">
              <a:solidFill>
                <a:schemeClr val="tx1"/>
              </a:solidFill>
              <a:effectLst/>
              <a:latin typeface="Roboto"/>
            </a:endParaRPr>
          </a:p>
          <a:p>
            <a:pPr>
              <a:lnSpc>
                <a:spcPct val="170000"/>
              </a:lnSpc>
            </a:pPr>
            <a:r>
              <a:rPr lang="es-ES" sz="7200" b="1" i="0" dirty="0">
                <a:solidFill>
                  <a:schemeClr val="accent2"/>
                </a:solidFill>
                <a:effectLst/>
                <a:latin typeface="Roboto"/>
              </a:rPr>
              <a:t>Mário Moreno, “Cantinflas”,</a:t>
            </a:r>
            <a:r>
              <a:rPr lang="es-ES" sz="7200" b="0" i="0" dirty="0">
                <a:solidFill>
                  <a:srgbClr val="000000"/>
                </a:solidFill>
                <a:effectLst/>
                <a:latin typeface="Roboto"/>
              </a:rPr>
              <a:t> (1911-1993) foi um ator e comediante mexicano. Ganhou um Globo de Ouro em 1956. Devido à sua história cinematográfica é considerado o maior comediante hispânico de todos                       os tempos.</a:t>
            </a:r>
            <a:endParaRPr lang="pt-PT" sz="2000" dirty="0">
              <a:solidFill>
                <a:srgbClr val="4D5156"/>
              </a:solidFill>
              <a:latin typeface="Roboto"/>
            </a:endParaRPr>
          </a:p>
          <a:p>
            <a:pPr>
              <a:lnSpc>
                <a:spcPct val="150000"/>
              </a:lnSpc>
            </a:pPr>
            <a:endParaRPr lang="pt-PT" sz="2000" dirty="0">
              <a:latin typeface="Roboto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871B8B2-1CFF-4789-B244-8CBE01A22E4D}"/>
              </a:ext>
            </a:extLst>
          </p:cNvPr>
          <p:cNvSpPr txBox="1"/>
          <p:nvPr/>
        </p:nvSpPr>
        <p:spPr>
          <a:xfrm>
            <a:off x="521950" y="5584626"/>
            <a:ext cx="35608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0" i="0" dirty="0">
                <a:effectLst/>
                <a:latin typeface="Google Sans"/>
              </a:rPr>
              <a:t>Fig. 27 – Pintura de Frida Kahlo. Autorretrato com Colar </a:t>
            </a:r>
          </a:p>
          <a:p>
            <a:r>
              <a:rPr lang="pt-PT" b="0" i="0" dirty="0">
                <a:effectLst/>
                <a:latin typeface="Google Sans"/>
              </a:rPr>
              <a:t>de Espinhos e Beija-flor</a:t>
            </a:r>
            <a:endParaRPr lang="pt-PT" dirty="0"/>
          </a:p>
        </p:txBody>
      </p:sp>
      <p:pic>
        <p:nvPicPr>
          <p:cNvPr id="13314" name="Picture 2" descr="lh3.googleusercontent.com/eAi8v1a4eBniEUac423Qh...">
            <a:extLst>
              <a:ext uri="{FF2B5EF4-FFF2-40B4-BE49-F238E27FC236}">
                <a16:creationId xmlns:a16="http://schemas.microsoft.com/office/drawing/2014/main" id="{3EC34753-70F7-42D7-A836-33EB65658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8" y="478632"/>
            <a:ext cx="3786059" cy="4864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31EBF03-564F-4188-869A-682154AD6A9E}"/>
              </a:ext>
            </a:extLst>
          </p:cNvPr>
          <p:cNvSpPr txBox="1"/>
          <p:nvPr/>
        </p:nvSpPr>
        <p:spPr>
          <a:xfrm>
            <a:off x="4297106" y="5650616"/>
            <a:ext cx="3786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0" i="0" dirty="0">
                <a:effectLst/>
                <a:latin typeface="Google Sans"/>
              </a:rPr>
              <a:t>Fig. 28 – Fotografia de Mário Moreno, o ator conhecido por “Cantinflas”.</a:t>
            </a:r>
            <a:endParaRPr lang="pt-PT" dirty="0"/>
          </a:p>
        </p:txBody>
      </p:sp>
      <p:pic>
        <p:nvPicPr>
          <p:cNvPr id="13318" name="Picture 6" descr="BDBD - Blogue De Banda Desenhada: DE ACTORES A HERÓIS DE PAPEL (6)-  CANTINFLAS">
            <a:extLst>
              <a:ext uri="{FF2B5EF4-FFF2-40B4-BE49-F238E27FC236}">
                <a16:creationId xmlns:a16="http://schemas.microsoft.com/office/drawing/2014/main" id="{06AFEF79-0C84-4943-A97C-BDE990D55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291" y="478632"/>
            <a:ext cx="3743688" cy="4864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3228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49B76-35E7-49D6-8A7A-3E988D52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185737"/>
            <a:ext cx="3200400" cy="682942"/>
          </a:xfrm>
        </p:spPr>
        <p:txBody>
          <a:bodyPr/>
          <a:lstStyle/>
          <a:p>
            <a:r>
              <a:rPr lang="pt-PT" dirty="0"/>
              <a:t>Artesanato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13F5E43-9DD2-4A7D-82EF-FCAAC48FA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8194" y="985837"/>
            <a:ext cx="3700462" cy="558641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PT" sz="2000" dirty="0">
                <a:solidFill>
                  <a:schemeClr val="tx1"/>
                </a:solidFill>
                <a:latin typeface="Roboto"/>
              </a:rPr>
              <a:t>O artesanato mexicano é rico em história e cultura, com destaque para as </a:t>
            </a:r>
            <a:r>
              <a:rPr lang="pt-PT" sz="2000" b="1" dirty="0">
                <a:solidFill>
                  <a:schemeClr val="accent2"/>
                </a:solidFill>
                <a:latin typeface="Roboto"/>
              </a:rPr>
              <a:t>misturas de cores e padrões</a:t>
            </a:r>
            <a:r>
              <a:rPr lang="pt-PT" sz="2000" dirty="0">
                <a:solidFill>
                  <a:schemeClr val="tx1"/>
                </a:solidFill>
                <a:latin typeface="Roboto"/>
              </a:rPr>
              <a:t> que só o país possui. </a:t>
            </a:r>
            <a:r>
              <a:rPr lang="pt-PT" sz="2000" b="1" dirty="0">
                <a:solidFill>
                  <a:schemeClr val="accent2"/>
                </a:solidFill>
                <a:latin typeface="Roboto"/>
              </a:rPr>
              <a:t>Esculturas</a:t>
            </a:r>
            <a:r>
              <a:rPr lang="pt-PT" sz="2000" dirty="0">
                <a:solidFill>
                  <a:schemeClr val="accent2"/>
                </a:solidFill>
                <a:latin typeface="Roboto"/>
              </a:rPr>
              <a:t>,</a:t>
            </a:r>
            <a:r>
              <a:rPr lang="pt-PT" sz="2000" b="1" dirty="0">
                <a:solidFill>
                  <a:schemeClr val="accent2"/>
                </a:solidFill>
                <a:latin typeface="Roboto"/>
              </a:rPr>
              <a:t> bordados,</a:t>
            </a:r>
            <a:r>
              <a:rPr lang="pt-PT" sz="2000" dirty="0">
                <a:solidFill>
                  <a:schemeClr val="accent2"/>
                </a:solidFill>
                <a:latin typeface="Roboto"/>
              </a:rPr>
              <a:t> </a:t>
            </a:r>
            <a:r>
              <a:rPr lang="pt-PT" sz="2000" b="1" dirty="0">
                <a:solidFill>
                  <a:schemeClr val="accent2"/>
                </a:solidFill>
                <a:latin typeface="Roboto"/>
              </a:rPr>
              <a:t>cerâmicas (pintadas à mão)</a:t>
            </a:r>
            <a:r>
              <a:rPr lang="pt-PT" sz="2000" dirty="0">
                <a:solidFill>
                  <a:schemeClr val="accent2"/>
                </a:solidFill>
                <a:latin typeface="Roboto"/>
              </a:rPr>
              <a:t>, </a:t>
            </a:r>
            <a:r>
              <a:rPr lang="pt-PT" sz="2000" b="1" dirty="0">
                <a:solidFill>
                  <a:schemeClr val="accent2"/>
                </a:solidFill>
                <a:latin typeface="Roboto"/>
              </a:rPr>
              <a:t>adereços (chapéus mexicanos), bonecas de pano</a:t>
            </a:r>
            <a:r>
              <a:rPr lang="pt-PT" sz="2000" dirty="0">
                <a:solidFill>
                  <a:schemeClr val="accent2"/>
                </a:solidFill>
                <a:latin typeface="Roboto"/>
              </a:rPr>
              <a:t> e </a:t>
            </a:r>
            <a:r>
              <a:rPr lang="pt-PT" sz="2000" b="1" dirty="0">
                <a:solidFill>
                  <a:schemeClr val="accent2"/>
                </a:solidFill>
                <a:latin typeface="Roboto"/>
              </a:rPr>
              <a:t>artigos de prata</a:t>
            </a:r>
            <a:r>
              <a:rPr lang="pt-PT" sz="2000" dirty="0">
                <a:solidFill>
                  <a:schemeClr val="accent2"/>
                </a:solidFill>
                <a:latin typeface="Roboto"/>
              </a:rPr>
              <a:t> </a:t>
            </a:r>
            <a:r>
              <a:rPr lang="pt-PT" sz="2000" dirty="0">
                <a:solidFill>
                  <a:schemeClr val="tx1"/>
                </a:solidFill>
                <a:latin typeface="Roboto"/>
              </a:rPr>
              <a:t>são alguns dos elementos encontrados principalmente em feiras.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516B2BB-8412-42C5-A243-D1B0599BA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88" y="733294"/>
            <a:ext cx="3329781" cy="2552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Marcador de Posição de Conteúdo 14">
            <a:extLst>
              <a:ext uri="{FF2B5EF4-FFF2-40B4-BE49-F238E27FC236}">
                <a16:creationId xmlns:a16="http://schemas.microsoft.com/office/drawing/2014/main" id="{55674461-3E86-4897-87D1-DB1F17798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890" y="733295"/>
            <a:ext cx="3846876" cy="2774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62147DF-A72F-49CE-B87A-2BA84C6FF3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442"/>
          <a:stretch/>
        </p:blipFill>
        <p:spPr>
          <a:xfrm>
            <a:off x="585788" y="3378993"/>
            <a:ext cx="3329781" cy="2559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4" descr="Sombrero Mexicano Con Borlas X 10u. | Mercado Libre">
            <a:extLst>
              <a:ext uri="{FF2B5EF4-FFF2-40B4-BE49-F238E27FC236}">
                <a16:creationId xmlns:a16="http://schemas.microsoft.com/office/drawing/2014/main" id="{42E3956A-BCAB-4292-A36B-81F85BCED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t="4044" r="2634" b="5286"/>
          <a:stretch/>
        </p:blipFill>
        <p:spPr bwMode="auto">
          <a:xfrm>
            <a:off x="4020889" y="3643258"/>
            <a:ext cx="3846876" cy="2295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9B1F504-3ADE-4C85-87B5-6BFC0C30C7A3}"/>
              </a:ext>
            </a:extLst>
          </p:cNvPr>
          <p:cNvSpPr txBox="1"/>
          <p:nvPr/>
        </p:nvSpPr>
        <p:spPr>
          <a:xfrm>
            <a:off x="585788" y="6074588"/>
            <a:ext cx="6993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0" i="0" dirty="0">
                <a:effectLst/>
                <a:latin typeface="Google Sans"/>
              </a:rPr>
              <a:t>Fig. 29 – Fotografias de </a:t>
            </a:r>
            <a:r>
              <a:rPr lang="pt-PT" dirty="0">
                <a:latin typeface="Google Sans"/>
              </a:rPr>
              <a:t>a</a:t>
            </a:r>
            <a:r>
              <a:rPr lang="pt-PT" b="0" i="0" dirty="0">
                <a:effectLst/>
                <a:latin typeface="Google Sans"/>
              </a:rPr>
              <a:t>rtesanato mexicano.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96710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49B76-35E7-49D6-8A7A-3E988D52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185737"/>
            <a:ext cx="3200400" cy="682942"/>
          </a:xfrm>
        </p:spPr>
        <p:txBody>
          <a:bodyPr/>
          <a:lstStyle/>
          <a:p>
            <a:r>
              <a:rPr lang="pt-PT" dirty="0"/>
              <a:t>Música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13F5E43-9DD2-4A7D-82EF-FCAAC48FA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3913" y="1178719"/>
            <a:ext cx="3550444" cy="558641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PT" sz="2000" b="1" i="0" dirty="0">
                <a:solidFill>
                  <a:schemeClr val="accent2"/>
                </a:solidFill>
                <a:effectLst/>
                <a:latin typeface="Roboto"/>
              </a:rPr>
              <a:t>Mariachi</a:t>
            </a:r>
            <a:r>
              <a:rPr lang="pt-PT" sz="2000" b="0" i="0" dirty="0">
                <a:solidFill>
                  <a:srgbClr val="202122"/>
                </a:solidFill>
                <a:effectLst/>
                <a:latin typeface="Roboto"/>
              </a:rPr>
              <a:t> é um género musical popular do México e, simultaneamente, um termo que se aplica aos grupos musicais que performam este género.</a:t>
            </a:r>
          </a:p>
          <a:p>
            <a:pPr>
              <a:lnSpc>
                <a:spcPct val="150000"/>
              </a:lnSpc>
            </a:pPr>
            <a:endParaRPr lang="pt-PT" sz="2000" b="1" dirty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pt-PT" sz="2000" b="1" dirty="0">
                <a:solidFill>
                  <a:schemeClr val="accent2"/>
                </a:solidFill>
                <a:latin typeface="Roboto"/>
              </a:rPr>
              <a:t>La </a:t>
            </a:r>
            <a:r>
              <a:rPr lang="pt-PT" sz="2000" b="1" dirty="0" err="1">
                <a:solidFill>
                  <a:schemeClr val="accent2"/>
                </a:solidFill>
                <a:latin typeface="Roboto"/>
              </a:rPr>
              <a:t>Cucaracha</a:t>
            </a:r>
            <a:endParaRPr lang="pt-PT" sz="2000" b="1" dirty="0">
              <a:solidFill>
                <a:schemeClr val="accent2"/>
              </a:solidFill>
              <a:latin typeface="Roboto"/>
            </a:endParaRPr>
          </a:p>
          <a:p>
            <a:pPr>
              <a:lnSpc>
                <a:spcPct val="150000"/>
              </a:lnSpc>
            </a:pPr>
            <a:r>
              <a:rPr lang="pt-PT" sz="1800" dirty="0">
                <a:solidFill>
                  <a:srgbClr val="0070C0"/>
                </a:solidFill>
                <a:latin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https://youtu.be/OsJgVubIHEY</a:t>
            </a:r>
            <a:endParaRPr lang="pt-PT" sz="1800" dirty="0">
              <a:solidFill>
                <a:srgbClr val="0070C0"/>
              </a:solidFill>
              <a:latin typeface="Roboto"/>
            </a:endParaRPr>
          </a:p>
          <a:p>
            <a:pPr>
              <a:lnSpc>
                <a:spcPct val="150000"/>
              </a:lnSpc>
            </a:pPr>
            <a:endParaRPr lang="pt-PT" sz="2000" dirty="0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endParaRPr lang="pt-PT" sz="2000" b="0" i="0" dirty="0">
              <a:solidFill>
                <a:srgbClr val="202122"/>
              </a:solidFill>
              <a:effectLst/>
              <a:latin typeface="Roboto"/>
            </a:endParaRPr>
          </a:p>
          <a:p>
            <a:pPr>
              <a:lnSpc>
                <a:spcPct val="150000"/>
              </a:lnSpc>
            </a:pPr>
            <a:endParaRPr lang="pt-PT" sz="200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9B1F504-3ADE-4C85-87B5-6BFC0C30C7A3}"/>
              </a:ext>
            </a:extLst>
          </p:cNvPr>
          <p:cNvSpPr txBox="1"/>
          <p:nvPr/>
        </p:nvSpPr>
        <p:spPr>
          <a:xfrm>
            <a:off x="441961" y="5767406"/>
            <a:ext cx="4430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0" i="0" dirty="0">
                <a:effectLst/>
                <a:latin typeface="Google Sans"/>
              </a:rPr>
              <a:t>Fig. </a:t>
            </a:r>
            <a:r>
              <a:rPr lang="pt-PT" dirty="0">
                <a:latin typeface="Google Sans"/>
              </a:rPr>
              <a:t>30</a:t>
            </a:r>
            <a:r>
              <a:rPr lang="pt-PT" b="0" i="0" dirty="0">
                <a:effectLst/>
                <a:latin typeface="Google Sans"/>
              </a:rPr>
              <a:t> – </a:t>
            </a:r>
            <a:r>
              <a:rPr lang="pt-PT" dirty="0">
                <a:latin typeface="Google Sans"/>
              </a:rPr>
              <a:t>Grupo musical mexicano (Mariachi)</a:t>
            </a:r>
            <a:r>
              <a:rPr lang="pt-PT" b="0" i="0" dirty="0">
                <a:effectLst/>
                <a:latin typeface="Google Sans"/>
              </a:rPr>
              <a:t>.</a:t>
            </a:r>
            <a:endParaRPr lang="pt-PT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15662BC-2B4C-49EC-B0DC-E435BCEE1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" y="669131"/>
            <a:ext cx="7337792" cy="4881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Som Gravado">
            <a:hlinkClick r:id="" action="ppaction://media"/>
            <a:extLst>
              <a:ext uri="{FF2B5EF4-FFF2-40B4-BE49-F238E27FC236}">
                <a16:creationId xmlns:a16="http://schemas.microsoft.com/office/drawing/2014/main" id="{7291D84C-8BB9-4A6F-888B-203FA2560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7643" y="47188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0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49B76-35E7-49D6-8A7A-3E988D52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185737"/>
            <a:ext cx="3200400" cy="682942"/>
          </a:xfrm>
        </p:spPr>
        <p:txBody>
          <a:bodyPr/>
          <a:lstStyle/>
          <a:p>
            <a:r>
              <a:rPr lang="pt-PT" dirty="0"/>
              <a:t>Gastronomia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13F5E43-9DD2-4A7D-82EF-FCAAC48FA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3913" y="1178719"/>
            <a:ext cx="3550444" cy="558641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PT" sz="2000" b="0" i="0" dirty="0">
                <a:solidFill>
                  <a:schemeClr val="tx1"/>
                </a:solidFill>
                <a:effectLst/>
                <a:latin typeface="Roboto"/>
              </a:rPr>
              <a:t>Geralmente, o tipo de comida feita pelos mexicanos, adquire um sabor marcante, com </a:t>
            </a:r>
            <a:r>
              <a:rPr lang="pt-PT" sz="2000" b="1" i="0" dirty="0">
                <a:solidFill>
                  <a:schemeClr val="accent2"/>
                </a:solidFill>
                <a:effectLst/>
                <a:latin typeface="Roboto"/>
              </a:rPr>
              <a:t>temperos característicos da comida típica do país</a:t>
            </a:r>
            <a:r>
              <a:rPr lang="pt-PT" sz="2000" b="0" i="0" dirty="0">
                <a:solidFill>
                  <a:schemeClr val="tx1"/>
                </a:solidFill>
                <a:effectLst/>
                <a:latin typeface="Roboto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t-PT" sz="2000" b="0" i="0" dirty="0">
                <a:solidFill>
                  <a:schemeClr val="tx1"/>
                </a:solidFill>
                <a:effectLst/>
                <a:latin typeface="Roboto"/>
              </a:rPr>
              <a:t>O </a:t>
            </a:r>
            <a:r>
              <a:rPr lang="pt-PT" sz="2000" b="1" i="0" dirty="0">
                <a:solidFill>
                  <a:schemeClr val="accent2"/>
                </a:solidFill>
                <a:effectLst/>
                <a:latin typeface="Roboto"/>
              </a:rPr>
              <a:t>milho</a:t>
            </a:r>
            <a:r>
              <a:rPr lang="pt-PT" sz="2000" b="0" i="0" dirty="0">
                <a:solidFill>
                  <a:schemeClr val="tx1"/>
                </a:solidFill>
                <a:effectLst/>
                <a:latin typeface="Roboto"/>
              </a:rPr>
              <a:t>, do qual é produzida a </a:t>
            </a:r>
            <a:r>
              <a:rPr lang="pt-PT" sz="2000" b="1" i="0" dirty="0" err="1">
                <a:solidFill>
                  <a:schemeClr val="accent2"/>
                </a:solidFill>
                <a:effectLst/>
                <a:latin typeface="Roboto"/>
              </a:rPr>
              <a:t>tortilla</a:t>
            </a:r>
            <a:r>
              <a:rPr lang="pt-PT" sz="2000" b="0" i="0" dirty="0">
                <a:solidFill>
                  <a:schemeClr val="tx1"/>
                </a:solidFill>
                <a:effectLst/>
                <a:latin typeface="Roboto"/>
              </a:rPr>
              <a:t> e o </a:t>
            </a:r>
            <a:r>
              <a:rPr lang="pt-PT" sz="2000" b="1" i="0" dirty="0" err="1">
                <a:solidFill>
                  <a:schemeClr val="accent2"/>
                </a:solidFill>
                <a:effectLst/>
                <a:latin typeface="Roboto"/>
              </a:rPr>
              <a:t>chilli</a:t>
            </a:r>
            <a:r>
              <a:rPr lang="pt-PT" sz="2000" b="0" i="0" dirty="0">
                <a:solidFill>
                  <a:schemeClr val="tx1"/>
                </a:solidFill>
                <a:effectLst/>
                <a:latin typeface="Roboto"/>
              </a:rPr>
              <a:t> são produtos tradicionais mexicanos.</a:t>
            </a:r>
            <a:endParaRPr lang="pt-PT" sz="2000" dirty="0">
              <a:solidFill>
                <a:schemeClr val="tx1"/>
              </a:solidFill>
              <a:latin typeface="Roboto"/>
            </a:endParaRPr>
          </a:p>
          <a:p>
            <a:pPr>
              <a:lnSpc>
                <a:spcPct val="150000"/>
              </a:lnSpc>
            </a:pPr>
            <a:endParaRPr lang="pt-PT" sz="2000" b="0" i="0" dirty="0">
              <a:solidFill>
                <a:srgbClr val="202122"/>
              </a:solidFill>
              <a:effectLst/>
              <a:latin typeface="Roboto"/>
            </a:endParaRPr>
          </a:p>
          <a:p>
            <a:pPr>
              <a:lnSpc>
                <a:spcPct val="150000"/>
              </a:lnSpc>
            </a:pPr>
            <a:endParaRPr lang="pt-PT" sz="200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9B1F504-3ADE-4C85-87B5-6BFC0C30C7A3}"/>
              </a:ext>
            </a:extLst>
          </p:cNvPr>
          <p:cNvSpPr txBox="1"/>
          <p:nvPr/>
        </p:nvSpPr>
        <p:spPr>
          <a:xfrm>
            <a:off x="444951" y="5885325"/>
            <a:ext cx="1822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0" i="0" dirty="0">
                <a:effectLst/>
                <a:latin typeface="Google Sans"/>
              </a:rPr>
              <a:t>Fig. </a:t>
            </a:r>
            <a:r>
              <a:rPr lang="pt-PT" dirty="0">
                <a:latin typeface="Google Sans"/>
              </a:rPr>
              <a:t>34 </a:t>
            </a:r>
            <a:r>
              <a:rPr lang="pt-PT" b="0" i="0" dirty="0">
                <a:effectLst/>
                <a:latin typeface="Google Sans"/>
              </a:rPr>
              <a:t>– Burritos</a:t>
            </a:r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859E331-176C-45CE-ACA0-A56251E96080}"/>
              </a:ext>
            </a:extLst>
          </p:cNvPr>
          <p:cNvSpPr txBox="1"/>
          <p:nvPr/>
        </p:nvSpPr>
        <p:spPr>
          <a:xfrm>
            <a:off x="6582728" y="5895967"/>
            <a:ext cx="1732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0" i="0" dirty="0">
                <a:effectLst/>
                <a:latin typeface="Google Sans"/>
              </a:rPr>
              <a:t>Fig. </a:t>
            </a:r>
            <a:r>
              <a:rPr lang="pt-PT" dirty="0">
                <a:latin typeface="Google Sans"/>
              </a:rPr>
              <a:t>36</a:t>
            </a:r>
            <a:r>
              <a:rPr lang="pt-PT" b="0" i="0" dirty="0">
                <a:effectLst/>
                <a:latin typeface="Google Sans"/>
              </a:rPr>
              <a:t> – M</a:t>
            </a:r>
            <a:r>
              <a:rPr lang="pt-PT" dirty="0">
                <a:latin typeface="Google Sans"/>
              </a:rPr>
              <a:t>ojito</a:t>
            </a:r>
            <a:endParaRPr lang="pt-P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23312BE-F054-423E-84C0-74F056C8E6D1}"/>
              </a:ext>
            </a:extLst>
          </p:cNvPr>
          <p:cNvSpPr txBox="1"/>
          <p:nvPr/>
        </p:nvSpPr>
        <p:spPr>
          <a:xfrm>
            <a:off x="4032790" y="3268836"/>
            <a:ext cx="2575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0" i="0" dirty="0">
                <a:effectLst/>
                <a:latin typeface="Google Sans"/>
              </a:rPr>
              <a:t>Fig. </a:t>
            </a:r>
            <a:r>
              <a:rPr lang="pt-PT" dirty="0">
                <a:latin typeface="Google Sans"/>
              </a:rPr>
              <a:t>32</a:t>
            </a:r>
            <a:r>
              <a:rPr lang="pt-PT" b="0" i="0" dirty="0">
                <a:effectLst/>
                <a:latin typeface="Google Sans"/>
              </a:rPr>
              <a:t> – Chili com carne.</a:t>
            </a:r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DA1BFD6-BCE1-4C4A-B05D-D54A497BE6B9}"/>
              </a:ext>
            </a:extLst>
          </p:cNvPr>
          <p:cNvSpPr txBox="1"/>
          <p:nvPr/>
        </p:nvSpPr>
        <p:spPr>
          <a:xfrm>
            <a:off x="2900030" y="5863637"/>
            <a:ext cx="2265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0" i="0" dirty="0">
                <a:effectLst/>
                <a:latin typeface="Google Sans"/>
              </a:rPr>
              <a:t>Fig. </a:t>
            </a:r>
            <a:r>
              <a:rPr lang="pt-PT" dirty="0">
                <a:latin typeface="Google Sans"/>
              </a:rPr>
              <a:t>35</a:t>
            </a:r>
            <a:r>
              <a:rPr lang="pt-PT" b="0" i="0" dirty="0">
                <a:effectLst/>
                <a:latin typeface="Google Sans"/>
              </a:rPr>
              <a:t> – </a:t>
            </a:r>
            <a:r>
              <a:rPr lang="pt-PT" dirty="0">
                <a:latin typeface="Google Sans"/>
              </a:rPr>
              <a:t>Guacamole</a:t>
            </a:r>
            <a:endParaRPr lang="pt-PT" dirty="0"/>
          </a:p>
        </p:txBody>
      </p:sp>
      <p:pic>
        <p:nvPicPr>
          <p:cNvPr id="9" name="Marcador de Posição de Conteúdo 7">
            <a:extLst>
              <a:ext uri="{FF2B5EF4-FFF2-40B4-BE49-F238E27FC236}">
                <a16:creationId xmlns:a16="http://schemas.microsoft.com/office/drawing/2014/main" id="{42070E12-5B70-4758-8E94-831F694A2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71" t="1" r="18407" b="230"/>
          <a:stretch/>
        </p:blipFill>
        <p:spPr>
          <a:xfrm>
            <a:off x="6755453" y="362899"/>
            <a:ext cx="1411127" cy="2785204"/>
          </a:xfrm>
          <a:prstGeom prst="rect">
            <a:avLst/>
          </a:prstGeom>
        </p:spPr>
      </p:pic>
      <p:pic>
        <p:nvPicPr>
          <p:cNvPr id="11" name="Marcador de Posição de Conteúdo 17">
            <a:extLst>
              <a:ext uri="{FF2B5EF4-FFF2-40B4-BE49-F238E27FC236}">
                <a16:creationId xmlns:a16="http://schemas.microsoft.com/office/drawing/2014/main" id="{B0E41C28-6C9A-4B8E-95FF-EC0B546B4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70" t="4277" r="18447" b="15040"/>
          <a:stretch/>
        </p:blipFill>
        <p:spPr>
          <a:xfrm>
            <a:off x="6634675" y="3840885"/>
            <a:ext cx="1425337" cy="1852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Marcador de Posição de Conteúdo 8">
            <a:extLst>
              <a:ext uri="{FF2B5EF4-FFF2-40B4-BE49-F238E27FC236}">
                <a16:creationId xmlns:a16="http://schemas.microsoft.com/office/drawing/2014/main" id="{F1B70653-6CE4-4C78-99F9-55E1ECE772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24" t="466" r="876" b="-466"/>
          <a:stretch/>
        </p:blipFill>
        <p:spPr>
          <a:xfrm>
            <a:off x="340517" y="3709897"/>
            <a:ext cx="2575559" cy="2057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Marcador de Posição de Conteúdo 13">
            <a:extLst>
              <a:ext uri="{FF2B5EF4-FFF2-40B4-BE49-F238E27FC236}">
                <a16:creationId xmlns:a16="http://schemas.microsoft.com/office/drawing/2014/main" id="{43E5CE31-3C94-4CCB-A94F-03A18E1E3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783" y="173960"/>
            <a:ext cx="2478452" cy="2974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Marcador de Posição de Conteúdo 9">
            <a:extLst>
              <a:ext uri="{FF2B5EF4-FFF2-40B4-BE49-F238E27FC236}">
                <a16:creationId xmlns:a16="http://schemas.microsoft.com/office/drawing/2014/main" id="{A8D8D098-B993-4DAF-9FA0-2207679E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2209" y="3864104"/>
            <a:ext cx="3266332" cy="1829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Marcador de Posição de Conteúdo 7">
            <a:extLst>
              <a:ext uri="{FF2B5EF4-FFF2-40B4-BE49-F238E27FC236}">
                <a16:creationId xmlns:a16="http://schemas.microsoft.com/office/drawing/2014/main" id="{4AED7F31-49D8-48CE-B42F-5DF000F50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517" y="206312"/>
            <a:ext cx="3669659" cy="2458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44193CB-3609-454F-AF9C-C37BB8654D17}"/>
              </a:ext>
            </a:extLst>
          </p:cNvPr>
          <p:cNvSpPr txBox="1"/>
          <p:nvPr/>
        </p:nvSpPr>
        <p:spPr>
          <a:xfrm>
            <a:off x="340517" y="2768220"/>
            <a:ext cx="1850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0" i="0" dirty="0">
                <a:effectLst/>
                <a:latin typeface="Google Sans"/>
              </a:rPr>
              <a:t>Fig. </a:t>
            </a:r>
            <a:r>
              <a:rPr lang="pt-PT" dirty="0">
                <a:latin typeface="Google Sans"/>
              </a:rPr>
              <a:t>31</a:t>
            </a:r>
            <a:r>
              <a:rPr lang="pt-PT" b="0" i="0" dirty="0">
                <a:effectLst/>
                <a:latin typeface="Google Sans"/>
              </a:rPr>
              <a:t> – </a:t>
            </a:r>
            <a:r>
              <a:rPr lang="pt-PT" dirty="0">
                <a:latin typeface="Google Sans"/>
              </a:rPr>
              <a:t>Tacos</a:t>
            </a:r>
            <a:endParaRPr lang="pt-PT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8DC1D5B-C30B-475E-AE0C-B402BC7918A8}"/>
              </a:ext>
            </a:extLst>
          </p:cNvPr>
          <p:cNvSpPr txBox="1"/>
          <p:nvPr/>
        </p:nvSpPr>
        <p:spPr>
          <a:xfrm>
            <a:off x="6605132" y="3244334"/>
            <a:ext cx="1710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0" i="0" dirty="0">
                <a:effectLst/>
                <a:latin typeface="Google Sans"/>
              </a:rPr>
              <a:t>Fig. </a:t>
            </a:r>
            <a:r>
              <a:rPr lang="pt-PT" dirty="0">
                <a:latin typeface="Google Sans"/>
              </a:rPr>
              <a:t>33</a:t>
            </a:r>
            <a:r>
              <a:rPr lang="pt-PT" b="0" i="0" dirty="0">
                <a:effectLst/>
                <a:latin typeface="Google Sans"/>
              </a:rPr>
              <a:t> – </a:t>
            </a:r>
            <a:r>
              <a:rPr lang="pt-PT" dirty="0">
                <a:latin typeface="Google Sans"/>
              </a:rPr>
              <a:t>Tequila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52966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497124B-1048-4099-9033-1E53C30AE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15556"/>
          </a:xfrm>
        </p:spPr>
        <p:txBody>
          <a:bodyPr/>
          <a:lstStyle/>
          <a:p>
            <a:r>
              <a:rPr lang="pt-PT" dirty="0"/>
              <a:t>Referências BIBLIOGRÁFICAS</a:t>
            </a:r>
          </a:p>
        </p:txBody>
      </p:sp>
      <p:sp>
        <p:nvSpPr>
          <p:cNvPr id="7" name="Marcador de Posição de Conteúdo 6">
            <a:extLst>
              <a:ext uri="{FF2B5EF4-FFF2-40B4-BE49-F238E27FC236}">
                <a16:creationId xmlns:a16="http://schemas.microsoft.com/office/drawing/2014/main" id="{266FA0CD-E4BC-4208-BE24-5FC49F5F4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354" y="1557052"/>
            <a:ext cx="11467434" cy="4665154"/>
          </a:xfrm>
        </p:spPr>
        <p:txBody>
          <a:bodyPr>
            <a:normAutofit fontScale="85000" lnSpcReduction="20000"/>
          </a:bodyPr>
          <a:lstStyle/>
          <a:p>
            <a:r>
              <a:rPr lang="pt-PT" dirty="0">
                <a:hlinkClick r:id="rId2"/>
              </a:rPr>
              <a:t>https://www.infoescola.com/demografia/populacao-do-mexico/</a:t>
            </a:r>
            <a:endParaRPr lang="pt-PT" dirty="0"/>
          </a:p>
          <a:p>
            <a:r>
              <a:rPr lang="pt-PT" dirty="0">
                <a:hlinkClick r:id="rId3"/>
              </a:rPr>
              <a:t>https://pt.wikipedia.org/wiki/M%C3%A9xico</a:t>
            </a:r>
            <a:endParaRPr lang="pt-PT" dirty="0"/>
          </a:p>
          <a:p>
            <a:r>
              <a:rPr lang="pt-PT" dirty="0">
                <a:hlinkClick r:id="rId4"/>
              </a:rPr>
              <a:t>https://www.google.com/maps/place/M%C3%A9xico</a:t>
            </a:r>
            <a:endParaRPr lang="pt-PT" dirty="0"/>
          </a:p>
          <a:p>
            <a:r>
              <a:rPr lang="pt-PT" dirty="0">
                <a:hlinkClick r:id="rId5"/>
              </a:rPr>
              <a:t>https://dateandtime.info/pt/citycoordinates.php?id=1699805</a:t>
            </a:r>
            <a:endParaRPr lang="pt-PT" dirty="0"/>
          </a:p>
          <a:p>
            <a:r>
              <a:rPr lang="pt-PT" dirty="0">
                <a:hlinkClick r:id="rId6"/>
              </a:rPr>
              <a:t>https://go.hurb.com/conheca-um-outro-lado-do-mexico-a-costa-do-pacifico/</a:t>
            </a:r>
            <a:endParaRPr lang="pt-PT" dirty="0"/>
          </a:p>
          <a:p>
            <a:r>
              <a:rPr lang="pt-PT" dirty="0">
                <a:hlinkClick r:id="rId7"/>
              </a:rPr>
              <a:t>https://pt.wikipedia.org/wiki/Ficheiro:Tipos_clim%C3%A1ticos_do_M%C3%A9xico_(K%C3%B6ppen).svg</a:t>
            </a:r>
            <a:endParaRPr lang="pt-PT" dirty="0"/>
          </a:p>
          <a:p>
            <a:r>
              <a:rPr lang="pt-PT" dirty="0">
                <a:hlinkClick r:id="rId8"/>
              </a:rPr>
              <a:t>https://www.coladaweb.com/geografia/paises/mexico</a:t>
            </a:r>
            <a:endParaRPr lang="pt-PT" dirty="0"/>
          </a:p>
          <a:p>
            <a:r>
              <a:rPr lang="pt-PT" dirty="0">
                <a:hlinkClick r:id="rId9"/>
              </a:rPr>
              <a:t>https://www.elsoldemexico.com.mx/republica/sociedad/el-adios-a-los-glaciares-del-pico-de-orizaba-es-por-el-cambio-climatico-262803.html</a:t>
            </a:r>
            <a:endParaRPr lang="pt-PT" dirty="0"/>
          </a:p>
          <a:p>
            <a:r>
              <a:rPr lang="pt-PT" dirty="0">
                <a:hlinkClick r:id="rId10"/>
              </a:rPr>
              <a:t>https://video.nationalgeographic.com/video/00000144-0a41-d3cb-a96c-7b4dae7d0000</a:t>
            </a:r>
            <a:endParaRPr lang="pt-PT" dirty="0"/>
          </a:p>
          <a:p>
            <a:r>
              <a:rPr lang="pt-PT" dirty="0">
                <a:hlinkClick r:id="rId11"/>
              </a:rPr>
              <a:t>https://www.20minutos.es/noticia/4424760/0/lista-mexicanos-famosos-historia/</a:t>
            </a:r>
            <a:endParaRPr lang="pt-PT" dirty="0"/>
          </a:p>
          <a:p>
            <a:r>
              <a:rPr lang="pt-PT" dirty="0">
                <a:hlinkClick r:id="rId12"/>
              </a:rPr>
              <a:t>https://www.dn.pt/internacional/muro-de-trump-na-fronteira-com-o-mexico-avanca-apesar-de-suspenso-13262127.html</a:t>
            </a:r>
            <a:endParaRPr lang="pt-PT" dirty="0"/>
          </a:p>
          <a:p>
            <a:r>
              <a:rPr lang="pt-PT" dirty="0">
                <a:hlinkClick r:id="rId13"/>
              </a:rPr>
              <a:t>https://www.natgeo.pt/animais/2020/04/muro-eua-mexico-continua-em-expansao-apesar-da-pandemia-ameacando-jaguares-e-outros</a:t>
            </a:r>
            <a:endParaRPr lang="pt-PT" dirty="0"/>
          </a:p>
          <a:p>
            <a:pPr marL="0" indent="0">
              <a:buNone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87821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49B76-35E7-49D6-8A7A-3E988D52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1783" y="0"/>
            <a:ext cx="3768330" cy="2883217"/>
          </a:xfrm>
        </p:spPr>
        <p:txBody>
          <a:bodyPr>
            <a:normAutofit/>
          </a:bodyPr>
          <a:lstStyle/>
          <a:p>
            <a:r>
              <a:rPr lang="pt-PT" dirty="0"/>
              <a:t>Fronteiras/</a:t>
            </a:r>
            <a:br>
              <a:rPr lang="pt-PT" dirty="0"/>
            </a:br>
            <a:r>
              <a:rPr lang="pt-PT" dirty="0"/>
              <a:t>limites do méxico e indicação da localização relativa de </a:t>
            </a:r>
            <a:br>
              <a:rPr lang="pt-PT" dirty="0"/>
            </a:br>
            <a:r>
              <a:rPr lang="pt-PT" dirty="0"/>
              <a:t>cada um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13F5E43-9DD2-4A7D-82EF-FCAAC48FA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6792" y="2943225"/>
            <a:ext cx="3200400" cy="3914775"/>
          </a:xfrm>
        </p:spPr>
        <p:txBody>
          <a:bodyPr>
            <a:normAutofit/>
          </a:bodyPr>
          <a:lstStyle/>
          <a:p>
            <a:r>
              <a:rPr lang="pt-PT" sz="2400" dirty="0">
                <a:solidFill>
                  <a:schemeClr val="tx1"/>
                </a:solidFill>
              </a:rPr>
              <a:t>O México é limitado a norte pelos </a:t>
            </a:r>
            <a:r>
              <a:rPr lang="pt-PT" sz="2400" dirty="0">
                <a:solidFill>
                  <a:schemeClr val="accent2"/>
                </a:solidFill>
              </a:rPr>
              <a:t>Estados Unidos</a:t>
            </a:r>
            <a:r>
              <a:rPr lang="pt-PT" sz="2400" dirty="0">
                <a:solidFill>
                  <a:schemeClr val="tx1"/>
                </a:solidFill>
              </a:rPr>
              <a:t>; a sul e a oeste pelo </a:t>
            </a:r>
            <a:r>
              <a:rPr lang="pt-PT" sz="2400" dirty="0">
                <a:solidFill>
                  <a:schemeClr val="accent2"/>
                </a:solidFill>
              </a:rPr>
              <a:t>Oceano Pacífico</a:t>
            </a:r>
            <a:r>
              <a:rPr lang="pt-PT" sz="2400" dirty="0">
                <a:solidFill>
                  <a:schemeClr val="tx1"/>
                </a:solidFill>
              </a:rPr>
              <a:t>; a sudeste pela </a:t>
            </a:r>
            <a:r>
              <a:rPr lang="pt-PT" sz="2400" dirty="0">
                <a:solidFill>
                  <a:schemeClr val="accent2"/>
                </a:solidFill>
              </a:rPr>
              <a:t>Guatemala</a:t>
            </a:r>
            <a:r>
              <a:rPr lang="pt-PT" sz="2400" dirty="0">
                <a:solidFill>
                  <a:schemeClr val="tx1"/>
                </a:solidFill>
              </a:rPr>
              <a:t>, </a:t>
            </a:r>
            <a:r>
              <a:rPr lang="pt-PT" sz="2400" dirty="0">
                <a:solidFill>
                  <a:schemeClr val="accent2"/>
                </a:solidFill>
              </a:rPr>
              <a:t>Belize</a:t>
            </a:r>
            <a:r>
              <a:rPr lang="pt-PT" sz="2400" dirty="0">
                <a:solidFill>
                  <a:schemeClr val="tx1"/>
                </a:solidFill>
              </a:rPr>
              <a:t> e </a:t>
            </a:r>
            <a:r>
              <a:rPr lang="pt-PT" sz="2400" dirty="0">
                <a:solidFill>
                  <a:schemeClr val="accent2"/>
                </a:solidFill>
              </a:rPr>
              <a:t>Mar das Caraíbas </a:t>
            </a:r>
            <a:r>
              <a:rPr lang="pt-PT" sz="2400" dirty="0">
                <a:solidFill>
                  <a:schemeClr val="tx1"/>
                </a:solidFill>
              </a:rPr>
              <a:t>e a Leste pelo </a:t>
            </a:r>
            <a:r>
              <a:rPr lang="pt-PT" sz="2400" dirty="0">
                <a:solidFill>
                  <a:schemeClr val="accent2"/>
                </a:solidFill>
              </a:rPr>
              <a:t>Golfo do México</a:t>
            </a:r>
            <a:r>
              <a:rPr lang="pt-PT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A3F13A7-7E69-429A-BE30-912BC5953872}"/>
              </a:ext>
            </a:extLst>
          </p:cNvPr>
          <p:cNvSpPr/>
          <p:nvPr/>
        </p:nvSpPr>
        <p:spPr>
          <a:xfrm>
            <a:off x="6622256" y="5607844"/>
            <a:ext cx="442913" cy="171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1DF5150-36EE-427A-91AB-1F3E424C5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53" t="20312" r="8147" b="13229"/>
          <a:stretch/>
        </p:blipFill>
        <p:spPr>
          <a:xfrm>
            <a:off x="0" y="135731"/>
            <a:ext cx="8447270" cy="5757863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AD2C460-BB87-4D86-97B3-B0076C8DBC2B}"/>
              </a:ext>
            </a:extLst>
          </p:cNvPr>
          <p:cNvSpPr/>
          <p:nvPr/>
        </p:nvSpPr>
        <p:spPr>
          <a:xfrm>
            <a:off x="4868463" y="5364956"/>
            <a:ext cx="550069" cy="171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EAA0EBF-0C7F-4943-8813-12301A93D999}"/>
              </a:ext>
            </a:extLst>
          </p:cNvPr>
          <p:cNvSpPr/>
          <p:nvPr/>
        </p:nvSpPr>
        <p:spPr>
          <a:xfrm>
            <a:off x="2571750" y="135731"/>
            <a:ext cx="985837" cy="4786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C73862-9EB1-4396-91C1-3550BFA7446D}"/>
              </a:ext>
            </a:extLst>
          </p:cNvPr>
          <p:cNvSpPr/>
          <p:nvPr/>
        </p:nvSpPr>
        <p:spPr>
          <a:xfrm>
            <a:off x="4793455" y="3337936"/>
            <a:ext cx="700087" cy="378619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E90275-C323-439C-A4B8-7DCFCAB34B92}"/>
              </a:ext>
            </a:extLst>
          </p:cNvPr>
          <p:cNvSpPr/>
          <p:nvPr/>
        </p:nvSpPr>
        <p:spPr>
          <a:xfrm rot="19536424">
            <a:off x="1144737" y="2611943"/>
            <a:ext cx="263983" cy="11287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289EB7C-2899-4BE1-84AD-5C0429A2A091}"/>
              </a:ext>
            </a:extLst>
          </p:cNvPr>
          <p:cNvSpPr/>
          <p:nvPr/>
        </p:nvSpPr>
        <p:spPr>
          <a:xfrm>
            <a:off x="5229225" y="5164931"/>
            <a:ext cx="435769" cy="171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8419DD-ACF7-4545-93A9-053A28C7F6B0}"/>
              </a:ext>
            </a:extLst>
          </p:cNvPr>
          <p:cNvSpPr/>
          <p:nvPr/>
        </p:nvSpPr>
        <p:spPr>
          <a:xfrm>
            <a:off x="7615237" y="5472112"/>
            <a:ext cx="710589" cy="3571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Marcador de Posição do Texto 3">
            <a:extLst>
              <a:ext uri="{FF2B5EF4-FFF2-40B4-BE49-F238E27FC236}">
                <a16:creationId xmlns:a16="http://schemas.microsoft.com/office/drawing/2014/main" id="{50DF14A5-CD55-4AC9-B63D-7E851E055E5D}"/>
              </a:ext>
            </a:extLst>
          </p:cNvPr>
          <p:cNvSpPr txBox="1">
            <a:spLocks/>
          </p:cNvSpPr>
          <p:nvPr/>
        </p:nvSpPr>
        <p:spPr>
          <a:xfrm>
            <a:off x="198132" y="6086475"/>
            <a:ext cx="8051006" cy="493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600" dirty="0">
                <a:solidFill>
                  <a:schemeClr val="tx1"/>
                </a:solidFill>
              </a:rPr>
              <a:t>Fig.3: Mapa político do México com as suas fronteiras/ limites, fonte </a:t>
            </a:r>
            <a:r>
              <a:rPr lang="pt-PT" sz="1600" i="1" dirty="0">
                <a:solidFill>
                  <a:schemeClr val="tx1"/>
                </a:solidFill>
              </a:rPr>
              <a:t>Google </a:t>
            </a:r>
            <a:r>
              <a:rPr lang="pt-PT" sz="1600" i="1" dirty="0" err="1">
                <a:solidFill>
                  <a:schemeClr val="tx1"/>
                </a:solidFill>
              </a:rPr>
              <a:t>maps</a:t>
            </a:r>
            <a:r>
              <a:rPr lang="pt-PT" sz="16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9675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2D0E5-3CD8-4E0C-9E8B-2ACAE4091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0418" y="935831"/>
            <a:ext cx="3443922" cy="1737360"/>
          </a:xfrm>
        </p:spPr>
        <p:txBody>
          <a:bodyPr>
            <a:normAutofit fontScale="90000"/>
          </a:bodyPr>
          <a:lstStyle/>
          <a:p>
            <a:r>
              <a:rPr lang="pt-PT" dirty="0"/>
              <a:t>Fronteiras/</a:t>
            </a:r>
            <a:br>
              <a:rPr lang="pt-PT" dirty="0"/>
            </a:br>
            <a:r>
              <a:rPr lang="pt-PT" dirty="0"/>
              <a:t>limites do méxico e indicação da localização relativa de </a:t>
            </a:r>
            <a:br>
              <a:rPr lang="pt-PT" dirty="0"/>
            </a:br>
            <a:r>
              <a:rPr lang="pt-PT" dirty="0"/>
              <a:t>cada um</a:t>
            </a:r>
          </a:p>
        </p:txBody>
      </p:sp>
      <p:pic>
        <p:nvPicPr>
          <p:cNvPr id="6" name="Marcador de Posição da Imagem 5">
            <a:extLst>
              <a:ext uri="{FF2B5EF4-FFF2-40B4-BE49-F238E27FC236}">
                <a16:creationId xmlns:a16="http://schemas.microsoft.com/office/drawing/2014/main" id="{BB4F5945-6578-4D8B-AC5C-7EA6864188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4592" r="4592"/>
          <a:stretch>
            <a:fillRect/>
          </a:stretch>
        </p:blipFill>
        <p:spPr>
          <a:xfrm>
            <a:off x="8649632" y="2827545"/>
            <a:ext cx="3286780" cy="271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WhatsApp Video 2021-01-24 at 17.14.51">
            <a:hlinkClick r:id="" action="ppaction://media"/>
            <a:extLst>
              <a:ext uri="{FF2B5EF4-FFF2-40B4-BE49-F238E27FC236}">
                <a16:creationId xmlns:a16="http://schemas.microsoft.com/office/drawing/2014/main" id="{88A9F275-BA47-4226-A199-69272403C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88" y="785811"/>
            <a:ext cx="7810501" cy="439340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Marcador de Posição do Texto 3">
            <a:extLst>
              <a:ext uri="{FF2B5EF4-FFF2-40B4-BE49-F238E27FC236}">
                <a16:creationId xmlns:a16="http://schemas.microsoft.com/office/drawing/2014/main" id="{DCC3A389-F0B2-465B-B0B6-EE3BDE0F7D5E}"/>
              </a:ext>
            </a:extLst>
          </p:cNvPr>
          <p:cNvSpPr txBox="1">
            <a:spLocks/>
          </p:cNvSpPr>
          <p:nvPr/>
        </p:nvSpPr>
        <p:spPr>
          <a:xfrm>
            <a:off x="8577752" y="5675319"/>
            <a:ext cx="4745343" cy="493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600" dirty="0">
                <a:solidFill>
                  <a:schemeClr val="tx1"/>
                </a:solidFill>
              </a:rPr>
              <a:t>Fig.4: Localização do México </a:t>
            </a:r>
          </a:p>
          <a:p>
            <a:pPr>
              <a:lnSpc>
                <a:spcPct val="150000"/>
              </a:lnSpc>
            </a:pPr>
            <a:r>
              <a:rPr lang="pt-PT" sz="1600" dirty="0">
                <a:solidFill>
                  <a:schemeClr val="tx1"/>
                </a:solidFill>
              </a:rPr>
              <a:t>no globo terrestre.</a:t>
            </a:r>
          </a:p>
        </p:txBody>
      </p:sp>
      <p:sp>
        <p:nvSpPr>
          <p:cNvPr id="9" name="Marcador de Posição do Texto 3">
            <a:extLst>
              <a:ext uri="{FF2B5EF4-FFF2-40B4-BE49-F238E27FC236}">
                <a16:creationId xmlns:a16="http://schemas.microsoft.com/office/drawing/2014/main" id="{DC2D6602-D54B-4E3F-9C94-DE8E47ACE186}"/>
              </a:ext>
            </a:extLst>
          </p:cNvPr>
          <p:cNvSpPr txBox="1">
            <a:spLocks/>
          </p:cNvSpPr>
          <p:nvPr/>
        </p:nvSpPr>
        <p:spPr>
          <a:xfrm>
            <a:off x="198132" y="5556363"/>
            <a:ext cx="8051006" cy="493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600" dirty="0">
                <a:solidFill>
                  <a:schemeClr val="tx1"/>
                </a:solidFill>
              </a:rPr>
              <a:t>Vídeo 1: Localização das fronteiras/ limites do México e indicação da localização relativa de cada um no planisfério.</a:t>
            </a:r>
          </a:p>
        </p:txBody>
      </p:sp>
    </p:spTree>
    <p:extLst>
      <p:ext uri="{BB962C8B-B14F-4D97-AF65-F5344CB8AC3E}">
        <p14:creationId xmlns:p14="http://schemas.microsoft.com/office/powerpoint/2010/main" val="42282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49B76-35E7-49D6-8A7A-3E988D52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235" y="695801"/>
            <a:ext cx="3200400" cy="561499"/>
          </a:xfrm>
        </p:spPr>
        <p:txBody>
          <a:bodyPr>
            <a:normAutofit fontScale="90000"/>
          </a:bodyPr>
          <a:lstStyle/>
          <a:p>
            <a:r>
              <a:rPr lang="pt-PT" dirty="0"/>
              <a:t>Superfície do México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Posição do Texto 3">
                <a:extLst>
                  <a:ext uri="{FF2B5EF4-FFF2-40B4-BE49-F238E27FC236}">
                    <a16:creationId xmlns:a16="http://schemas.microsoft.com/office/drawing/2014/main" id="{913F5E43-9DD2-4A7D-82EF-FCAAC48FA674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4019954" y="1324809"/>
                <a:ext cx="3823883" cy="4837390"/>
              </a:xfrm>
            </p:spPr>
            <p:txBody>
              <a:bodyPr>
                <a:no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pt-PT" sz="2000" dirty="0">
                    <a:solidFill>
                      <a:srgbClr val="202122"/>
                    </a:solidFill>
                    <a:latin typeface="Roboto"/>
                  </a:rPr>
                  <a:t>O</a:t>
                </a:r>
                <a:r>
                  <a:rPr lang="pt-PT" sz="2000" b="0" i="0" dirty="0">
                    <a:solidFill>
                      <a:srgbClr val="202122"/>
                    </a:solidFill>
                    <a:effectLst/>
                    <a:latin typeface="Roboto"/>
                  </a:rPr>
                  <a:t> </a:t>
                </a:r>
                <a:r>
                  <a:rPr lang="pt-PT" sz="2000" b="1" i="0" u="none" strike="noStrike" dirty="0">
                    <a:solidFill>
                      <a:schemeClr val="accent2"/>
                    </a:solidFill>
                    <a:effectLst/>
                    <a:latin typeface="Roboto"/>
                  </a:rPr>
                  <a:t>México</a:t>
                </a:r>
                <a:r>
                  <a:rPr lang="pt-PT" sz="2000" b="0" i="0" dirty="0">
                    <a:solidFill>
                      <a:srgbClr val="202122"/>
                    </a:solidFill>
                    <a:effectLst/>
                    <a:latin typeface="Roboto"/>
                  </a:rPr>
                  <a:t> estende-se por mais de </a:t>
                </a:r>
                <a:r>
                  <a:rPr lang="pt-PT" sz="2000" i="0" dirty="0">
                    <a:solidFill>
                      <a:schemeClr val="accent2"/>
                    </a:solidFill>
                    <a:effectLst/>
                    <a:latin typeface="Roboto"/>
                  </a:rPr>
                  <a:t>3000 km de noroeste a sudeste</a:t>
                </a:r>
                <a:r>
                  <a:rPr lang="pt-PT" sz="2000" b="0" i="0" dirty="0">
                    <a:solidFill>
                      <a:srgbClr val="202122"/>
                    </a:solidFill>
                    <a:effectLst/>
                    <a:latin typeface="Roboto"/>
                  </a:rPr>
                  <a:t>. A sua </a:t>
                </a:r>
                <a:r>
                  <a:rPr lang="pt-PT" sz="2000" i="0" dirty="0">
                    <a:solidFill>
                      <a:schemeClr val="accent2"/>
                    </a:solidFill>
                    <a:effectLst/>
                    <a:latin typeface="Roboto"/>
                  </a:rPr>
                  <a:t>largura varia entre mais de 2000 km no norte e menos de 220 km </a:t>
                </a:r>
                <a:r>
                  <a:rPr lang="pt-PT" sz="2000" b="0" i="0" dirty="0">
                    <a:solidFill>
                      <a:srgbClr val="202122"/>
                    </a:solidFill>
                    <a:effectLst/>
                    <a:latin typeface="Roboto"/>
                  </a:rPr>
                  <a:t>no </a:t>
                </a:r>
                <a:r>
                  <a:rPr lang="pt-PT" sz="2000" b="1" i="0" dirty="0">
                    <a:solidFill>
                      <a:schemeClr val="accent2"/>
                    </a:solidFill>
                    <a:effectLst/>
                    <a:latin typeface="Roboto"/>
                  </a:rPr>
                  <a:t>istmo de </a:t>
                </a:r>
                <a:r>
                  <a:rPr lang="pt-PT" sz="2000" b="1" i="0" dirty="0" err="1">
                    <a:solidFill>
                      <a:schemeClr val="accent2"/>
                    </a:solidFill>
                    <a:effectLst/>
                    <a:latin typeface="Roboto"/>
                  </a:rPr>
                  <a:t>Tehuantepece</a:t>
                </a:r>
                <a:r>
                  <a:rPr lang="pt-PT" sz="2000" b="0" i="0" dirty="0">
                    <a:solidFill>
                      <a:srgbClr val="202122"/>
                    </a:solidFill>
                    <a:effectLst/>
                    <a:latin typeface="Roboto"/>
                  </a:rPr>
                  <a:t>, no sul. 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pt-PT" sz="2000" b="0" i="0" dirty="0">
                    <a:solidFill>
                      <a:srgbClr val="202122"/>
                    </a:solidFill>
                    <a:effectLst/>
                    <a:latin typeface="Roboto"/>
                  </a:rPr>
                  <a:t>Tem uma </a:t>
                </a:r>
                <a:r>
                  <a:rPr lang="pt-PT" sz="2000" b="1" i="0" dirty="0">
                    <a:solidFill>
                      <a:schemeClr val="accent2"/>
                    </a:solidFill>
                    <a:effectLst/>
                    <a:latin typeface="Roboto"/>
                  </a:rPr>
                  <a:t>área total de 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pt-PT" sz="2000" b="1" i="0" dirty="0">
                    <a:solidFill>
                      <a:schemeClr val="accent2"/>
                    </a:solidFill>
                    <a:effectLst/>
                    <a:latin typeface="Roboto"/>
                  </a:rPr>
                  <a:t>1 972 550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000" b="1" i="1" smtClean="0">
                            <a:solidFill>
                              <a:schemeClr val="accent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1" i="1" smtClean="0">
                            <a:solidFill>
                              <a:schemeClr val="accent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𝑲𝒎</m:t>
                        </m:r>
                      </m:e>
                      <m:sup>
                        <m:r>
                          <a:rPr lang="pt-PT" sz="2000" b="1" i="1" smtClean="0">
                            <a:solidFill>
                              <a:schemeClr val="accent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pt-PT" sz="2000" b="0" i="0" dirty="0">
                    <a:solidFill>
                      <a:srgbClr val="202122"/>
                    </a:solidFill>
                    <a:effectLst/>
                    <a:latin typeface="Roboto"/>
                  </a:rPr>
                  <a:t>.</a:t>
                </a:r>
              </a:p>
            </p:txBody>
          </p:sp>
        </mc:Choice>
        <mc:Fallback xmlns="">
          <p:sp>
            <p:nvSpPr>
              <p:cNvPr id="4" name="Marcador de Posição do Texto 3">
                <a:extLst>
                  <a:ext uri="{FF2B5EF4-FFF2-40B4-BE49-F238E27FC236}">
                    <a16:creationId xmlns:a16="http://schemas.microsoft.com/office/drawing/2014/main" id="{913F5E43-9DD2-4A7D-82EF-FCAAC48FA6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4019954" y="1324809"/>
                <a:ext cx="3823883" cy="4837390"/>
              </a:xfrm>
              <a:blipFill>
                <a:blip r:embed="rId2"/>
                <a:stretch>
                  <a:fillRect l="-1592" r="-191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>
            <a:extLst>
              <a:ext uri="{FF2B5EF4-FFF2-40B4-BE49-F238E27FC236}">
                <a16:creationId xmlns:a16="http://schemas.microsoft.com/office/drawing/2014/main" id="{8206E2E6-6C57-4AFF-861D-A04FFB7D8BED}"/>
              </a:ext>
            </a:extLst>
          </p:cNvPr>
          <p:cNvSpPr/>
          <p:nvPr/>
        </p:nvSpPr>
        <p:spPr>
          <a:xfrm>
            <a:off x="-78037" y="5894957"/>
            <a:ext cx="54238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endParaRPr lang="pt-PT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Marcador de Posição do Texto 3">
            <a:extLst>
              <a:ext uri="{FF2B5EF4-FFF2-40B4-BE49-F238E27FC236}">
                <a16:creationId xmlns:a16="http://schemas.microsoft.com/office/drawing/2014/main" id="{3EDF6F46-6497-402F-A5D0-D53A4F03E596}"/>
              </a:ext>
            </a:extLst>
          </p:cNvPr>
          <p:cNvSpPr txBox="1">
            <a:spLocks/>
          </p:cNvSpPr>
          <p:nvPr/>
        </p:nvSpPr>
        <p:spPr>
          <a:xfrm>
            <a:off x="193153" y="6213330"/>
            <a:ext cx="11379992" cy="840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2000" dirty="0">
                <a:solidFill>
                  <a:schemeClr val="tx1"/>
                </a:solidFill>
              </a:rPr>
              <a:t>Fig.5 – Informações sobre a geografia do México. </a:t>
            </a:r>
          </a:p>
        </p:txBody>
      </p:sp>
      <p:pic>
        <p:nvPicPr>
          <p:cNvPr id="12" name="Marcador de Posição de Conteúdo 11">
            <a:extLst>
              <a:ext uri="{FF2B5EF4-FFF2-40B4-BE49-F238E27FC236}">
                <a16:creationId xmlns:a16="http://schemas.microsoft.com/office/drawing/2014/main" id="{3DD43E8C-CE01-4469-9A4F-453F84C6D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5640" t="27276" r="2813" b="19333"/>
          <a:stretch/>
        </p:blipFill>
        <p:spPr>
          <a:xfrm>
            <a:off x="156730" y="270682"/>
            <a:ext cx="3628458" cy="5993607"/>
          </a:xfr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3112DF6-E391-417E-9578-AD0BDD6F9087}"/>
              </a:ext>
            </a:extLst>
          </p:cNvPr>
          <p:cNvSpPr txBox="1">
            <a:spLocks/>
          </p:cNvSpPr>
          <p:nvPr/>
        </p:nvSpPr>
        <p:spPr>
          <a:xfrm>
            <a:off x="8826545" y="1245656"/>
            <a:ext cx="2634096" cy="15262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PT" dirty="0"/>
              <a:t>Localização </a:t>
            </a:r>
          </a:p>
          <a:p>
            <a:pPr algn="ctr">
              <a:lnSpc>
                <a:spcPct val="150000"/>
              </a:lnSpc>
            </a:pPr>
            <a:r>
              <a:rPr lang="pt-PT" dirty="0"/>
              <a:t>absoluta </a:t>
            </a:r>
          </a:p>
          <a:p>
            <a:pPr algn="ctr">
              <a:lnSpc>
                <a:spcPct val="150000"/>
              </a:lnSpc>
            </a:pPr>
            <a:r>
              <a:rPr lang="pt-PT" dirty="0"/>
              <a:t>do méxico</a:t>
            </a:r>
          </a:p>
        </p:txBody>
      </p:sp>
      <p:sp>
        <p:nvSpPr>
          <p:cNvPr id="14" name="Marcador de Posição do Texto 3">
            <a:extLst>
              <a:ext uri="{FF2B5EF4-FFF2-40B4-BE49-F238E27FC236}">
                <a16:creationId xmlns:a16="http://schemas.microsoft.com/office/drawing/2014/main" id="{9981159D-165B-4BCC-9410-BF09E05E8189}"/>
              </a:ext>
            </a:extLst>
          </p:cNvPr>
          <p:cNvSpPr txBox="1">
            <a:spLocks/>
          </p:cNvSpPr>
          <p:nvPr/>
        </p:nvSpPr>
        <p:spPr>
          <a:xfrm>
            <a:off x="8895748" y="3141217"/>
            <a:ext cx="3139522" cy="2944368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2400" dirty="0">
                <a:latin typeface="Roboto"/>
              </a:rPr>
              <a:t>Latitude: 23º N</a:t>
            </a:r>
          </a:p>
          <a:p>
            <a:pPr>
              <a:lnSpc>
                <a:spcPct val="150000"/>
              </a:lnSpc>
            </a:pPr>
            <a:r>
              <a:rPr lang="pt-PT" sz="2400" dirty="0">
                <a:latin typeface="Roboto"/>
              </a:rPr>
              <a:t>Longitude: 102º O</a:t>
            </a:r>
            <a:br>
              <a:rPr kumimoji="0" lang="pt-PT" altLang="pt-P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pt-PT" sz="2400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50006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2D0E5-3CD8-4E0C-9E8B-2ACAE4091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9" y="442912"/>
            <a:ext cx="8270082" cy="622935"/>
          </a:xfrm>
        </p:spPr>
        <p:txBody>
          <a:bodyPr>
            <a:normAutofit fontScale="90000"/>
          </a:bodyPr>
          <a:lstStyle/>
          <a:p>
            <a:r>
              <a:rPr lang="pt-PT" dirty="0"/>
              <a:t>Fronteira do méxico com os Estados Unidos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7EC1CC3-70B8-4908-9181-6368B9DFBFF5}"/>
              </a:ext>
            </a:extLst>
          </p:cNvPr>
          <p:cNvSpPr txBox="1"/>
          <p:nvPr/>
        </p:nvSpPr>
        <p:spPr>
          <a:xfrm>
            <a:off x="8449121" y="376640"/>
            <a:ext cx="3611911" cy="6038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b="0" i="0" dirty="0">
                <a:solidFill>
                  <a:srgbClr val="202122"/>
                </a:solidFill>
                <a:effectLst/>
              </a:rPr>
              <a:t>O </a:t>
            </a:r>
            <a:r>
              <a:rPr lang="pt-PT" sz="2000" b="1" i="0" dirty="0">
                <a:solidFill>
                  <a:schemeClr val="accent2"/>
                </a:solidFill>
                <a:effectLst/>
              </a:rPr>
              <a:t>muro fronteiriço Estados Unidos - México </a:t>
            </a:r>
            <a:r>
              <a:rPr lang="pt-PT" sz="2000" b="0" i="0" dirty="0">
                <a:effectLst/>
              </a:rPr>
              <a:t>é uma série de</a:t>
            </a:r>
            <a:r>
              <a:rPr lang="pt-PT" sz="2000" b="0" i="0" dirty="0">
                <a:solidFill>
                  <a:schemeClr val="accent2"/>
                </a:solidFill>
                <a:effectLst/>
              </a:rPr>
              <a:t> </a:t>
            </a:r>
            <a:r>
              <a:rPr lang="pt-PT" sz="2000" b="1" i="0" dirty="0">
                <a:solidFill>
                  <a:schemeClr val="accent2"/>
                </a:solidFill>
                <a:effectLst/>
              </a:rPr>
              <a:t>muros</a:t>
            </a:r>
            <a:r>
              <a:rPr lang="pt-PT" sz="2000" b="0" i="0" dirty="0">
                <a:solidFill>
                  <a:schemeClr val="accent2"/>
                </a:solidFill>
                <a:effectLst/>
              </a:rPr>
              <a:t> </a:t>
            </a:r>
            <a:r>
              <a:rPr lang="pt-PT" sz="2000" b="0" i="0" dirty="0">
                <a:effectLst/>
              </a:rPr>
              <a:t>e</a:t>
            </a:r>
            <a:r>
              <a:rPr lang="pt-PT" sz="2000" b="0" i="0" dirty="0">
                <a:solidFill>
                  <a:schemeClr val="accent2"/>
                </a:solidFill>
                <a:effectLst/>
              </a:rPr>
              <a:t> </a:t>
            </a:r>
            <a:r>
              <a:rPr lang="pt-PT" sz="2000" b="1" i="0" dirty="0">
                <a:solidFill>
                  <a:schemeClr val="accent2"/>
                </a:solidFill>
                <a:effectLst/>
              </a:rPr>
              <a:t>cercas</a:t>
            </a:r>
            <a:r>
              <a:rPr lang="pt-PT" sz="2000" b="0" i="0" dirty="0">
                <a:solidFill>
                  <a:schemeClr val="accent2"/>
                </a:solidFill>
                <a:effectLst/>
              </a:rPr>
              <a:t> </a:t>
            </a:r>
            <a:r>
              <a:rPr lang="pt-PT" sz="2000" b="0" i="0" dirty="0">
                <a:effectLst/>
              </a:rPr>
              <a:t>ao longo da</a:t>
            </a:r>
            <a:r>
              <a:rPr lang="pt-PT" sz="2000" b="0" i="0" dirty="0">
                <a:solidFill>
                  <a:schemeClr val="accent2"/>
                </a:solidFill>
                <a:effectLst/>
              </a:rPr>
              <a:t> </a:t>
            </a:r>
            <a:r>
              <a:rPr lang="pt-PT" sz="2000" b="1" i="0" dirty="0">
                <a:solidFill>
                  <a:schemeClr val="accent2"/>
                </a:solidFill>
                <a:effectLst/>
              </a:rPr>
              <a:t>fronteira entre os dois países</a:t>
            </a:r>
            <a:r>
              <a:rPr lang="pt-PT" sz="2000" dirty="0">
                <a:solidFill>
                  <a:srgbClr val="202122"/>
                </a:solidFill>
              </a:rPr>
              <a:t>. </a:t>
            </a:r>
            <a:r>
              <a:rPr lang="pt-PT" sz="2000" b="0" i="0" dirty="0">
                <a:solidFill>
                  <a:srgbClr val="202122"/>
                </a:solidFill>
                <a:effectLst/>
              </a:rPr>
              <a:t>As barreiras foram construídas pelos EUA, </a:t>
            </a:r>
            <a:r>
              <a:rPr lang="pt-PT" sz="2000" b="1" i="0" dirty="0">
                <a:solidFill>
                  <a:schemeClr val="accent2"/>
                </a:solidFill>
                <a:effectLst/>
              </a:rPr>
              <a:t>a partir de 1994 </a:t>
            </a:r>
            <a:r>
              <a:rPr lang="pt-PT" sz="2000" b="0" i="0" dirty="0">
                <a:solidFill>
                  <a:srgbClr val="202122"/>
                </a:solidFill>
                <a:effectLst/>
              </a:rPr>
              <a:t>para </a:t>
            </a:r>
            <a:r>
              <a:rPr lang="pt-PT" sz="2000" b="1" i="0" dirty="0">
                <a:solidFill>
                  <a:schemeClr val="accent2"/>
                </a:solidFill>
                <a:effectLst/>
              </a:rPr>
              <a:t>diminuir o transporte de drogas ilegais fabricadas na América Latina e travar a entrada de imigrantes ilegais em território norte-americano. </a:t>
            </a:r>
            <a:endParaRPr lang="pt-PT" sz="2000" b="1" dirty="0">
              <a:solidFill>
                <a:schemeClr val="accent2"/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8E923F9-F52E-404D-8A3F-FD6E95325288}"/>
              </a:ext>
            </a:extLst>
          </p:cNvPr>
          <p:cNvSpPr txBox="1"/>
          <p:nvPr/>
        </p:nvSpPr>
        <p:spPr>
          <a:xfrm>
            <a:off x="252362" y="5613558"/>
            <a:ext cx="7692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dirty="0">
                <a:solidFill>
                  <a:schemeClr val="tx1"/>
                </a:solidFill>
              </a:rPr>
              <a:t>Fig.6 – </a:t>
            </a:r>
            <a:r>
              <a:rPr lang="pt-PT" b="0" i="0" dirty="0">
                <a:solidFill>
                  <a:srgbClr val="202122"/>
                </a:solidFill>
                <a:effectLst/>
              </a:rPr>
              <a:t>Mapa da barreira entre os Estados Unidos e o México em 2017.</a:t>
            </a:r>
            <a:endParaRPr lang="pt-PT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A31047A1-3E75-46A4-AB82-36F7FDBA0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6" r="1413" b="13854"/>
          <a:stretch/>
        </p:blipFill>
        <p:spPr>
          <a:xfrm>
            <a:off x="130968" y="1323023"/>
            <a:ext cx="7935772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6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2D0E5-3CD8-4E0C-9E8B-2ACAE4091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3921" y="235744"/>
            <a:ext cx="3200400" cy="1737360"/>
          </a:xfrm>
        </p:spPr>
        <p:txBody>
          <a:bodyPr>
            <a:normAutofit/>
          </a:bodyPr>
          <a:lstStyle/>
          <a:p>
            <a:r>
              <a:rPr lang="pt-PT" dirty="0"/>
              <a:t>Fronteira do méxico com os Estados Unidos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7EC1CC3-70B8-4908-9181-6368B9DFBFF5}"/>
              </a:ext>
            </a:extLst>
          </p:cNvPr>
          <p:cNvSpPr txBox="1"/>
          <p:nvPr/>
        </p:nvSpPr>
        <p:spPr>
          <a:xfrm>
            <a:off x="8513921" y="2484329"/>
            <a:ext cx="3315119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b="0" i="0" dirty="0">
                <a:solidFill>
                  <a:srgbClr val="2B2B2B"/>
                </a:solidFill>
                <a:effectLst/>
              </a:rPr>
              <a:t>A extensão da fronteira norte-americana com o México é de quase 2.000 milhas (cerca de </a:t>
            </a:r>
            <a:r>
              <a:rPr lang="pt-PT" sz="2000" b="1" i="0" dirty="0">
                <a:solidFill>
                  <a:schemeClr val="accent2"/>
                </a:solidFill>
                <a:effectLst/>
              </a:rPr>
              <a:t>3.200 quilómetros</a:t>
            </a:r>
            <a:r>
              <a:rPr lang="pt-PT" sz="2000" b="0" i="0" dirty="0">
                <a:solidFill>
                  <a:srgbClr val="2B2B2B"/>
                </a:solidFill>
                <a:effectLst/>
              </a:rPr>
              <a:t>).</a:t>
            </a:r>
          </a:p>
          <a:p>
            <a:endParaRPr lang="pt-PT" dirty="0">
              <a:solidFill>
                <a:srgbClr val="2B2B2B"/>
              </a:solidFill>
              <a:latin typeface="Arial" panose="020B0604020202020204" pitchFamily="34" charset="0"/>
            </a:endParaRPr>
          </a:p>
          <a:p>
            <a:endParaRPr lang="pt-PT" dirty="0">
              <a:solidFill>
                <a:srgbClr val="2B2B2B"/>
              </a:solidFill>
              <a:latin typeface="Arial" panose="020B0604020202020204" pitchFamily="34" charset="0"/>
            </a:endParaRPr>
          </a:p>
          <a:p>
            <a:endParaRPr lang="pt-PT" dirty="0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E6E4D324-810C-4FAE-8198-5C95131B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" y="378986"/>
            <a:ext cx="6764338" cy="465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38E923F9-F52E-404D-8A3F-FD6E95325288}"/>
              </a:ext>
            </a:extLst>
          </p:cNvPr>
          <p:cNvSpPr txBox="1"/>
          <p:nvPr/>
        </p:nvSpPr>
        <p:spPr>
          <a:xfrm>
            <a:off x="629485" y="5176361"/>
            <a:ext cx="7450096" cy="1288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800" dirty="0">
                <a:solidFill>
                  <a:schemeClr val="tx1"/>
                </a:solidFill>
              </a:rPr>
              <a:t>Fig.7 – </a:t>
            </a:r>
            <a:r>
              <a:rPr lang="pt-PT" b="0" i="0" dirty="0">
                <a:solidFill>
                  <a:srgbClr val="202122"/>
                </a:solidFill>
                <a:effectLst/>
              </a:rPr>
              <a:t>Uma pequena cerca separa a densamente povoada </a:t>
            </a:r>
            <a:r>
              <a:rPr lang="pt-PT" b="0" i="0" dirty="0" err="1">
                <a:solidFill>
                  <a:srgbClr val="202122"/>
                </a:solidFill>
                <a:effectLst/>
              </a:rPr>
              <a:t>Tijuana</a:t>
            </a:r>
            <a:r>
              <a:rPr lang="pt-PT" b="0" i="0" dirty="0">
                <a:solidFill>
                  <a:srgbClr val="202122"/>
                </a:solidFill>
                <a:effectLst/>
              </a:rPr>
              <a:t>, no México (à direita) de San Diego, nos Estados Unidos (à esquerda), no setor da Guarda Fronteiriça.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82048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2D0E5-3CD8-4E0C-9E8B-2ACAE4091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76" y="436840"/>
            <a:ext cx="8116730" cy="528637"/>
          </a:xfrm>
        </p:spPr>
        <p:txBody>
          <a:bodyPr>
            <a:normAutofit fontScale="90000"/>
          </a:bodyPr>
          <a:lstStyle/>
          <a:p>
            <a:r>
              <a:rPr lang="pt-PT" sz="2400" dirty="0"/>
              <a:t>O Muro fronteiriço entre o méxico e os Estados Unidos impede os movimentos migratórios dos animais selvagens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7EC1CC3-70B8-4908-9181-6368B9DFBFF5}"/>
              </a:ext>
            </a:extLst>
          </p:cNvPr>
          <p:cNvSpPr txBox="1"/>
          <p:nvPr/>
        </p:nvSpPr>
        <p:spPr>
          <a:xfrm>
            <a:off x="8442483" y="605522"/>
            <a:ext cx="3749517" cy="5443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b="1" i="0" dirty="0">
                <a:solidFill>
                  <a:srgbClr val="333333"/>
                </a:solidFill>
                <a:effectLst/>
              </a:rPr>
              <a:t>A região de </a:t>
            </a:r>
            <a:r>
              <a:rPr lang="pt-PT" b="1" i="0" dirty="0" err="1">
                <a:solidFill>
                  <a:srgbClr val="333333"/>
                </a:solidFill>
                <a:effectLst/>
              </a:rPr>
              <a:t>Sky</a:t>
            </a:r>
            <a:r>
              <a:rPr lang="pt-PT" b="1" i="0" dirty="0">
                <a:solidFill>
                  <a:srgbClr val="333333"/>
                </a:solidFill>
                <a:effectLst/>
              </a:rPr>
              <a:t> Island</a:t>
            </a:r>
            <a:r>
              <a:rPr lang="pt-PT" b="0" i="0" dirty="0">
                <a:solidFill>
                  <a:srgbClr val="333333"/>
                </a:solidFill>
                <a:effectLst/>
              </a:rPr>
              <a:t>, que abrange o sul do Arizona e o Novo México, é uma terra de maravilhas naturais e uma das regiões de maior biodiversidade da América do Norte, onde </a:t>
            </a:r>
            <a:r>
              <a:rPr lang="pt-PT" b="1" i="0" dirty="0">
                <a:solidFill>
                  <a:schemeClr val="accent2"/>
                </a:solidFill>
                <a:effectLst/>
              </a:rPr>
              <a:t>milhares de espécies de animais vivem ao longo da fronteira EUA-México. A expansão do muro fronteiriço </a:t>
            </a:r>
            <a:r>
              <a:rPr lang="pt-PT" b="0" i="0" dirty="0">
                <a:solidFill>
                  <a:srgbClr val="333333"/>
                </a:solidFill>
                <a:effectLst/>
              </a:rPr>
              <a:t>ao longo da região, </a:t>
            </a:r>
            <a:r>
              <a:rPr lang="pt-PT" b="1" i="0" dirty="0">
                <a:solidFill>
                  <a:schemeClr val="accent2"/>
                </a:solidFill>
                <a:effectLst/>
              </a:rPr>
              <a:t>está a bloquear</a:t>
            </a:r>
            <a:r>
              <a:rPr lang="pt-PT" b="0" i="0" dirty="0">
                <a:solidFill>
                  <a:srgbClr val="333333"/>
                </a:solidFill>
                <a:effectLst/>
              </a:rPr>
              <a:t> faixas de alcance vitais para </a:t>
            </a:r>
            <a:r>
              <a:rPr lang="pt-PT" b="1" i="0" dirty="0">
                <a:solidFill>
                  <a:schemeClr val="accent2"/>
                </a:solidFill>
                <a:effectLst/>
              </a:rPr>
              <a:t>a migração dos animais</a:t>
            </a:r>
            <a:r>
              <a:rPr lang="pt-PT" b="0" i="0" dirty="0">
                <a:solidFill>
                  <a:srgbClr val="333333"/>
                </a:solidFill>
                <a:effectLst/>
              </a:rPr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EA584CC-F23E-4B5E-ADAC-EE0D6EB638CE}"/>
              </a:ext>
            </a:extLst>
          </p:cNvPr>
          <p:cNvSpPr txBox="1"/>
          <p:nvPr/>
        </p:nvSpPr>
        <p:spPr>
          <a:xfrm>
            <a:off x="412551" y="5787509"/>
            <a:ext cx="6097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0" i="1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</a:t>
            </a:r>
            <a:endParaRPr lang="pt-PT" dirty="0"/>
          </a:p>
        </p:txBody>
      </p:sp>
      <p:sp>
        <p:nvSpPr>
          <p:cNvPr id="4" name="AutoShape 1" descr="Esquerda: Um guaxinim perto do rio San Pedro, um dos maiores rios sem barragens do sudoeste ...">
            <a:extLst>
              <a:ext uri="{FF2B5EF4-FFF2-40B4-BE49-F238E27FC236}">
                <a16:creationId xmlns:a16="http://schemas.microsoft.com/office/drawing/2014/main" id="{2589FC63-E0E4-4ED1-82EE-128C5E7CC2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6762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F53217E-95AB-4B20-A849-503EF8C7C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4" t="37708" r="27871" b="27188"/>
          <a:stretch/>
        </p:blipFill>
        <p:spPr>
          <a:xfrm>
            <a:off x="336481" y="1129068"/>
            <a:ext cx="7769519" cy="2671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486511-F422-471A-A435-3E8D8DA5B452}"/>
              </a:ext>
            </a:extLst>
          </p:cNvPr>
          <p:cNvSpPr txBox="1"/>
          <p:nvPr/>
        </p:nvSpPr>
        <p:spPr>
          <a:xfrm>
            <a:off x="336481" y="4044077"/>
            <a:ext cx="78670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dirty="0">
                <a:solidFill>
                  <a:schemeClr val="tx1"/>
                </a:solidFill>
              </a:rPr>
              <a:t>Fig.8 </a:t>
            </a:r>
            <a:r>
              <a:rPr lang="pt-PT" sz="1800" dirty="0"/>
              <a:t>– </a:t>
            </a:r>
            <a:r>
              <a:rPr lang="pt-PT" b="0" i="0" dirty="0">
                <a:effectLst/>
              </a:rPr>
              <a:t>Esquerda: Um </a:t>
            </a:r>
            <a:r>
              <a:rPr lang="pt-PT" b="1" i="0" dirty="0">
                <a:solidFill>
                  <a:schemeClr val="accent2"/>
                </a:solidFill>
                <a:effectLst/>
              </a:rPr>
              <a:t>guaxinim</a:t>
            </a:r>
            <a:r>
              <a:rPr lang="pt-PT" b="0" i="0" dirty="0">
                <a:effectLst/>
              </a:rPr>
              <a:t> perto do rio San Pedro, um dos maiores rios sem barragens do sudoeste americano. Esta área ribeirinha de vital importância pode ser afetada por um muro fronteiriço que tem a sua construção planeada ao longo do rio.</a:t>
            </a:r>
            <a:br>
              <a:rPr lang="pt-PT" b="0" i="0" dirty="0">
                <a:effectLst/>
              </a:rPr>
            </a:br>
            <a:r>
              <a:rPr lang="pt-PT" b="0" i="0" dirty="0">
                <a:effectLst/>
              </a:rPr>
              <a:t>Fig. 9 - Direita: Um jovem </a:t>
            </a:r>
            <a:r>
              <a:rPr lang="pt-PT" b="1" i="0" dirty="0">
                <a:solidFill>
                  <a:schemeClr val="accent2"/>
                </a:solidFill>
                <a:effectLst/>
              </a:rPr>
              <a:t>puma</a:t>
            </a:r>
            <a:r>
              <a:rPr lang="pt-PT" b="0" i="0" dirty="0">
                <a:effectLst/>
              </a:rPr>
              <a:t> a atravessar uma barreira para veículos perto do Refúgio Nacional de Vida Selvagem de San Bernardino. Estas cercas são permeáveis para os pumas; mas o novo muro, que é bastante mais alto, é intransponível. </a:t>
            </a:r>
          </a:p>
          <a:p>
            <a:r>
              <a:rPr lang="pt-PT" dirty="0"/>
              <a:t>Fotografias de </a:t>
            </a:r>
            <a:r>
              <a:rPr lang="pt-PT" dirty="0" err="1"/>
              <a:t>Alejandro</a:t>
            </a:r>
            <a:r>
              <a:rPr lang="pt-PT" dirty="0"/>
              <a:t> </a:t>
            </a:r>
            <a:r>
              <a:rPr lang="pt-PT" dirty="0" err="1"/>
              <a:t>Prieto</a:t>
            </a:r>
            <a:r>
              <a:rPr lang="pt-PT" b="1" cap="all" dirty="0"/>
              <a:t>.</a:t>
            </a:r>
            <a:r>
              <a:rPr lang="pt-PT" b="1" i="0" cap="all" dirty="0">
                <a:effectLst/>
              </a:rPr>
              <a:t> (</a:t>
            </a:r>
            <a:r>
              <a:rPr lang="pt-PT" dirty="0"/>
              <a:t>nationalgeographic.com)</a:t>
            </a:r>
            <a:endParaRPr lang="pt-PT" b="0" i="0" cap="al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33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49B76-35E7-49D6-8A7A-3E988D52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92" y="-58294"/>
            <a:ext cx="10058400" cy="1609344"/>
          </a:xfrm>
        </p:spPr>
        <p:txBody>
          <a:bodyPr/>
          <a:lstStyle/>
          <a:p>
            <a:r>
              <a:rPr lang="pt-PT" dirty="0"/>
              <a:t>Capital do México – </a:t>
            </a:r>
            <a:r>
              <a:rPr lang="pt-PT" dirty="0">
                <a:solidFill>
                  <a:schemeClr val="accent2"/>
                </a:solidFill>
              </a:rPr>
              <a:t>Cidade do México </a:t>
            </a:r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A679FFFC-9F28-446C-A080-AF82CDF3F2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177" t="11335" r="12" b="16556"/>
          <a:stretch/>
        </p:blipFill>
        <p:spPr>
          <a:xfrm>
            <a:off x="216150" y="1378744"/>
            <a:ext cx="6591844" cy="4293394"/>
          </a:xfrm>
        </p:spPr>
      </p:pic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13F5E43-9DD2-4A7D-82EF-FCAAC48F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0315" y="1285875"/>
            <a:ext cx="4754880" cy="53149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PT" sz="2000" dirty="0">
                <a:solidFill>
                  <a:schemeClr val="tx1"/>
                </a:solidFill>
                <a:latin typeface="Roboto"/>
              </a:rPr>
              <a:t>É </a:t>
            </a:r>
            <a:r>
              <a:rPr lang="pt-PT" sz="2000" b="1" dirty="0">
                <a:solidFill>
                  <a:schemeClr val="accent2"/>
                </a:solidFill>
                <a:latin typeface="Roboto"/>
              </a:rPr>
              <a:t>a cidade mais populosa do continente americano </a:t>
            </a:r>
            <a:r>
              <a:rPr lang="pt-PT" sz="2000" dirty="0">
                <a:solidFill>
                  <a:schemeClr val="tx1"/>
                </a:solidFill>
                <a:latin typeface="Roboto"/>
              </a:rPr>
              <a:t>e uma das mais populosas do mundo.</a:t>
            </a:r>
          </a:p>
          <a:p>
            <a:pPr>
              <a:lnSpc>
                <a:spcPct val="150000"/>
              </a:lnSpc>
            </a:pPr>
            <a:r>
              <a:rPr lang="pt-PT" dirty="0">
                <a:latin typeface="Roboto"/>
              </a:rPr>
              <a:t>Se tivermos em consideração a sua área metropolitana </a:t>
            </a:r>
            <a:r>
              <a:rPr lang="pt-PT" b="1" dirty="0">
                <a:solidFill>
                  <a:schemeClr val="accent2"/>
                </a:solidFill>
                <a:latin typeface="Roboto"/>
              </a:rPr>
              <a:t>tem mais de         20 000 000 </a:t>
            </a:r>
            <a:r>
              <a:rPr lang="pt-PT" b="1" i="0" dirty="0">
                <a:solidFill>
                  <a:schemeClr val="accent2"/>
                </a:solidFill>
                <a:effectLst/>
                <a:latin typeface="Lucida Grande"/>
              </a:rPr>
              <a:t>habitantes</a:t>
            </a:r>
            <a:r>
              <a:rPr lang="pt-PT" b="0" i="0" dirty="0">
                <a:solidFill>
                  <a:srgbClr val="000000"/>
                </a:solidFill>
                <a:effectLst/>
                <a:latin typeface="Lucida Grande"/>
              </a:rPr>
              <a:t>. </a:t>
            </a:r>
          </a:p>
          <a:p>
            <a:pPr>
              <a:lnSpc>
                <a:spcPct val="150000"/>
              </a:lnSpc>
            </a:pPr>
            <a:endParaRPr lang="pt-PT" sz="200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7" name="Marcador de Posição do Texto 3">
            <a:extLst>
              <a:ext uri="{FF2B5EF4-FFF2-40B4-BE49-F238E27FC236}">
                <a16:creationId xmlns:a16="http://schemas.microsoft.com/office/drawing/2014/main" id="{B6AFD2E3-791E-4605-ACFB-3B1F3AD04A41}"/>
              </a:ext>
            </a:extLst>
          </p:cNvPr>
          <p:cNvSpPr txBox="1">
            <a:spLocks/>
          </p:cNvSpPr>
          <p:nvPr/>
        </p:nvSpPr>
        <p:spPr>
          <a:xfrm>
            <a:off x="216150" y="5878527"/>
            <a:ext cx="11379992" cy="840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2000" dirty="0">
                <a:solidFill>
                  <a:schemeClr val="tx1"/>
                </a:solidFill>
              </a:rPr>
              <a:t>Fig.10 – Mapa com a localização da Capital do México (Cidade do México), fonte </a:t>
            </a:r>
            <a:r>
              <a:rPr lang="pt-PT" sz="2000" i="1" dirty="0">
                <a:solidFill>
                  <a:schemeClr val="tx1"/>
                </a:solidFill>
              </a:rPr>
              <a:t>Google </a:t>
            </a:r>
            <a:r>
              <a:rPr lang="pt-PT" sz="2000" i="1" dirty="0" err="1">
                <a:solidFill>
                  <a:schemeClr val="tx1"/>
                </a:solidFill>
              </a:rPr>
              <a:t>maps</a:t>
            </a:r>
            <a:r>
              <a:rPr lang="pt-PT" sz="20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511583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po de Madei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Tipo de Madeira</Template>
  <TotalTime>1863</TotalTime>
  <Words>1800</Words>
  <Application>Microsoft Office PowerPoint</Application>
  <PresentationFormat>Ecrã Panorâmico</PresentationFormat>
  <Paragraphs>140</Paragraphs>
  <Slides>24</Slides>
  <Notes>0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35" baseType="lpstr">
      <vt:lpstr>Arial</vt:lpstr>
      <vt:lpstr>Cambria Math</vt:lpstr>
      <vt:lpstr>Georgia</vt:lpstr>
      <vt:lpstr>Google Sans</vt:lpstr>
      <vt:lpstr>Lucida Grande</vt:lpstr>
      <vt:lpstr>Open Sans</vt:lpstr>
      <vt:lpstr>Roboto</vt:lpstr>
      <vt:lpstr>Rockwell</vt:lpstr>
      <vt:lpstr>Rockwell Condensed</vt:lpstr>
      <vt:lpstr>Wingdings</vt:lpstr>
      <vt:lpstr>Tipo de Madeira</vt:lpstr>
      <vt:lpstr>México</vt:lpstr>
      <vt:lpstr>Continente onde se situa o México</vt:lpstr>
      <vt:lpstr>Fronteiras/ limites do méxico e indicação da localização relativa de  cada um</vt:lpstr>
      <vt:lpstr>Fronteiras/ limites do méxico e indicação da localização relativa de  cada um</vt:lpstr>
      <vt:lpstr>Superfície do México</vt:lpstr>
      <vt:lpstr>Fronteira do méxico com os Estados Unidos </vt:lpstr>
      <vt:lpstr>Fronteira do méxico com os Estados Unidos </vt:lpstr>
      <vt:lpstr>O Muro fronteiriço entre o méxico e os Estados Unidos impede os movimentos migratórios dos animais selvagens </vt:lpstr>
      <vt:lpstr>Capital do México – Cidade do México </vt:lpstr>
      <vt:lpstr>Cidade do México </vt:lpstr>
      <vt:lpstr>Capital do México – Cidade do México </vt:lpstr>
      <vt:lpstr>Capital do México – Cidade do México </vt:lpstr>
      <vt:lpstr>Principais características Naturais </vt:lpstr>
      <vt:lpstr>Principais características Naturais </vt:lpstr>
      <vt:lpstr>Principais características Naturais </vt:lpstr>
      <vt:lpstr>Principais características Naturais </vt:lpstr>
      <vt:lpstr>Principais características humanas </vt:lpstr>
      <vt:lpstr>Principais características humanas </vt:lpstr>
      <vt:lpstr>monumentos</vt:lpstr>
      <vt:lpstr>Personalidades</vt:lpstr>
      <vt:lpstr>Artesanato</vt:lpstr>
      <vt:lpstr>Música</vt:lpstr>
      <vt:lpstr>Gastronomia</vt:lpstr>
      <vt:lpstr>Referências BIBLIOGRÁFICAS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México</dc:title>
  <dc:creator>Utilizador</dc:creator>
  <cp:lastModifiedBy>Utilizador</cp:lastModifiedBy>
  <cp:revision>68</cp:revision>
  <dcterms:created xsi:type="dcterms:W3CDTF">2021-01-16T14:51:16Z</dcterms:created>
  <dcterms:modified xsi:type="dcterms:W3CDTF">2021-01-25T14:51:40Z</dcterms:modified>
</cp:coreProperties>
</file>