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</p:sldIdLst>
  <p:sldSz cy="5143500" cx="9144000"/>
  <p:notesSz cx="6858000" cy="9144000"/>
  <p:embeddedFontLst>
    <p:embeddedFont>
      <p:font typeface="Caveat"/>
      <p:regular r:id="rId13"/>
      <p:bold r:id="rId14"/>
    </p:embeddedFont>
    <p:embeddedFont>
      <p:font typeface="Pacifico"/>
      <p:regular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42AD3CD3-66C9-486A-A8A3-D3B0155D2EB0}">
  <a:tblStyle styleId="{42AD3CD3-66C9-486A-A8A3-D3B0155D2EB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font" Target="fonts/Caveat-regular.fntdata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font" Target="fonts/Pacifico-regular.fntdata"/><Relationship Id="rId14" Type="http://schemas.openxmlformats.org/officeDocument/2006/relationships/font" Target="fonts/Caveat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37d74560f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37d74560f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37d74560f9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37d74560f9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37e01f5cce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137e01f5cce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3582cbfd1a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13582cbfd1a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137e3dd947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137e3dd947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accent6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hyperlink" Target="https://tinyurl.com/yy4k7xs2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ordwall.net/pt/resource/33691478" TargetMode="External"/><Relationship Id="rId4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Relationship Id="rId4" Type="http://schemas.openxmlformats.org/officeDocument/2006/relationships/hyperlink" Target="https://wordwall.net/pt/resource/33647895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jpg"/><Relationship Id="rId4" Type="http://schemas.openxmlformats.org/officeDocument/2006/relationships/hyperlink" Target="https://wordwall.net/pt/resource/33691535" TargetMode="External"/><Relationship Id="rId5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6922200" y="521150"/>
            <a:ext cx="1944300" cy="1801500"/>
          </a:xfrm>
          <a:prstGeom prst="wedgeEllipseCallout">
            <a:avLst>
              <a:gd fmla="val -26248" name="adj1"/>
              <a:gd fmla="val 74239" name="adj2"/>
            </a:avLst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PT">
                <a:solidFill>
                  <a:srgbClr val="FFFF00"/>
                </a:solidFill>
                <a:latin typeface="Caveat"/>
                <a:ea typeface="Caveat"/>
                <a:cs typeface="Caveat"/>
                <a:sym typeface="Caveat"/>
              </a:rPr>
              <a:t>O</a:t>
            </a:r>
            <a:r>
              <a:rPr lang="pt-PT" sz="1600">
                <a:solidFill>
                  <a:srgbClr val="FFFF00"/>
                </a:solidFill>
                <a:latin typeface="Caveat"/>
                <a:ea typeface="Caveat"/>
                <a:cs typeface="Caveat"/>
                <a:sym typeface="Caveat"/>
              </a:rPr>
              <a:t>lá! Este Avatar </a:t>
            </a:r>
            <a:endParaRPr sz="1600">
              <a:solidFill>
                <a:srgbClr val="FFFF00"/>
              </a:solidFill>
              <a:latin typeface="Caveat"/>
              <a:ea typeface="Caveat"/>
              <a:cs typeface="Caveat"/>
              <a:sym typeface="Cave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600">
                <a:solidFill>
                  <a:srgbClr val="FFFF00"/>
                </a:solidFill>
                <a:latin typeface="Caveat"/>
                <a:ea typeface="Caveat"/>
                <a:cs typeface="Caveat"/>
                <a:sym typeface="Caveat"/>
              </a:rPr>
              <a:t>tem uma mensagem para ti! Clica aqui!</a:t>
            </a:r>
            <a:endParaRPr sz="1600">
              <a:solidFill>
                <a:srgbClr val="FFFF00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55" name="Google Shape;55;p13">
            <a:hlinkClick r:id="rId4"/>
          </p:cNvPr>
          <p:cNvSpPr txBox="1"/>
          <p:nvPr/>
        </p:nvSpPr>
        <p:spPr>
          <a:xfrm>
            <a:off x="6538200" y="1221800"/>
            <a:ext cx="2605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442600" y="4048175"/>
            <a:ext cx="8156640" cy="82407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lt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FF9900"/>
                </a:solidFill>
                <a:latin typeface="Permanent Marker"/>
              </a:rPr>
              <a:t>Calcular a brincar!</a:t>
            </a:r>
          </a:p>
        </p:txBody>
      </p:sp>
      <p:sp>
        <p:nvSpPr>
          <p:cNvPr id="57" name="Google Shape;57;p13"/>
          <p:cNvSpPr/>
          <p:nvPr/>
        </p:nvSpPr>
        <p:spPr>
          <a:xfrm>
            <a:off x="91025" y="521150"/>
            <a:ext cx="2095524" cy="2163888"/>
          </a:xfrm>
          <a:prstGeom prst="irregularSeal1">
            <a:avLst/>
          </a:prstGeom>
          <a:solidFill>
            <a:schemeClr val="accent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/>
          </a:p>
        </p:txBody>
      </p:sp>
      <p:sp>
        <p:nvSpPr>
          <p:cNvPr id="58" name="Google Shape;58;p13"/>
          <p:cNvSpPr/>
          <p:nvPr/>
        </p:nvSpPr>
        <p:spPr>
          <a:xfrm>
            <a:off x="623200" y="1438825"/>
            <a:ext cx="464400" cy="400200"/>
          </a:xfrm>
          <a:prstGeom prst="mathPlus">
            <a:avLst>
              <a:gd fmla="val 23520" name="adj1"/>
            </a:avLst>
          </a:prstGeom>
          <a:solidFill>
            <a:srgbClr val="FF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59" name="Google Shape;59;p13"/>
          <p:cNvSpPr/>
          <p:nvPr/>
        </p:nvSpPr>
        <p:spPr>
          <a:xfrm>
            <a:off x="623200" y="1121713"/>
            <a:ext cx="464400" cy="317100"/>
          </a:xfrm>
          <a:prstGeom prst="mathEqual">
            <a:avLst>
              <a:gd fmla="val 23520" name="adj1"/>
              <a:gd fmla="val 11760" name="adj2"/>
            </a:avLst>
          </a:prstGeom>
          <a:solidFill>
            <a:srgbClr val="00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3"/>
          <p:cNvSpPr/>
          <p:nvPr/>
        </p:nvSpPr>
        <p:spPr>
          <a:xfrm>
            <a:off x="1087700" y="1480375"/>
            <a:ext cx="464400" cy="317100"/>
          </a:xfrm>
          <a:prstGeom prst="mathMinus">
            <a:avLst>
              <a:gd fmla="val 23520" name="adj1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3"/>
          <p:cNvSpPr/>
          <p:nvPr/>
        </p:nvSpPr>
        <p:spPr>
          <a:xfrm>
            <a:off x="1008350" y="1025425"/>
            <a:ext cx="623100" cy="509700"/>
          </a:xfrm>
          <a:prstGeom prst="mathMultiply">
            <a:avLst>
              <a:gd fmla="val 23520" name="adj1"/>
            </a:avLst>
          </a:prstGeom>
          <a:solidFill>
            <a:srgbClr val="00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/>
          <p:nvPr>
            <p:ph idx="1" type="subTitle"/>
          </p:nvPr>
        </p:nvSpPr>
        <p:spPr>
          <a:xfrm>
            <a:off x="3138900" y="407850"/>
            <a:ext cx="5754600" cy="79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>
                <a:latin typeface="Pacifico"/>
                <a:ea typeface="Pacifico"/>
                <a:cs typeface="Pacifico"/>
                <a:sym typeface="Pacifico"/>
              </a:rPr>
              <a:t>Sabias que temos muitas formas de aprender Matemática? </a:t>
            </a:r>
            <a:endParaRPr>
              <a:latin typeface="Pacifico"/>
              <a:ea typeface="Pacifico"/>
              <a:cs typeface="Pacifico"/>
              <a:sym typeface="Pacifico"/>
            </a:endParaRPr>
          </a:p>
        </p:txBody>
      </p:sp>
      <p:sp>
        <p:nvSpPr>
          <p:cNvPr id="67" name="Google Shape;67;p14"/>
          <p:cNvSpPr txBox="1"/>
          <p:nvPr/>
        </p:nvSpPr>
        <p:spPr>
          <a:xfrm>
            <a:off x="475825" y="1529450"/>
            <a:ext cx="50190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900">
                <a:latin typeface="Pacifico"/>
                <a:ea typeface="Pacifico"/>
                <a:cs typeface="Pacifico"/>
                <a:sym typeface="Pacifico"/>
              </a:rPr>
              <a:t> </a:t>
            </a:r>
            <a:r>
              <a:rPr lang="pt-PT" sz="1900">
                <a:solidFill>
                  <a:schemeClr val="dk2"/>
                </a:solidFill>
                <a:latin typeface="Pacifico"/>
                <a:ea typeface="Pacifico"/>
                <a:cs typeface="Pacifico"/>
                <a:sym typeface="Pacifico"/>
              </a:rPr>
              <a:t>S</a:t>
            </a:r>
            <a:r>
              <a:rPr lang="pt-PT" sz="1900">
                <a:solidFill>
                  <a:schemeClr val="dk2"/>
                </a:solidFill>
                <a:latin typeface="Pacifico"/>
                <a:ea typeface="Pacifico"/>
                <a:cs typeface="Pacifico"/>
                <a:sym typeface="Pacifico"/>
              </a:rPr>
              <a:t>e aceitares o desafio de aprender a brincar, vais ver que são bem divertidas! </a:t>
            </a:r>
            <a:endParaRPr sz="1900">
              <a:solidFill>
                <a:schemeClr val="dk2"/>
              </a:solidFill>
              <a:latin typeface="Pacifico"/>
              <a:ea typeface="Pacifico"/>
              <a:cs typeface="Pacifico"/>
              <a:sym typeface="Pacific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" name="Google Shape;72;p15"/>
          <p:cNvGraphicFramePr/>
          <p:nvPr/>
        </p:nvGraphicFramePr>
        <p:xfrm>
          <a:off x="5087625" y="300284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{42AD3CD3-66C9-486A-A8A3-D3B0155D2EB0}</a:tableStyleId>
              </a:tblPr>
              <a:tblGrid>
                <a:gridCol w="1404675"/>
                <a:gridCol w="1597225"/>
              </a:tblGrid>
              <a:tr h="100327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PT" sz="1600">
                          <a:highlight>
                            <a:srgbClr val="FF9900"/>
                          </a:highlight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40+ 10 </a:t>
                      </a:r>
                      <a:r>
                        <a:rPr lang="pt-PT" sz="1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  +   </a:t>
                      </a:r>
                      <a:r>
                        <a:rPr lang="pt-PT" sz="1600">
                          <a:highlight>
                            <a:schemeClr val="accent4"/>
                          </a:highlight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3+ 2</a:t>
                      </a:r>
                      <a:endParaRPr sz="1600">
                        <a:highlight>
                          <a:schemeClr val="accent4"/>
                        </a:highlight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highlight>
                          <a:srgbClr val="00FF00"/>
                        </a:highlight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PT" sz="1600">
                          <a:highlight>
                            <a:srgbClr val="FFFF00"/>
                          </a:highlight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Depois, somas as parcelas </a:t>
                      </a:r>
                      <a:endParaRPr sz="1600">
                        <a:highlight>
                          <a:srgbClr val="FFFF00"/>
                        </a:highlight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highlight>
                          <a:srgbClr val="FFFF00"/>
                        </a:highlight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PT" sz="1600">
                          <a:highlight>
                            <a:srgbClr val="FFFF00"/>
                          </a:highlight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40+10= 50</a:t>
                      </a:r>
                      <a:endParaRPr sz="1600">
                        <a:highlight>
                          <a:srgbClr val="FFFF00"/>
                        </a:highlight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PT" sz="1600">
                          <a:highlight>
                            <a:srgbClr val="FFFF00"/>
                          </a:highlight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3+2=5</a:t>
                      </a:r>
                      <a:endParaRPr sz="1600">
                        <a:highlight>
                          <a:srgbClr val="00FF00"/>
                        </a:highlight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chemeClr val="accent6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6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6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6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369500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highlight>
                          <a:srgbClr val="FF9900"/>
                        </a:highlight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PT" sz="1600">
                          <a:highlight>
                            <a:srgbClr val="FF9900"/>
                          </a:highlight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50</a:t>
                      </a:r>
                      <a:r>
                        <a:rPr lang="pt-PT" sz="1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    +   </a:t>
                      </a:r>
                      <a:r>
                        <a:rPr lang="pt-PT" sz="1600">
                          <a:highlight>
                            <a:srgbClr val="FF9900"/>
                          </a:highlight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 5 </a:t>
                      </a:r>
                      <a:r>
                        <a:rPr lang="pt-PT" sz="1600">
                          <a:latin typeface="Pacifico"/>
                          <a:ea typeface="Pacifico"/>
                          <a:cs typeface="Pacifico"/>
                          <a:sym typeface="Pacifico"/>
                        </a:rPr>
                        <a:t> =  55</a:t>
                      </a:r>
                      <a:endParaRPr sz="1600"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chemeClr val="accent6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6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6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6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64550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highlight>
                          <a:srgbClr val="00FFFF"/>
                        </a:highlight>
                        <a:latin typeface="Pacifico"/>
                        <a:ea typeface="Pacifico"/>
                        <a:cs typeface="Pacifico"/>
                        <a:sym typeface="Pacifico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chemeClr val="accent6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6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6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6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</a:tbl>
          </a:graphicData>
        </a:graphic>
      </p:graphicFrame>
      <p:sp>
        <p:nvSpPr>
          <p:cNvPr id="73" name="Google Shape;73;p15"/>
          <p:cNvSpPr/>
          <p:nvPr/>
        </p:nvSpPr>
        <p:spPr>
          <a:xfrm>
            <a:off x="2856300" y="45450"/>
            <a:ext cx="6287700" cy="2526300"/>
          </a:xfrm>
          <a:prstGeom prst="cloudCallout">
            <a:avLst>
              <a:gd fmla="val -41903" name="adj1"/>
              <a:gd fmla="val 54293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91"/>
              <a:buFont typeface="Arial"/>
              <a:buNone/>
            </a:pPr>
            <a:r>
              <a:t/>
            </a:r>
            <a:endParaRPr sz="2082">
              <a:solidFill>
                <a:schemeClr val="accent1"/>
              </a:solidFill>
              <a:latin typeface="Pacifico"/>
              <a:ea typeface="Pacifico"/>
              <a:cs typeface="Pacifico"/>
              <a:sym typeface="Pacific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91"/>
              <a:buFont typeface="Arial"/>
              <a:buNone/>
            </a:pPr>
            <a:r>
              <a:t/>
            </a:r>
            <a:endParaRPr sz="2082">
              <a:solidFill>
                <a:schemeClr val="dk1"/>
              </a:solidFill>
              <a:latin typeface="Pacifico"/>
              <a:ea typeface="Pacifico"/>
              <a:cs typeface="Pacifico"/>
              <a:sym typeface="Pacific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91"/>
              <a:buFont typeface="Arial"/>
              <a:buNone/>
            </a:pPr>
            <a:r>
              <a:rPr lang="pt-PT" sz="1982">
                <a:solidFill>
                  <a:schemeClr val="dk1"/>
                </a:solidFill>
                <a:latin typeface="Pacifico"/>
                <a:ea typeface="Pacifico"/>
                <a:cs typeface="Pacifico"/>
                <a:sym typeface="Pacifico"/>
              </a:rPr>
              <a:t>O cálculo horizontal é uma boa estratégia para chegar mais rapidamente ao resultado de uma operação! </a:t>
            </a:r>
            <a:endParaRPr sz="1982">
              <a:solidFill>
                <a:schemeClr val="dk1"/>
              </a:solidFill>
              <a:latin typeface="Pacifico"/>
              <a:ea typeface="Pacifico"/>
              <a:cs typeface="Pacifico"/>
              <a:sym typeface="Pacific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91"/>
              <a:buFont typeface="Arial"/>
              <a:buNone/>
            </a:pPr>
            <a:r>
              <a:t/>
            </a:r>
            <a:endParaRPr sz="1982">
              <a:solidFill>
                <a:schemeClr val="dk1"/>
              </a:solidFill>
              <a:latin typeface="Pacifico"/>
              <a:ea typeface="Pacifico"/>
              <a:cs typeface="Pacifico"/>
              <a:sym typeface="Pacific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91"/>
              <a:buFont typeface="Arial"/>
              <a:buNone/>
            </a:pPr>
            <a:r>
              <a:rPr lang="pt-PT" sz="1782">
                <a:solidFill>
                  <a:schemeClr val="dk1"/>
                </a:solidFill>
                <a:latin typeface="Pacifico"/>
                <a:ea typeface="Pacifico"/>
                <a:cs typeface="Pacifico"/>
                <a:sym typeface="Pacifico"/>
              </a:rPr>
              <a:t>Por exemplo, </a:t>
            </a:r>
            <a:r>
              <a:rPr lang="pt-PT" sz="1700">
                <a:solidFill>
                  <a:schemeClr val="dk1"/>
                </a:solidFill>
                <a:latin typeface="Pacifico"/>
                <a:ea typeface="Pacifico"/>
                <a:cs typeface="Pacifico"/>
                <a:sym typeface="Pacifico"/>
              </a:rPr>
              <a:t>43+12=?</a:t>
            </a:r>
            <a:endParaRPr sz="1700">
              <a:solidFill>
                <a:schemeClr val="dk1"/>
              </a:solidFill>
              <a:latin typeface="Pacifico"/>
              <a:ea typeface="Pacifico"/>
              <a:cs typeface="Pacifico"/>
              <a:sym typeface="Pacific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91"/>
              <a:buFont typeface="Arial"/>
              <a:buNone/>
            </a:pPr>
            <a:r>
              <a:t/>
            </a:r>
            <a:endParaRPr sz="1800">
              <a:solidFill>
                <a:srgbClr val="4A86E8"/>
              </a:solidFill>
              <a:latin typeface="Pacifico"/>
              <a:ea typeface="Pacifico"/>
              <a:cs typeface="Pacifico"/>
              <a:sym typeface="Pacific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91"/>
              <a:buFont typeface="Arial"/>
              <a:buNone/>
            </a:pPr>
            <a:r>
              <a:t/>
            </a:r>
            <a:endParaRPr sz="1700">
              <a:solidFill>
                <a:schemeClr val="dk1"/>
              </a:solidFill>
              <a:latin typeface="Pacifico"/>
              <a:ea typeface="Pacifico"/>
              <a:cs typeface="Pacifico"/>
              <a:sym typeface="Pacifico"/>
            </a:endParaRPr>
          </a:p>
        </p:txBody>
      </p:sp>
      <p:pic>
        <p:nvPicPr>
          <p:cNvPr id="74" name="Google Shape;74;p15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7075" y="2051600"/>
            <a:ext cx="2634625" cy="2914150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15"/>
          <p:cNvSpPr txBox="1"/>
          <p:nvPr/>
        </p:nvSpPr>
        <p:spPr>
          <a:xfrm>
            <a:off x="4288775" y="2571750"/>
            <a:ext cx="43278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600">
                <a:solidFill>
                  <a:schemeClr val="dk1"/>
                </a:solidFill>
                <a:latin typeface="Pacifico"/>
                <a:ea typeface="Pacifico"/>
                <a:cs typeface="Pacifico"/>
                <a:sym typeface="Pacifico"/>
              </a:rPr>
              <a:t>Primeiro, separas as dezenas e e as unidades</a:t>
            </a:r>
            <a:endParaRPr sz="1300"/>
          </a:p>
        </p:txBody>
      </p:sp>
      <p:sp>
        <p:nvSpPr>
          <p:cNvPr id="76" name="Google Shape;76;p15"/>
          <p:cNvSpPr/>
          <p:nvPr/>
        </p:nvSpPr>
        <p:spPr>
          <a:xfrm>
            <a:off x="419175" y="-67975"/>
            <a:ext cx="2175300" cy="2028000"/>
          </a:xfrm>
          <a:prstGeom prst="cloudCallout">
            <a:avLst>
              <a:gd fmla="val -20833" name="adj1"/>
              <a:gd fmla="val 625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800">
                <a:latin typeface="Caveat"/>
                <a:ea typeface="Caveat"/>
                <a:cs typeface="Caveat"/>
                <a:sym typeface="Caveat"/>
              </a:rPr>
              <a:t>Clica </a:t>
            </a:r>
            <a:r>
              <a:rPr lang="pt-PT" sz="1800">
                <a:latin typeface="Caveat"/>
                <a:ea typeface="Caveat"/>
                <a:cs typeface="Caveat"/>
                <a:sym typeface="Caveat"/>
              </a:rPr>
              <a:t>na imagem e </a:t>
            </a:r>
            <a:r>
              <a:rPr lang="pt-PT" sz="1800">
                <a:latin typeface="Caveat"/>
                <a:ea typeface="Caveat"/>
                <a:cs typeface="Caveat"/>
                <a:sym typeface="Caveat"/>
              </a:rPr>
              <a:t>ajuda-me a ganhar pontos num concurso!</a:t>
            </a:r>
            <a:endParaRPr sz="1800">
              <a:latin typeface="Caveat"/>
              <a:ea typeface="Caveat"/>
              <a:cs typeface="Caveat"/>
              <a:sym typeface="Cave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7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>
            <a:hlinkClick r:id="rId4"/>
          </p:cNvPr>
          <p:cNvSpPr/>
          <p:nvPr/>
        </p:nvSpPr>
        <p:spPr>
          <a:xfrm>
            <a:off x="147300" y="-215275"/>
            <a:ext cx="3897234" cy="3795282"/>
          </a:xfrm>
          <a:prstGeom prst="irregularSeal1">
            <a:avLst/>
          </a:prstGeom>
          <a:solidFill>
            <a:schemeClr val="accent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PT" sz="1800">
                <a:latin typeface="Caveat"/>
                <a:ea typeface="Caveat"/>
                <a:cs typeface="Caveat"/>
                <a:sym typeface="Caveat"/>
              </a:rPr>
              <a:t>Ajuda-me! Uma toupeira comeu o número 30! Clica aqui, e acerta na toupeira com o resultado correto !</a:t>
            </a:r>
            <a:endParaRPr b="1" sz="1800">
              <a:latin typeface="Caveat"/>
              <a:ea typeface="Caveat"/>
              <a:cs typeface="Caveat"/>
              <a:sym typeface="Cavea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/>
          <p:nvPr/>
        </p:nvSpPr>
        <p:spPr>
          <a:xfrm>
            <a:off x="431002" y="4463725"/>
            <a:ext cx="8473845" cy="575550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CC0000"/>
                </a:solidFill>
                <a:latin typeface="Caveat"/>
              </a:rPr>
              <a:t>Este jogo é para pilotos velozes e rápidos a contar!</a:t>
            </a:r>
          </a:p>
        </p:txBody>
      </p:sp>
      <p:pic>
        <p:nvPicPr>
          <p:cNvPr id="87" name="Google Shape;87;p17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996450" y="305900"/>
            <a:ext cx="2743200" cy="1666875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7"/>
          <p:cNvSpPr/>
          <p:nvPr/>
        </p:nvSpPr>
        <p:spPr>
          <a:xfrm>
            <a:off x="7092125" y="2571750"/>
            <a:ext cx="1960800" cy="1574700"/>
          </a:xfrm>
          <a:prstGeom prst="cloudCallout">
            <a:avLst>
              <a:gd fmla="val -20833" name="adj1"/>
              <a:gd fmla="val 625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PT" sz="1600">
                <a:latin typeface="Caveat"/>
                <a:ea typeface="Caveat"/>
                <a:cs typeface="Caveat"/>
                <a:sym typeface="Caveat"/>
              </a:rPr>
              <a:t>Clica em cima do avião!  Guia-o pelo céu, até à resposta correta</a:t>
            </a:r>
            <a:endParaRPr b="1" sz="1600">
              <a:latin typeface="Caveat"/>
              <a:ea typeface="Caveat"/>
              <a:cs typeface="Caveat"/>
              <a:sym typeface="Cave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/>
          <p:nvPr>
            <p:ph idx="1" type="body"/>
          </p:nvPr>
        </p:nvSpPr>
        <p:spPr>
          <a:xfrm>
            <a:off x="1076275" y="597325"/>
            <a:ext cx="2016600" cy="34134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pt-PT" sz="20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rPr>
              <a:t>Obrigado por partilhares comigo esta pequena aventura pelo mundo dos números,dos concursos,  dos aviões, das toupeiras, e da alegre matemática!</a:t>
            </a:r>
            <a:endParaRPr sz="2000">
              <a:solidFill>
                <a:schemeClr val="dk1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pic>
        <p:nvPicPr>
          <p:cNvPr id="94" name="Google Shape;94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37575" y="0"/>
            <a:ext cx="5143499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