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  <p:sldId id="261" r:id="rId7"/>
    <p:sldId id="259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76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do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grafia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na de 3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PT" sz="7200" dirty="0"/>
              <a:t>Frases ativas e passivas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-2232409" y="5221014"/>
            <a:ext cx="8689976" cy="1371599"/>
          </a:xfrm>
        </p:spPr>
        <p:txBody>
          <a:bodyPr>
            <a:normAutofit lnSpcReduction="10000"/>
          </a:bodyPr>
          <a:lstStyle/>
          <a:p>
            <a:r>
              <a:rPr lang="pt-PT" sz="2000" b="1" cap="none" dirty="0"/>
              <a:t>Guilherme Pereira, 6º A</a:t>
            </a:r>
          </a:p>
          <a:p>
            <a:r>
              <a:rPr lang="pt-PT" sz="2000" b="1" cap="none" dirty="0"/>
              <a:t>2021-2022</a:t>
            </a:r>
          </a:p>
          <a:p>
            <a:r>
              <a:rPr lang="pt-PT" sz="2000" b="1" cap="none" dirty="0"/>
              <a:t>Disciplina: Português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D4E312C-B344-D545-997A-39E1ECE8CC2A}"/>
              </a:ext>
            </a:extLst>
          </p:cNvPr>
          <p:cNvSpPr txBox="1"/>
          <p:nvPr/>
        </p:nvSpPr>
        <p:spPr>
          <a:xfrm>
            <a:off x="6989380" y="378372"/>
            <a:ext cx="5370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ESCOLA BÁSICA E SECUNDÁRIA DE ÁGUAS SANTAS</a:t>
            </a:r>
          </a:p>
        </p:txBody>
      </p:sp>
    </p:spTree>
    <p:extLst>
      <p:ext uri="{BB962C8B-B14F-4D97-AF65-F5344CB8AC3E}">
        <p14:creationId xmlns:p14="http://schemas.microsoft.com/office/powerpoint/2010/main" val="293880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860523"/>
          </a:xfrm>
        </p:spPr>
        <p:txBody>
          <a:bodyPr>
            <a:normAutofit/>
          </a:bodyPr>
          <a:lstStyle/>
          <a:p>
            <a:pPr algn="l"/>
            <a:r>
              <a:rPr lang="pt-PT" sz="3200" dirty="0">
                <a:solidFill>
                  <a:srgbClr val="FF0000"/>
                </a:solidFill>
              </a:rPr>
              <a:t>Frases ativas e passivas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51012" y="2161308"/>
            <a:ext cx="8689976" cy="3715788"/>
          </a:xfrm>
        </p:spPr>
        <p:txBody>
          <a:bodyPr/>
          <a:lstStyle/>
          <a:p>
            <a:pPr algn="l" fontAlgn="base"/>
            <a:endParaRPr lang="pt-PT" cap="none" dirty="0"/>
          </a:p>
          <a:p>
            <a:pPr algn="l" fontAlgn="base"/>
            <a:r>
              <a:rPr lang="pt-PT" cap="none" dirty="0"/>
              <a:t>Transformação de uma frase </a:t>
            </a:r>
            <a:r>
              <a:rPr lang="pt-PT" b="1" u="sng" cap="none" dirty="0"/>
              <a:t>ativa</a:t>
            </a:r>
            <a:r>
              <a:rPr lang="pt-PT" cap="none" dirty="0"/>
              <a:t> para uma frase </a:t>
            </a:r>
            <a:r>
              <a:rPr lang="pt-PT" b="1" u="sng" cap="none" dirty="0"/>
              <a:t>passiva</a:t>
            </a:r>
            <a:r>
              <a:rPr lang="pt-PT" cap="none" dirty="0"/>
              <a:t> </a:t>
            </a:r>
          </a:p>
          <a:p>
            <a:pPr fontAlgn="base"/>
            <a:endParaRPr lang="pt-PT" cap="none" dirty="0"/>
          </a:p>
          <a:p>
            <a:pPr fontAlgn="base"/>
            <a:r>
              <a:rPr lang="pt-PT" cap="none" dirty="0">
                <a:solidFill>
                  <a:srgbClr val="FF0000"/>
                </a:solidFill>
              </a:rPr>
              <a:t>Frase ativa: </a:t>
            </a:r>
            <a:r>
              <a:rPr lang="pt-PT" cap="none" dirty="0"/>
              <a:t>O João leu uma história. </a:t>
            </a:r>
          </a:p>
          <a:p>
            <a:pPr fontAlgn="base"/>
            <a:r>
              <a:rPr lang="pt-PT" cap="none" dirty="0">
                <a:solidFill>
                  <a:srgbClr val="FF0000"/>
                </a:solidFill>
              </a:rPr>
              <a:t>Frase passiva: </a:t>
            </a:r>
            <a:r>
              <a:rPr lang="pt-PT" cap="non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Uma história foi lida pelo João.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008" y="419792"/>
            <a:ext cx="1741517" cy="3483033"/>
          </a:xfrm>
          <a:prstGeom prst="rect">
            <a:avLst/>
          </a:prstGeom>
        </p:spPr>
      </p:pic>
      <p:pic>
        <p:nvPicPr>
          <p:cNvPr id="8" name="Som Gravado">
            <a:hlinkClick r:id="" action="ppaction://media"/>
            <a:extLst>
              <a:ext uri="{FF2B5EF4-FFF2-40B4-BE49-F238E27FC236}">
                <a16:creationId xmlns:a16="http://schemas.microsoft.com/office/drawing/2014/main" id="{7C04EF67-33CE-92D0-4146-35813D1991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38938" y="2941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964910"/>
      </p:ext>
    </p:extLst>
  </p:cSld>
  <p:clrMapOvr>
    <a:masterClrMapping/>
  </p:clrMapOvr>
  <p:transition spd="slow" advClick="0" advTm="1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9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51012" y="1300786"/>
            <a:ext cx="8689976" cy="860523"/>
          </a:xfrm>
        </p:spPr>
        <p:txBody>
          <a:bodyPr>
            <a:normAutofit/>
          </a:bodyPr>
          <a:lstStyle/>
          <a:p>
            <a:pPr algn="l"/>
            <a:r>
              <a:rPr lang="pt-PT" sz="3200" dirty="0">
                <a:solidFill>
                  <a:srgbClr val="FF0000"/>
                </a:solidFill>
              </a:rPr>
              <a:t>Frases ativas e passivas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51012" y="2161310"/>
            <a:ext cx="8689976" cy="3715788"/>
          </a:xfrm>
        </p:spPr>
        <p:txBody>
          <a:bodyPr/>
          <a:lstStyle/>
          <a:p>
            <a:pPr algn="l" fontAlgn="base"/>
            <a:endParaRPr lang="pt-PT" cap="none" dirty="0"/>
          </a:p>
          <a:p>
            <a:pPr algn="l" fontAlgn="base"/>
            <a:r>
              <a:rPr lang="pt-PT" cap="none" dirty="0"/>
              <a:t>Transformação de uma frase </a:t>
            </a:r>
            <a:r>
              <a:rPr lang="pt-PT" b="1" u="sng" cap="none" dirty="0"/>
              <a:t>ativa</a:t>
            </a:r>
            <a:r>
              <a:rPr lang="pt-PT" cap="none" dirty="0"/>
              <a:t> para uma frase </a:t>
            </a:r>
            <a:r>
              <a:rPr lang="pt-PT" b="1" u="sng" cap="none" dirty="0"/>
              <a:t>passiva</a:t>
            </a:r>
            <a:r>
              <a:rPr lang="pt-PT" cap="none" dirty="0"/>
              <a:t> </a:t>
            </a:r>
          </a:p>
          <a:p>
            <a:pPr algn="l" fontAlgn="base"/>
            <a:endParaRPr lang="pt-PT" cap="none" dirty="0"/>
          </a:p>
          <a:p>
            <a:pPr fontAlgn="base"/>
            <a:r>
              <a:rPr lang="pt-PT" cap="none" dirty="0">
                <a:solidFill>
                  <a:srgbClr val="FF0000"/>
                </a:solidFill>
              </a:rPr>
              <a:t>Frase ativa: </a:t>
            </a:r>
            <a:r>
              <a:rPr lang="pt-PT" cap="none" dirty="0"/>
              <a:t>A Maria comerá uma maçã. </a:t>
            </a:r>
          </a:p>
          <a:p>
            <a:pPr fontAlgn="base"/>
            <a:r>
              <a:rPr lang="pt-PT" cap="none" dirty="0">
                <a:solidFill>
                  <a:srgbClr val="FF0000"/>
                </a:solidFill>
              </a:rPr>
              <a:t>Frase passiva: </a:t>
            </a:r>
            <a:r>
              <a:rPr lang="pt-PT" cap="non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Uma maçã será comida pela Maria.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441" y="943495"/>
            <a:ext cx="2121928" cy="3075709"/>
          </a:xfrm>
          <a:prstGeom prst="rect">
            <a:avLst/>
          </a:prstGeom>
        </p:spPr>
      </p:pic>
      <p:pic>
        <p:nvPicPr>
          <p:cNvPr id="4" name="Som Gravado">
            <a:hlinkClick r:id="" action="ppaction://media"/>
            <a:extLst>
              <a:ext uri="{FF2B5EF4-FFF2-40B4-BE49-F238E27FC236}">
                <a16:creationId xmlns:a16="http://schemas.microsoft.com/office/drawing/2014/main" id="{EC42BC3C-0488-7BF7-815A-3BD51DBD94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38937" y="31853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652520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44531" y="876837"/>
            <a:ext cx="10102937" cy="860523"/>
          </a:xfrm>
        </p:spPr>
        <p:txBody>
          <a:bodyPr>
            <a:normAutofit fontScale="90000"/>
          </a:bodyPr>
          <a:lstStyle/>
          <a:p>
            <a:pPr algn="l"/>
            <a:r>
              <a:rPr lang="pt-PT" sz="3200" dirty="0">
                <a:solidFill>
                  <a:srgbClr val="FF0000"/>
                </a:solidFill>
              </a:rPr>
              <a:t>Regras de transformação de frases ativas em passivas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51011" y="1920241"/>
            <a:ext cx="8689976" cy="3715788"/>
          </a:xfrm>
        </p:spPr>
        <p:txBody>
          <a:bodyPr/>
          <a:lstStyle/>
          <a:p>
            <a:pPr algn="l" fontAlgn="base"/>
            <a:r>
              <a:rPr lang="pt-PT" sz="1800" cap="non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 O </a:t>
            </a:r>
            <a:r>
              <a:rPr lang="pt-PT" sz="1800" b="1" u="sng" cap="non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complemento direto </a:t>
            </a:r>
            <a:r>
              <a:rPr lang="pt-PT" sz="1800" cap="non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passa a </a:t>
            </a:r>
            <a:r>
              <a:rPr lang="pt-PT" sz="1800" b="1" u="sng" cap="non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sujeito</a:t>
            </a:r>
          </a:p>
          <a:p>
            <a:pPr algn="l" fontAlgn="base"/>
            <a:r>
              <a:rPr lang="pt-PT" sz="1800" cap="non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 Acrescenta-se o verbo </a:t>
            </a:r>
            <a:r>
              <a:rPr lang="pt-PT" sz="1800" b="1" u="sng" cap="non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ser</a:t>
            </a:r>
            <a:r>
              <a:rPr lang="pt-PT" sz="1800" cap="non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no mesmo tempo verbal em que está o verbo na ativa</a:t>
            </a:r>
          </a:p>
          <a:p>
            <a:pPr algn="l" fontAlgn="base"/>
            <a:r>
              <a:rPr lang="pt-PT" sz="1800" cap="non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 O </a:t>
            </a:r>
            <a:r>
              <a:rPr lang="pt-PT" sz="1800" b="1" u="sng" cap="non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verbo principal </a:t>
            </a:r>
            <a:r>
              <a:rPr lang="pt-PT" sz="1800" cap="non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coloca-se na forma de </a:t>
            </a:r>
            <a:r>
              <a:rPr lang="pt-PT" sz="1800" b="1" u="sng" cap="non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particípio passado</a:t>
            </a:r>
          </a:p>
          <a:p>
            <a:pPr algn="l" fontAlgn="base"/>
            <a:r>
              <a:rPr lang="pt-PT" sz="1800" cap="non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 O </a:t>
            </a:r>
            <a:r>
              <a:rPr lang="pt-PT" sz="1800" b="1" u="sng" cap="non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sujeito</a:t>
            </a:r>
            <a:r>
              <a:rPr lang="pt-PT" sz="1800" cap="non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passa a </a:t>
            </a:r>
            <a:r>
              <a:rPr lang="pt-PT" sz="1800" b="1" u="sng" cap="non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complemento agente da passiva</a:t>
            </a:r>
          </a:p>
          <a:p>
            <a:pPr algn="l" fontAlgn="base"/>
            <a:endParaRPr lang="pt-PT" sz="1800" b="1" u="sng" cap="none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base"/>
            <a:r>
              <a:rPr lang="pt-PT" sz="1800" cap="none" dirty="0">
                <a:solidFill>
                  <a:srgbClr val="FF0000"/>
                </a:solidFill>
              </a:rPr>
              <a:t>Frase ativa: </a:t>
            </a:r>
            <a:r>
              <a:rPr lang="pt-PT" sz="1800" cap="none" dirty="0"/>
              <a:t>A </a:t>
            </a:r>
            <a:r>
              <a:rPr lang="pt-PT" sz="1800" b="1" cap="none" dirty="0">
                <a:solidFill>
                  <a:schemeClr val="tx2"/>
                </a:solidFill>
              </a:rPr>
              <a:t>Maria</a:t>
            </a:r>
            <a:r>
              <a:rPr lang="pt-PT" sz="1800" cap="none" dirty="0"/>
              <a:t> comerá </a:t>
            </a:r>
            <a:r>
              <a:rPr lang="pt-PT" sz="1800" b="1" cap="none" dirty="0">
                <a:solidFill>
                  <a:srgbClr val="FFFF00"/>
                </a:solidFill>
              </a:rPr>
              <a:t>uma maçã</a:t>
            </a:r>
            <a:r>
              <a:rPr lang="pt-PT" sz="1800" cap="none" dirty="0"/>
              <a:t>. </a:t>
            </a:r>
          </a:p>
          <a:p>
            <a:pPr fontAlgn="base">
              <a:spcBef>
                <a:spcPts val="0"/>
              </a:spcBef>
            </a:pPr>
            <a:endParaRPr lang="pt-PT" sz="1800" cap="none" dirty="0"/>
          </a:p>
          <a:p>
            <a:pPr fontAlgn="base"/>
            <a:r>
              <a:rPr lang="pt-PT" sz="1800" cap="none" dirty="0">
                <a:solidFill>
                  <a:srgbClr val="FF0000"/>
                </a:solidFill>
              </a:rPr>
              <a:t>Frase passiva: </a:t>
            </a:r>
            <a:r>
              <a:rPr lang="pt-PT" sz="1800" b="1" cap="none" dirty="0">
                <a:solidFill>
                  <a:srgbClr val="FFFF00"/>
                </a:solidFill>
              </a:rPr>
              <a:t>Uma maçã </a:t>
            </a:r>
            <a:r>
              <a:rPr lang="pt-PT" sz="1800" cap="non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será comida </a:t>
            </a:r>
            <a:r>
              <a:rPr lang="pt-PT" sz="1800" b="1" cap="none" dirty="0">
                <a:solidFill>
                  <a:schemeClr val="tx2"/>
                </a:solidFill>
              </a:rPr>
              <a:t>pela Maria</a:t>
            </a:r>
            <a:r>
              <a:rPr lang="pt-PT" sz="1800" cap="non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algn="l" fontAlgn="base"/>
            <a:endParaRPr lang="pt-PT" sz="1800" b="1" u="sng" cap="non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5" name="Conexão reta unidirecional 4"/>
          <p:cNvCxnSpPr/>
          <p:nvPr/>
        </p:nvCxnSpPr>
        <p:spPr>
          <a:xfrm>
            <a:off x="5818909" y="4522124"/>
            <a:ext cx="1787236" cy="56526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xão reta unidirecional 6"/>
          <p:cNvCxnSpPr/>
          <p:nvPr/>
        </p:nvCxnSpPr>
        <p:spPr>
          <a:xfrm flipH="1">
            <a:off x="5544589" y="4522124"/>
            <a:ext cx="1862051" cy="623454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om Gravado">
            <a:hlinkClick r:id="" action="ppaction://media"/>
            <a:extLst>
              <a:ext uri="{FF2B5EF4-FFF2-40B4-BE49-F238E27FC236}">
                <a16:creationId xmlns:a16="http://schemas.microsoft.com/office/drawing/2014/main" id="{BAB306ED-6FAA-1601-6D60-3DEBAB5376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373623" y="304456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708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4000">
        <p15:prstTrans prst="peelOff"/>
      </p:transition>
    </mc:Choice>
    <mc:Fallback xmlns="">
      <p:transition spd="slow" advClick="0" advTm="2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51012" y="1300786"/>
            <a:ext cx="8689976" cy="860523"/>
          </a:xfrm>
        </p:spPr>
        <p:txBody>
          <a:bodyPr>
            <a:normAutofit/>
          </a:bodyPr>
          <a:lstStyle/>
          <a:p>
            <a:pPr algn="l"/>
            <a:r>
              <a:rPr lang="pt-PT" sz="3200" dirty="0">
                <a:solidFill>
                  <a:srgbClr val="FF0000"/>
                </a:solidFill>
              </a:rPr>
              <a:t>Frases ativas e passivas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51012" y="2161310"/>
            <a:ext cx="8689976" cy="3715788"/>
          </a:xfrm>
        </p:spPr>
        <p:txBody>
          <a:bodyPr/>
          <a:lstStyle/>
          <a:p>
            <a:pPr algn="l" fontAlgn="base"/>
            <a:endParaRPr lang="pt-PT" cap="none" dirty="0"/>
          </a:p>
          <a:p>
            <a:pPr algn="l" fontAlgn="base"/>
            <a:r>
              <a:rPr lang="pt-PT" cap="none" dirty="0"/>
              <a:t>Transformação de uma frase </a:t>
            </a:r>
            <a:r>
              <a:rPr lang="pt-PT" b="1" u="sng" cap="none" dirty="0"/>
              <a:t>passiva</a:t>
            </a:r>
            <a:r>
              <a:rPr lang="pt-PT" cap="none" dirty="0"/>
              <a:t> para uma frase </a:t>
            </a:r>
            <a:r>
              <a:rPr lang="pt-PT" b="1" u="sng" cap="none" dirty="0"/>
              <a:t>ativa</a:t>
            </a:r>
            <a:r>
              <a:rPr lang="pt-PT" cap="none" dirty="0"/>
              <a:t> </a:t>
            </a:r>
          </a:p>
          <a:p>
            <a:pPr algn="l" fontAlgn="base"/>
            <a:endParaRPr lang="pt-PT" cap="none" dirty="0"/>
          </a:p>
          <a:p>
            <a:pPr fontAlgn="base"/>
            <a:r>
              <a:rPr lang="pt-PT" cap="none" dirty="0">
                <a:solidFill>
                  <a:srgbClr val="FF0000"/>
                </a:solidFill>
              </a:rPr>
              <a:t>Frase passiva: </a:t>
            </a:r>
            <a:r>
              <a:rPr lang="pt-PT" cap="none" dirty="0"/>
              <a:t>Um desenho foi feito pelo Pedro. </a:t>
            </a:r>
          </a:p>
          <a:p>
            <a:pPr fontAlgn="base"/>
            <a:r>
              <a:rPr lang="pt-PT" cap="none" dirty="0">
                <a:solidFill>
                  <a:srgbClr val="FF0000"/>
                </a:solidFill>
              </a:rPr>
              <a:t>Frase ativa: </a:t>
            </a:r>
            <a:r>
              <a:rPr lang="pt-PT" cap="non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 Pedro fez um desenho.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042" y="798022"/>
            <a:ext cx="2953915" cy="2953915"/>
          </a:xfrm>
          <a:prstGeom prst="rect">
            <a:avLst/>
          </a:prstGeom>
        </p:spPr>
      </p:pic>
      <p:pic>
        <p:nvPicPr>
          <p:cNvPr id="4" name="Som Gravado">
            <a:hlinkClick r:id="" action="ppaction://media"/>
            <a:extLst>
              <a:ext uri="{FF2B5EF4-FFF2-40B4-BE49-F238E27FC236}">
                <a16:creationId xmlns:a16="http://schemas.microsoft.com/office/drawing/2014/main" id="{6759CE3B-935F-AFA7-7A7C-5F3815FD7B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48268" y="307255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98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000"/>
    </mc:Choice>
    <mc:Fallback xmlns="">
      <p:transition spd="slow" advClick="0" advTm="1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51012" y="1300786"/>
            <a:ext cx="8689976" cy="860523"/>
          </a:xfrm>
        </p:spPr>
        <p:txBody>
          <a:bodyPr>
            <a:normAutofit/>
          </a:bodyPr>
          <a:lstStyle/>
          <a:p>
            <a:pPr algn="l"/>
            <a:r>
              <a:rPr lang="pt-PT" sz="3200" dirty="0">
                <a:solidFill>
                  <a:srgbClr val="FF0000"/>
                </a:solidFill>
              </a:rPr>
              <a:t>Frases ativas e passivas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51012" y="2161309"/>
            <a:ext cx="8689976" cy="3715788"/>
          </a:xfrm>
        </p:spPr>
        <p:txBody>
          <a:bodyPr/>
          <a:lstStyle/>
          <a:p>
            <a:pPr algn="l" fontAlgn="base"/>
            <a:endParaRPr lang="pt-PT" cap="none" dirty="0"/>
          </a:p>
          <a:p>
            <a:pPr algn="l" fontAlgn="base"/>
            <a:r>
              <a:rPr lang="pt-PT" cap="none" dirty="0"/>
              <a:t>Transformação de uma frase </a:t>
            </a:r>
            <a:r>
              <a:rPr lang="pt-PT" b="1" u="sng" cap="none" dirty="0"/>
              <a:t>passiva</a:t>
            </a:r>
            <a:r>
              <a:rPr lang="pt-PT" cap="none" dirty="0"/>
              <a:t> para uma frase </a:t>
            </a:r>
            <a:r>
              <a:rPr lang="pt-PT" b="1" u="sng" cap="none" dirty="0"/>
              <a:t>ativa</a:t>
            </a:r>
            <a:r>
              <a:rPr lang="pt-PT" cap="none" dirty="0"/>
              <a:t> </a:t>
            </a:r>
          </a:p>
          <a:p>
            <a:pPr algn="l" fontAlgn="base"/>
            <a:endParaRPr lang="pt-PT" cap="none" dirty="0"/>
          </a:p>
          <a:p>
            <a:pPr fontAlgn="base"/>
            <a:r>
              <a:rPr lang="pt-PT" cap="none" dirty="0">
                <a:solidFill>
                  <a:srgbClr val="FF0000"/>
                </a:solidFill>
              </a:rPr>
              <a:t>Frase passiva: </a:t>
            </a:r>
            <a:r>
              <a:rPr lang="pt-PT" cap="none" dirty="0"/>
              <a:t>O jantar será cozinhado pela Ana. </a:t>
            </a:r>
          </a:p>
          <a:p>
            <a:pPr fontAlgn="base"/>
            <a:r>
              <a:rPr lang="pt-PT" cap="none" dirty="0">
                <a:solidFill>
                  <a:srgbClr val="FF0000"/>
                </a:solidFill>
              </a:rPr>
              <a:t>Frase ativa: </a:t>
            </a:r>
            <a:r>
              <a:rPr lang="pt-PT" cap="non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Ana cozinhará o jantar.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239" y="922713"/>
            <a:ext cx="3611396" cy="2884502"/>
          </a:xfrm>
          <a:prstGeom prst="rect">
            <a:avLst/>
          </a:prstGeom>
        </p:spPr>
      </p:pic>
      <p:pic>
        <p:nvPicPr>
          <p:cNvPr id="5" name="Som Gravado">
            <a:hlinkClick r:id="" action="ppaction://media"/>
            <a:extLst>
              <a:ext uri="{FF2B5EF4-FFF2-40B4-BE49-F238E27FC236}">
                <a16:creationId xmlns:a16="http://schemas.microsoft.com/office/drawing/2014/main" id="{FB13AEDC-1819-F3BD-53FA-228E4CB9AC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64293" y="303602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82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44531" y="876837"/>
            <a:ext cx="10102937" cy="860523"/>
          </a:xfrm>
        </p:spPr>
        <p:txBody>
          <a:bodyPr>
            <a:normAutofit fontScale="90000"/>
          </a:bodyPr>
          <a:lstStyle/>
          <a:p>
            <a:pPr algn="l"/>
            <a:r>
              <a:rPr lang="pt-PT" sz="3200" dirty="0">
                <a:solidFill>
                  <a:srgbClr val="FF0000"/>
                </a:solidFill>
              </a:rPr>
              <a:t>Regras de transformação de frases PASSIVAS em ATIVAS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51011" y="1920241"/>
            <a:ext cx="8689976" cy="3715788"/>
          </a:xfrm>
        </p:spPr>
        <p:txBody>
          <a:bodyPr>
            <a:normAutofit/>
          </a:bodyPr>
          <a:lstStyle/>
          <a:p>
            <a:pPr algn="l" fontAlgn="base"/>
            <a:r>
              <a:rPr lang="pt-PT" sz="1800" cap="none" dirty="0"/>
              <a:t>- O complemento agente da passiva passa a sujeito (se houver)</a:t>
            </a:r>
          </a:p>
          <a:p>
            <a:pPr algn="l" fontAlgn="base"/>
            <a:r>
              <a:rPr lang="pt-PT" sz="1800" cap="none" dirty="0"/>
              <a:t>- Retira-se o verbo ser</a:t>
            </a:r>
          </a:p>
          <a:p>
            <a:pPr algn="l" fontAlgn="base"/>
            <a:r>
              <a:rPr lang="pt-PT" sz="1800" cap="none" dirty="0"/>
              <a:t>- O verbo principal coloca-se no tempo do verbo ser na ativa</a:t>
            </a:r>
          </a:p>
          <a:p>
            <a:pPr algn="l" fontAlgn="base"/>
            <a:r>
              <a:rPr lang="pt-PT" sz="1800" cap="none" dirty="0"/>
              <a:t>- O sujeito passa a complemento direto</a:t>
            </a:r>
          </a:p>
          <a:p>
            <a:pPr algn="l" fontAlgn="base"/>
            <a:endParaRPr lang="pt-PT" sz="1800" b="1" u="sng" cap="none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base"/>
            <a:r>
              <a:rPr lang="pt-PT" sz="1800" cap="none" dirty="0">
                <a:solidFill>
                  <a:srgbClr val="FF0000"/>
                </a:solidFill>
              </a:rPr>
              <a:t>Frase passiva: </a:t>
            </a:r>
            <a:r>
              <a:rPr lang="pt-PT" sz="1800" b="1" cap="none" dirty="0">
                <a:solidFill>
                  <a:schemeClr val="tx2"/>
                </a:solidFill>
              </a:rPr>
              <a:t>Um desenho </a:t>
            </a:r>
            <a:r>
              <a:rPr lang="pt-PT" sz="1800" cap="none" dirty="0"/>
              <a:t>foi feito </a:t>
            </a:r>
            <a:r>
              <a:rPr lang="pt-PT" sz="1800" b="1" cap="none" dirty="0">
                <a:solidFill>
                  <a:srgbClr val="FFFF00"/>
                </a:solidFill>
              </a:rPr>
              <a:t>pelo Pedro</a:t>
            </a:r>
            <a:r>
              <a:rPr lang="pt-PT" sz="1800" cap="none" dirty="0"/>
              <a:t>. </a:t>
            </a:r>
          </a:p>
          <a:p>
            <a:pPr fontAlgn="base">
              <a:spcBef>
                <a:spcPts val="0"/>
              </a:spcBef>
            </a:pPr>
            <a:endParaRPr lang="pt-PT" sz="1800" cap="none" dirty="0"/>
          </a:p>
          <a:p>
            <a:pPr fontAlgn="base"/>
            <a:r>
              <a:rPr lang="pt-PT" sz="1800" cap="none" dirty="0">
                <a:solidFill>
                  <a:srgbClr val="FF0000"/>
                </a:solidFill>
              </a:rPr>
              <a:t>Frase passiva: </a:t>
            </a:r>
            <a:r>
              <a:rPr lang="pt-PT" sz="1800" b="1" cap="none" dirty="0">
                <a:solidFill>
                  <a:srgbClr val="FFFF00"/>
                </a:solidFill>
              </a:rPr>
              <a:t>O Pedro </a:t>
            </a:r>
            <a:r>
              <a:rPr lang="pt-PT" sz="1800" cap="non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fez </a:t>
            </a:r>
            <a:r>
              <a:rPr lang="pt-PT" sz="1800" b="1" cap="none" dirty="0">
                <a:solidFill>
                  <a:schemeClr val="tx2"/>
                </a:solidFill>
              </a:rPr>
              <a:t>um desenho</a:t>
            </a:r>
            <a:r>
              <a:rPr lang="pt-PT" sz="1800" cap="non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algn="l" fontAlgn="base"/>
            <a:endParaRPr lang="pt-PT" sz="1800" b="1" u="sng" cap="non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5" name="Conexão reta unidirecional 4"/>
          <p:cNvCxnSpPr/>
          <p:nvPr/>
        </p:nvCxnSpPr>
        <p:spPr>
          <a:xfrm>
            <a:off x="5818909" y="4522124"/>
            <a:ext cx="1787236" cy="56526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xão reta unidirecional 6"/>
          <p:cNvCxnSpPr/>
          <p:nvPr/>
        </p:nvCxnSpPr>
        <p:spPr>
          <a:xfrm flipH="1">
            <a:off x="5702531" y="4580313"/>
            <a:ext cx="1571105" cy="507076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om Gravado">
            <a:hlinkClick r:id="" action="ppaction://media"/>
            <a:extLst>
              <a:ext uri="{FF2B5EF4-FFF2-40B4-BE49-F238E27FC236}">
                <a16:creationId xmlns:a16="http://schemas.microsoft.com/office/drawing/2014/main" id="{BA60876A-47A6-2BD2-CEA8-CC2D828A31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382953" y="304456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70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1000"/>
    </mc:Choice>
    <mc:Fallback xmlns="">
      <p:transition spd="slow" advClick="0" advTm="2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35722" y="145317"/>
            <a:ext cx="10102937" cy="860523"/>
          </a:xfrm>
        </p:spPr>
        <p:txBody>
          <a:bodyPr>
            <a:normAutofit/>
          </a:bodyPr>
          <a:lstStyle/>
          <a:p>
            <a:pPr algn="r"/>
            <a:r>
              <a:rPr lang="pt-PT" sz="3200" b="1" dirty="0">
                <a:solidFill>
                  <a:srgbClr val="FF0000"/>
                </a:solidFill>
              </a:rPr>
              <a:t>TOMA NOTA!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01134" y="1288473"/>
            <a:ext cx="8689976" cy="3715788"/>
          </a:xfrm>
        </p:spPr>
        <p:txBody>
          <a:bodyPr>
            <a:normAutofit/>
          </a:bodyPr>
          <a:lstStyle/>
          <a:p>
            <a:pPr algn="l" fontAlgn="base"/>
            <a:r>
              <a:rPr lang="pt-PT" b="1" cap="none" dirty="0">
                <a:solidFill>
                  <a:schemeClr val="tx2"/>
                </a:solidFill>
              </a:rPr>
              <a:t>Só as frases com complemento direto podem ser passadas para a forma passiva! </a:t>
            </a:r>
          </a:p>
          <a:p>
            <a:pPr algn="l" fontAlgn="base"/>
            <a:r>
              <a:rPr lang="pt-PT" b="1" cap="non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De seguida, tens uma tabela com o resumo das alterações dos tempos verbais.</a:t>
            </a:r>
          </a:p>
          <a:p>
            <a:pPr algn="l" fontAlgn="base"/>
            <a:endParaRPr lang="pt-PT" sz="1800" b="1" u="sng" cap="none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333" y="3042458"/>
            <a:ext cx="5835577" cy="3504224"/>
          </a:xfrm>
          <a:prstGeom prst="rect">
            <a:avLst/>
          </a:prstGeom>
        </p:spPr>
      </p:pic>
      <p:pic>
        <p:nvPicPr>
          <p:cNvPr id="4" name="Som Gravado">
            <a:hlinkClick r:id="" action="ppaction://media"/>
            <a:extLst>
              <a:ext uri="{FF2B5EF4-FFF2-40B4-BE49-F238E27FC236}">
                <a16:creationId xmlns:a16="http://schemas.microsoft.com/office/drawing/2014/main" id="{98F7256D-EBDC-7355-6266-60B23B79D6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51094" y="2941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39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4000">
        <p:fade/>
      </p:transition>
    </mc:Choice>
    <mc:Fallback xmlns="">
      <p:transition spd="med" advClick="0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5915B8F-2A83-AAA4-CF9A-3723B920D85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-867746"/>
            <a:ext cx="10363826" cy="66589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PT" sz="40000" b="1" dirty="0"/>
              <a:t>FIM</a:t>
            </a:r>
          </a:p>
        </p:txBody>
      </p:sp>
      <p:pic>
        <p:nvPicPr>
          <p:cNvPr id="4" name="Som Gravado">
            <a:hlinkClick r:id="" action="ppaction://media"/>
            <a:extLst>
              <a:ext uri="{FF2B5EF4-FFF2-40B4-BE49-F238E27FC236}">
                <a16:creationId xmlns:a16="http://schemas.microsoft.com/office/drawing/2014/main" id="{23F0B2F0-ADD7-CF0E-8DAE-BD25923F5E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289647" y="276464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34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otícula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Gotícula</Template>
  <TotalTime>162</TotalTime>
  <Words>314</Words>
  <Application>Microsoft Macintosh PowerPoint</Application>
  <PresentationFormat>Ecrã Panorâmico</PresentationFormat>
  <Paragraphs>51</Paragraphs>
  <Slides>9</Slides>
  <Notes>0</Notes>
  <HiddenSlides>0</HiddenSlides>
  <MMClips>8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9</vt:i4>
      </vt:variant>
    </vt:vector>
  </HeadingPairs>
  <TitlesOfParts>
    <vt:vector size="12" baseType="lpstr">
      <vt:lpstr>Arial</vt:lpstr>
      <vt:lpstr>Tw Cen MT</vt:lpstr>
      <vt:lpstr>Gotícula</vt:lpstr>
      <vt:lpstr>Frases ativas e passivas </vt:lpstr>
      <vt:lpstr>Frases ativas e passivas </vt:lpstr>
      <vt:lpstr>Frases ativas e passivas </vt:lpstr>
      <vt:lpstr>Regras de transformação de frases ativas em passivas </vt:lpstr>
      <vt:lpstr>Frases ativas e passivas </vt:lpstr>
      <vt:lpstr>Frases ativas e passivas </vt:lpstr>
      <vt:lpstr>Regras de transformação de frases PASSIVAS em ATIVAS </vt:lpstr>
      <vt:lpstr>TOMA NOTA!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Frases ativas e passivas</dc:title>
  <dc:creator>Academia</dc:creator>
  <cp:lastModifiedBy>Microsoft Office User</cp:lastModifiedBy>
  <cp:revision>14</cp:revision>
  <dcterms:created xsi:type="dcterms:W3CDTF">2022-05-06T14:04:36Z</dcterms:created>
  <dcterms:modified xsi:type="dcterms:W3CDTF">2022-06-09T15:06:15Z</dcterms:modified>
</cp:coreProperties>
</file>