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x-wmf"/>
  <Default Extension="pct" ContentType="image/pct"/>
  <Default Extension="pcx" ContentType="image/pcx"/>
  <Default Extension="tga" ContentType="image/tga"/>
  <Default Extension="avi" ContentType="video/avi"/>
  <Default Extension="wmv" ContentType="video/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p14="http://schemas.microsoft.com/office/powerpoint/2010/main" xmlns:r="http://schemas.openxmlformats.org/officeDocument/2006/relationships" xmlns:a="http://schemas.openxmlformats.org/drawingml/2006/main">
  <p:sldMasterIdLst>
    <p:sldMasterId id="2147483862" r:id="rId5"/>
  </p:sldMasterIdLst>
  <p:sldIdLst>
    <p:sldId id="256" r:id="rId6"/>
    <p:sldId id="280" r:id="rId7"/>
    <p:sldId id="281" r:id="rId8"/>
    <p:sldId id="259" r:id="rId9"/>
    <p:sldId id="260" r:id="rId10"/>
    <p:sldId id="264" r:id="rId11"/>
    <p:sldId id="268" r:id="rId12"/>
    <p:sldId id="269" r:id="rId13"/>
    <p:sldId id="270" r:id="rId14"/>
    <p:sldId id="271" r:id="rId15"/>
    <p:sldId id="272" r:id="rId16"/>
    <p:sldId id="278" r:id="rId17"/>
    <p:sldId id="279" r:id="rId18"/>
    <p:sldId id="286" r:id="rId19"/>
    <p:sldId id="289" r:id="rId20"/>
    <p:sldId id="276" r:id="rId21"/>
    <p:sldId id="277" r:id="rId22"/>
    <p:sldId id="261" r:id="rId23"/>
    <p:sldId id="265" r:id="rId24"/>
    <p:sldId id="262" r:id="rId25"/>
    <p:sldId id="266" r:id="rId26"/>
    <p:sldId id="263" r:id="rId27"/>
    <p:sldId id="267" r:id="rId28"/>
    <p:sldId id="288" r:id="rId29"/>
    <p:sldId id="290" r:id="rId30"/>
    <p:sldId id="284" r:id="rId31"/>
    <p:sldId id="283" r:id="rId32"/>
    <p:sldId id="291" r:id="rId33"/>
    <p:sldId id="292" r:id="rId34"/>
    <p:sldId id="285" r:id="rId35"/>
  </p:sldIdLst>
  <p:sldSz cx="12192000" cy="6858000"/>
  <p:notesSz cx="6858000" cy="9144000"/>
  <p:defaultTextStyle>
    <a:lvl1pPr marL="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9pPr>
  </p:defaultTextStyle>
</p:presentation>
</file>

<file path=ppt/presProps.xml><?xml version="1.0" encoding="utf-8"?>
<p:presentationPr xmlns:p="http://schemas.openxmlformats.org/presentationml/2006/main" xmlns:p14="http://schemas.microsoft.com/office/powerpoint/2010/main" xmlns:r="http://schemas.openxmlformats.org/officeDocument/2006/relationships" xmlns:a="http://schemas.openxmlformats.org/drawingml/2006/main">
  <p:showPr showNarration="1">
    <p:penClr>
      <a:srgbClr val="0000FF"/>
    </p:penClr>
  </p:showPr>
  <p:extLst>
    <p:ext uri="smNativeData">
      <pr:smAppRevision xmlns:pr="smNativeData" dt="1657101889" val="982" revOS="4"/>
      <pr:smFileRevision xmlns:pr="smNativeData" dt="1657101889" val="101"/>
      <pr:guideOptions xmlns:pr="smNativeData" dt="1657101889" snapToBorders="1"/>
    </p:ext>
  </p:extLst>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p14="http://schemas.microsoft.com/office/powerpoint/2010/main" xmlns:r="http://schemas.openxmlformats.org/officeDocument/2006/relationships" xmlns:a="http://schemas.openxmlformats.org/drawingml/2006/main">
  <p:slideViewPr>
    <p:cSldViewPr snapToGrid="0">
      <p:cViewPr varScale="1">
        <p:scale>
          <a:sx n="60" d="100"/>
          <a:sy n="60" d="100"/>
        </p:scale>
        <p:origin x="1650" y="210"/>
      </p:cViewPr>
    </p:cSldViewPr>
  </p:slideViewPr>
  <p:outlineViewPr>
    <p:cViewPr>
      <p:scale>
        <a:sx n="303" d="100"/>
        <a:sy n="303" d="100"/>
      </p:scale>
      <p:origin x="0" y="0"/>
    </p:cViewPr>
  </p:outlineViewPr>
  <p:sorterViewPr>
    <p:cViewPr>
      <p:scale>
        <a:sx n="13" d="100"/>
        <a:sy n="13" d="100"/>
      </p:scale>
      <p:origin x="0" y="0"/>
    </p:cViewPr>
  </p:sorterViewPr>
  <p:notesViewPr>
    <p:cSldViewPr snapToGrid="0">
      <p:cViewPr>
        <p:scale>
          <a:sx n="60" d="100"/>
          <a:sy n="60" d="100"/>
        </p:scale>
        <p:origin x="1650" y="210"/>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s>
</file>

<file path=ppt/drawings/_rels/vmlDrawing1.vml.rels><?xml version="1.0" encoding="UTF-8" standalone="yes" ?>
<Relationships xmlns="http://schemas.openxmlformats.org/package/2006/relationships"/>
</file>

<file path=ppt/drawings/_rels/vmlDrawing10.vml.rels><?xml version="1.0" encoding="UTF-8" standalone="yes" ?>
<Relationships xmlns="http://schemas.openxmlformats.org/package/2006/relationships"/>
</file>

<file path=ppt/drawings/_rels/vmlDrawing2.vml.rels><?xml version="1.0" encoding="UTF-8" standalone="yes" ?>
<Relationships xmlns="http://schemas.openxmlformats.org/package/2006/relationships"/>
</file>

<file path=ppt/drawings/_rels/vmlDrawing3.vml.rels><?xml version="1.0" encoding="UTF-8" standalone="yes" ?>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
<Relationships xmlns="http://schemas.openxmlformats.org/package/2006/relationships"/>
</file>

<file path=ppt/drawings/_rels/vmlDrawing7.vml.rels><?xml version="1.0" encoding="UTF-8" standalone="yes" ?>
<Relationships xmlns="http://schemas.openxmlformats.org/package/2006/relationships"/>
</file>

<file path=ppt/drawings/_rels/vmlDrawing8.vml.rels><?xml version="1.0" encoding="UTF-8" standalone="yes" ?>
<Relationships xmlns="http://schemas.openxmlformats.org/package/2006/relationships"/>
</file>

<file path=ppt/drawings/_rels/vmlDrawing9.vml.rels><?xml version="1.0" encoding="UTF-8" standalone="yes" ?>
<Relationships xmlns="http://schemas.openxmlformats.org/package/2006/relationship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 preserve="1">
  <p:cSld name="Diapositivo de Título">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gCQAA6AYAAKBBAACYFQAAEAAAACYAAAAIAAAAgYAAAAAAAAA="/>
              </a:ext>
            </a:extLst>
          </p:cNvSpPr>
          <p:nvPr>
            <p:ph type="ctrTitle"/>
          </p:nvPr>
        </p:nvSpPr>
        <p:spPr>
          <a:xfrm>
            <a:off x="1524000" y="1122680"/>
            <a:ext cx="9144000" cy="2387600"/>
          </a:xfrm>
        </p:spPr>
        <p:txBody>
          <a:bodyPr vert="horz" wrap="square" lIns="91440" tIns="45720" rIns="91440" bIns="45720" numCol="1" spcCol="215900" anchor="b">
            <a:prstTxWarp prst="textNoShape">
              <a:avLst/>
            </a:prstTxWarp>
          </a:bodyPr>
          <a:lstStyle>
            <a:lvl1pPr algn="ctr">
              <a:defRPr lang="pt-pt" sz="6000"/>
            </a:lvl1pPr>
            <a:lvl2pPr>
              <a:defRPr lang="pt-pt"/>
            </a:lvl2pPr>
            <a:lvl3pPr>
              <a:defRPr lang="pt-pt"/>
            </a:lvl3pPr>
            <a:lvl4pPr>
              <a:defRPr lang="pt-pt"/>
            </a:lvl4pPr>
            <a:lvl5pPr>
              <a:defRPr lang="pt-pt"/>
            </a:lvl5pPr>
            <a:lvl6pPr>
              <a:defRPr lang="pt-pt"/>
            </a:lvl6pPr>
            <a:lvl7pPr>
              <a:defRPr lang="pt-pt"/>
            </a:lvl7pPr>
            <a:lvl8pPr>
              <a:defRPr lang="pt-pt"/>
            </a:lvl8pPr>
            <a:lvl9pPr>
              <a:defRPr lang="pt-pt"/>
            </a:lvl9pPr>
          </a:lstStyle>
          <a:p>
            <a:pPr>
              <a:defRPr lang="pt-pt"/>
            </a:pPr>
            <a:r>
              <a:t>Clique para editar o estilo de título do Modelo Global</a:t>
            </a:r>
          </a:p>
        </p:txBody>
      </p:sp>
      <p:sp>
        <p:nvSpPr>
          <p:cNvPr id="3" name="Subtítul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BgCQAAKRYAAKBBAABYIAAAEAAAACYAAAAIAAAAAYAAAAAAAAA="/>
              </a:ext>
            </a:extLst>
          </p:cNvSpPr>
          <p:nvPr>
            <p:ph type="subTitle" idx="1"/>
          </p:nvPr>
        </p:nvSpPr>
        <p:spPr>
          <a:xfrm>
            <a:off x="1524000" y="3602355"/>
            <a:ext cx="9144000" cy="1655445"/>
          </a:xfrm>
        </p:spPr>
        <p:txBody>
          <a:bodyPr/>
          <a:lstStyle>
            <a:lvl1pPr marL="0" indent="0" algn="ctr">
              <a:buNone/>
              <a:defRPr lang="pt-pt" sz="2400"/>
            </a:lvl1pPr>
            <a:lvl2pPr marL="457200" indent="0" algn="ctr">
              <a:buNone/>
              <a:defRPr lang="pt-pt" sz="2000"/>
            </a:lvl2pPr>
            <a:lvl3pPr marL="914400" indent="0" algn="ctr">
              <a:buNone/>
              <a:defRPr lang="pt-pt" sz="1800"/>
            </a:lvl3pPr>
            <a:lvl4pPr marL="1371600" indent="0" algn="ctr">
              <a:buNone/>
              <a:defRPr lang="pt-pt" sz="1600"/>
            </a:lvl4pPr>
            <a:lvl5pPr marL="1828800" indent="0" algn="ctr">
              <a:buNone/>
              <a:defRPr lang="pt-pt" sz="1600"/>
            </a:lvl5pPr>
            <a:lvl6pPr marL="2286000" indent="0" algn="ctr">
              <a:buNone/>
              <a:defRPr lang="pt-pt" sz="1600"/>
            </a:lvl6pPr>
            <a:lvl7pPr marL="2743200" indent="0" algn="ctr">
              <a:buNone/>
              <a:defRPr lang="pt-pt" sz="1600"/>
            </a:lvl7pPr>
            <a:lvl8pPr marL="3200400" indent="0" algn="ctr">
              <a:buNone/>
              <a:defRPr lang="pt-pt" sz="1600"/>
            </a:lvl8pPr>
            <a:lvl9pPr marL="3657600" indent="0" algn="ctr">
              <a:buNone/>
              <a:defRPr lang="pt-pt" sz="1600"/>
            </a:lvl9pPr>
          </a:lstStyle>
          <a:p>
            <a:pPr>
              <a:defRPr lang="pt-pt"/>
            </a:pPr>
            <a:r>
              <a:t>Clique para editar o estilo de subtítulo do Modelo Global</a:t>
            </a:r>
          </a:p>
        </p:txBody>
      </p:sp>
      <p:sp>
        <p:nvSpPr>
          <p:cNvPr id="4" name="Marcador de Posição da Data 3"/>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8F6E-20D2-1979-9CF4-D62CC1BA6A83}" type="datetime1">
              <a:t>09-06-22</a:t>
            </a:fld>
          </a:p>
        </p:txBody>
      </p:sp>
      <p:sp>
        <p:nvSpPr>
          <p:cNvPr id="5" name="Marcador de Posição do Rodapé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6" name="Marcador de Posição do Número do Diapositivo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CC26-68D2-193A-9CF4-9E6F82BA6ACB}" type="slidenum">
              <a:t>‹nº›</a:t>
            </a:fld>
          </a:p>
        </p:txBody>
      </p:sp>
    </p:spTree>
  </p:cSld>
  <p:clrMapOvr>
    <a:masterClrMapping/>
  </p:clrMapOvr>
</p:sldLayout>
</file>

<file path=ppt/slideLayouts/slideLayout10.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x" preserve="1">
  <p:cSld name="Título e Texto Vertical">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pt-pt"/>
            </a:pPr>
            <a:r>
              <a:t>Clique para editar o estilo de título do Modelo Global</a:t>
            </a:r>
          </a:p>
        </p:txBody>
      </p:sp>
      <p:sp>
        <p:nvSpPr>
          <p:cNvPr id="3" name="Marcador de Posição de Texto Vertical 2"/>
          <p:cNvSpPr>
            <a:spLocks noGrp="1" noChangeArrowheads="1"/>
            <a:extLst>
              <a:ext uri="smNativeData">
                <pr:smNativeData xmlns:pr="smNativeData" val="SMDATA_13_QV7FYh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OwsAANhFAAAAJgAAEAAAACYAAAAIAAAAAgAAAAAAAAA="/>
              </a:ext>
            </a:extLst>
          </p:cNvSpPr>
          <p:nvPr>
            <p:ph idx="1"/>
          </p:nvPr>
        </p:nvSpPr>
        <p:spPr/>
        <p:txBody>
          <a:bodyPr vert="vert" wrap="square" lIns="91440" tIns="45720" rIns="91440" bIns="45720" numCol="1" spcCol="215900" anchor="t">
            <a:prstTxWarp prst="textNoShape">
              <a:avLst/>
            </a:prstTxWarp>
          </a:body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4" name="Marcador de Posição da Data 3"/>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CB90-DED2-193D-9CF4-286885BA6A7D}" type="datetime1">
              <a:t>09-06-22</a:t>
            </a:fld>
          </a:p>
        </p:txBody>
      </p:sp>
      <p:sp>
        <p:nvSpPr>
          <p:cNvPr id="5" name="Marcador de Posição do Rodapé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6" name="Marcador de Posição do Número do Diapositivo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932E-60D2-1965-9CF4-9630DDBA6AC3}" type="slidenum">
              <a:t>‹nº›</a:t>
            </a:fld>
          </a:p>
        </p:txBody>
      </p:sp>
    </p:spTree>
  </p:cSld>
  <p:clrMapOvr>
    <a:masterClrMapping/>
  </p:clrMapOvr>
</p:sldLayout>
</file>

<file path=ppt/slideLayouts/slideLayout11.xml><?xml version="1.0" encoding="utf-8"?>
<p:sldLayout xmlns:p="http://schemas.openxmlformats.org/presentationml/2006/main" xmlns:p14="http://schemas.microsoft.com/office/powerpoint/2010/main" xmlns:r="http://schemas.openxmlformats.org/officeDocument/2006/relationships" xmlns:a="http://schemas.openxmlformats.org/drawing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noChangeArrowheads="1"/>
            <a:extLst>
              <a:ext uri="smNativeData">
                <pr:smNativeData xmlns:pr="smNativeData" val="SMDATA_13_QV7FYhMAAAAlAAAAZAAAAA0AAAAAkAAAAEgAAACQAAAASAAAAAAAAAAB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CsNQAAPwIAANhFAAAAJgAAEAAAACYAAAAIAAAAAwAAAAAAAAA="/>
              </a:ext>
            </a:extLst>
          </p:cNvSpPr>
          <p:nvPr>
            <p:ph type="title"/>
          </p:nvPr>
        </p:nvSpPr>
        <p:spPr>
          <a:xfrm>
            <a:off x="8724900" y="365125"/>
            <a:ext cx="2628900" cy="5812155"/>
          </a:xfrm>
        </p:spPr>
        <p:txBody>
          <a:bodyPr vert="vert" wrap="square" lIns="91440" tIns="45720" rIns="91440" bIns="45720" numCol="1" spcCol="215900" anchor="ctr">
            <a:prstTxWarp prst="textNoShape">
              <a:avLst/>
            </a:prstTxWarp>
          </a:bodyPr>
          <a:lstStyle/>
          <a:p>
            <a:pPr>
              <a:defRPr lang="pt-pt"/>
            </a:pPr>
            <a:r>
              <a:t>Clique para editar o estilo de título do Modelo Global</a:t>
            </a:r>
          </a:p>
        </p:txBody>
      </p:sp>
      <p:sp>
        <p:nvSpPr>
          <p:cNvPr id="3" name="Marcador de Posição de Texto Vertical 2"/>
          <p:cNvSpPr>
            <a:spLocks noGrp="1" noChangeArrowheads="1"/>
            <a:extLst>
              <a:ext uri="smNativeData">
                <pr:smNativeData xmlns:pr="smNativeData" val="SMDATA_13_QV7FYhMAAAAlAAAAZAAAAA0AAAAAkAAAAEgAAACQAAAASAAAAAAAAAAAAAAAAQ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Lw0AAAAJgAAEAAAACYAAAAIAAAAAwAAAAAAAAA="/>
              </a:ext>
            </a:extLst>
          </p:cNvSpPr>
          <p:nvPr>
            <p:ph idx="1"/>
          </p:nvPr>
        </p:nvSpPr>
        <p:spPr>
          <a:xfrm>
            <a:off x="838200" y="365125"/>
            <a:ext cx="7734300" cy="5812155"/>
          </a:xfrm>
        </p:spPr>
        <p:txBody>
          <a:bodyPr vert="vert" wrap="square" lIns="91440" tIns="45720" rIns="91440" bIns="45720" numCol="1" spcCol="215900" anchor="t">
            <a:prstTxWarp prst="textNoShape">
              <a:avLst/>
            </a:prstTxWarp>
          </a:body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4" name="Marcador de Posição da Data 3"/>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E3C4-8AD2-1915-9CF4-7C40ADBA6A29}" type="datetime1">
              <a:t>09-06-22</a:t>
            </a:fld>
          </a:p>
        </p:txBody>
      </p:sp>
      <p:sp>
        <p:nvSpPr>
          <p:cNvPr id="5" name="Marcador de Posição do Rodapé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6" name="Marcador de Posição do Número do Diapositivo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D593-DDD2-1923-9CF4-2B769BBA6A7E}" type="slidenum">
              <a:t>‹nº›</a:t>
            </a:fld>
          </a:p>
        </p:txBody>
      </p:sp>
    </p:spTree>
  </p:cSld>
  <p:clrMapOvr>
    <a:masterClrMapping/>
  </p:clrMapOvr>
</p:sldLayout>
</file>

<file path=ppt/slideLayouts/slideLayout2.xml><?xml version="1.0" encoding="utf-8"?>
<p:sldLayout xmlns:p="http://schemas.openxmlformats.org/presentationml/2006/main" xmlns:p14="http://schemas.microsoft.com/office/powerpoint/2010/main" xmlns:r="http://schemas.openxmlformats.org/officeDocument/2006/relationships" xmlns:a="http://schemas.openxmlformats.org/drawingml/2006/main" type="obj" preserve="1">
  <p:cSld name="Título e Objeto">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pt-pt"/>
            </a:pPr>
            <a:r>
              <a:t>Clique para editar o estilo de título do Modelo Global</a:t>
            </a:r>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OwsAANhFAAAAJgAAEAAAACYAAAAIAAAAAAAAAAAAAAA="/>
              </a:ext>
            </a:extLst>
          </p:cNvSpPr>
          <p:nvPr>
            <p:ph idx="1"/>
          </p:nvPr>
        </p:nvSpPr>
        <p:spPr/>
        <p:txBody>
          <a:body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4" name="Marcador de Posição da Data 3"/>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C36B-25D2-1935-9CF4-D3608DBA6A86}" type="datetime1">
              <a:t>09-06-22</a:t>
            </a:fld>
          </a:p>
        </p:txBody>
      </p:sp>
      <p:sp>
        <p:nvSpPr>
          <p:cNvPr id="5" name="Marcador de Posição do Rodapé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6" name="Marcador de Posição do Número do Diapositivo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8BED-A3D2-197D-9CF4-5528C5BA6A00}" type="slidenum">
              <a:t>‹nº›</a:t>
            </a:fld>
          </a:p>
        </p:txBody>
      </p:sp>
    </p:spTree>
  </p:cSld>
  <p:clrMapOvr>
    <a:masterClrMapping/>
  </p:clrMapOvr>
</p:sldLayout>
</file>

<file path=ppt/slideLayouts/slideLayout3.xml><?xml version="1.0" encoding="utf-8"?>
<p:sldLayout xmlns:p="http://schemas.openxmlformats.org/presentationml/2006/main" xmlns:p14="http://schemas.microsoft.com/office/powerpoint/2010/main" xmlns:r="http://schemas.openxmlformats.org/officeDocument/2006/relationships" xmlns:a="http://schemas.openxmlformats.org/drawingml/2006/main" type="secHead" preserve="1">
  <p:cSld name="Cabeçalho da Secção">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BQAAhQoAAM5FAAARHAAAEAAAACYAAAAIAAAAgYAAAAAAAAA="/>
              </a:ext>
            </a:extLst>
          </p:cNvSpPr>
          <p:nvPr>
            <p:ph type="title"/>
          </p:nvPr>
        </p:nvSpPr>
        <p:spPr>
          <a:xfrm>
            <a:off x="831850" y="1710055"/>
            <a:ext cx="10515600" cy="2852420"/>
          </a:xfrm>
        </p:spPr>
        <p:txBody>
          <a:bodyPr vert="horz" wrap="square" lIns="91440" tIns="45720" rIns="91440" bIns="45720" numCol="1" spcCol="215900" anchor="b">
            <a:prstTxWarp prst="textNoShape">
              <a:avLst/>
            </a:prstTxWarp>
          </a:bodyPr>
          <a:lstStyle>
            <a:lvl1pPr>
              <a:defRPr lang="pt-pt" sz="6000"/>
            </a:lvl1pPr>
            <a:lvl2pPr>
              <a:defRPr lang="pt-pt"/>
            </a:lvl2pPr>
            <a:lvl3pPr>
              <a:defRPr lang="pt-pt"/>
            </a:lvl3pPr>
            <a:lvl4pPr>
              <a:defRPr lang="pt-pt"/>
            </a:lvl4pPr>
            <a:lvl5pPr>
              <a:defRPr lang="pt-pt"/>
            </a:lvl5pPr>
            <a:lvl6pPr>
              <a:defRPr lang="pt-pt"/>
            </a:lvl6pPr>
            <a:lvl7pPr>
              <a:defRPr lang="pt-pt"/>
            </a:lvl7pPr>
            <a:lvl8pPr>
              <a:defRPr lang="pt-pt"/>
            </a:lvl8pPr>
            <a:lvl9pPr>
              <a:defRPr lang="pt-pt"/>
            </a:lvl9pPr>
          </a:lstStyle>
          <a:p>
            <a:pPr>
              <a:defRPr lang="pt-pt"/>
            </a:pPr>
            <a:r>
              <a:t>Clique para editar o estilo de título do Modelo Global</a:t>
            </a:r>
          </a:p>
        </p:txBody>
      </p:sp>
      <p:sp>
        <p:nvSpPr>
          <p:cNvPr id="3" name="Marcador de Posição do Text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eBQAAPBwAAM5FAAB2JQAAEAAAACYAAAAIAAAAAYAAAAAAAAA="/>
              </a:ext>
            </a:extLst>
          </p:cNvSpPr>
          <p:nvPr>
            <p:ph idx="1"/>
          </p:nvPr>
        </p:nvSpPr>
        <p:spPr>
          <a:xfrm>
            <a:off x="831850" y="4589780"/>
            <a:ext cx="10515600" cy="1499870"/>
          </a:xfrm>
        </p:spPr>
        <p:txBody>
          <a:bodyPr/>
          <a:lstStyle>
            <a:lvl1pPr marL="0" indent="0">
              <a:buNone/>
              <a:defRPr lang="pt-pt" sz="2400">
                <a:solidFill>
                  <a:srgbClr val="8C8C8C"/>
                </a:solidFill>
              </a:defRPr>
            </a:lvl1pPr>
            <a:lvl2pPr marL="457200" indent="0">
              <a:buNone/>
              <a:defRPr lang="pt-pt" sz="2000">
                <a:solidFill>
                  <a:srgbClr val="8C8C8C"/>
                </a:solidFill>
              </a:defRPr>
            </a:lvl2pPr>
            <a:lvl3pPr marL="914400" indent="0">
              <a:buNone/>
              <a:defRPr lang="pt-pt" sz="1800">
                <a:solidFill>
                  <a:srgbClr val="8C8C8C"/>
                </a:solidFill>
              </a:defRPr>
            </a:lvl3pPr>
            <a:lvl4pPr marL="1371600" indent="0">
              <a:buNone/>
              <a:defRPr lang="pt-pt" sz="1600">
                <a:solidFill>
                  <a:srgbClr val="8C8C8C"/>
                </a:solidFill>
              </a:defRPr>
            </a:lvl4pPr>
            <a:lvl5pPr marL="1828800" indent="0">
              <a:buNone/>
              <a:defRPr lang="pt-pt" sz="1600">
                <a:solidFill>
                  <a:srgbClr val="8C8C8C"/>
                </a:solidFill>
              </a:defRPr>
            </a:lvl5pPr>
            <a:lvl6pPr marL="2286000" indent="0">
              <a:buNone/>
              <a:defRPr lang="pt-pt" sz="1600">
                <a:solidFill>
                  <a:srgbClr val="8C8C8C"/>
                </a:solidFill>
              </a:defRPr>
            </a:lvl6pPr>
            <a:lvl7pPr marL="2743200" indent="0">
              <a:buNone/>
              <a:defRPr lang="pt-pt" sz="1600">
                <a:solidFill>
                  <a:srgbClr val="8C8C8C"/>
                </a:solidFill>
              </a:defRPr>
            </a:lvl7pPr>
            <a:lvl8pPr marL="3200400" indent="0">
              <a:buNone/>
              <a:defRPr lang="pt-pt" sz="1600">
                <a:solidFill>
                  <a:srgbClr val="8C8C8C"/>
                </a:solidFill>
              </a:defRPr>
            </a:lvl8pPr>
            <a:lvl9pPr marL="3657600" indent="0">
              <a:buNone/>
              <a:defRPr lang="pt-pt" sz="1600">
                <a:solidFill>
                  <a:srgbClr val="8C8C8C"/>
                </a:solidFill>
              </a:defRPr>
            </a:lvl9pPr>
          </a:lstStyle>
          <a:p>
            <a:pPr>
              <a:defRPr lang="pt-pt"/>
            </a:pPr>
            <a:r>
              <a:t>Clique para editar os estilos do texto de Modelo Global</a:t>
            </a:r>
          </a:p>
        </p:txBody>
      </p:sp>
      <p:sp>
        <p:nvSpPr>
          <p:cNvPr id="4" name="Marcador de Posição da Data 3"/>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9303-4DD2-1965-9CF4-BB30DDBA6AEE}" type="datetime1">
              <a:t>09-06-22</a:t>
            </a:fld>
          </a:p>
        </p:txBody>
      </p:sp>
      <p:sp>
        <p:nvSpPr>
          <p:cNvPr id="5" name="Marcador de Posição do Rodapé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6" name="Marcador de Posição do Número do Diapositivo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DA2C-62D2-192C-9CF4-947994BA6AC1}" type="slidenum">
              <a:t>‹nº›</a:t>
            </a:fld>
          </a:p>
        </p:txBody>
      </p:sp>
    </p:spTree>
  </p:cSld>
  <p:clrMapOvr>
    <a:masterClrMapping/>
  </p:clrMapOvr>
</p:sldLayout>
</file>

<file path=ppt/slideLayouts/slideLayout4.xml><?xml version="1.0" encoding="utf-8"?>
<p:sldLayout xmlns:p="http://schemas.openxmlformats.org/presentationml/2006/main" xmlns:p14="http://schemas.microsoft.com/office/powerpoint/2010/main" xmlns:r="http://schemas.openxmlformats.org/officeDocument/2006/relationships" xmlns:a="http://schemas.openxmlformats.org/drawingml/2006/main" type="twoObj" preserve="1">
  <p:cSld name="Conteúdo Duplo">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pt-pt"/>
            </a:pPr>
            <a:r>
              <a:t>Clique para editar o estilo de título do Modelo Global</a:t>
            </a:r>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OwsAAAglAAAAJgAAEAAAACYAAAAIAAAAAQAAAAAAAAA="/>
              </a:ext>
            </a:extLst>
          </p:cNvSpPr>
          <p:nvPr>
            <p:ph idx="1"/>
          </p:nvPr>
        </p:nvSpPr>
        <p:spPr>
          <a:xfrm>
            <a:off x="838200" y="1825625"/>
            <a:ext cx="5181600" cy="4351655"/>
          </a:xfrm>
        </p:spPr>
        <p:txBody>
          <a:body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4" name="Marcador de Posição de Conteúdo 3"/>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OwsAANhFAAAAJgAAEAAAACYAAAAIAAAAAQAAAAAAAAA="/>
              </a:ext>
            </a:extLst>
          </p:cNvSpPr>
          <p:nvPr>
            <p:ph idx="2"/>
          </p:nvPr>
        </p:nvSpPr>
        <p:spPr>
          <a:xfrm>
            <a:off x="6172200" y="1825625"/>
            <a:ext cx="5181600" cy="4351655"/>
          </a:xfrm>
        </p:spPr>
        <p:txBody>
          <a:body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5" name="Marcador de Posição da Data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B3FE-B0D2-1945-9CF4-4610FDBA6A13}" type="datetime1">
              <a:t>09-06-22</a:t>
            </a:fld>
          </a:p>
        </p:txBody>
      </p:sp>
      <p:sp>
        <p:nvSpPr>
          <p:cNvPr id="6" name="Marcador de Posição do Rodapé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7" name="Marcador de Posição do Número do Diapositivo 6"/>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8C0C-42D2-197A-9CF4-B42FC2BA6AE1}" type="slidenum">
              <a:t>‹nº›</a:t>
            </a:fld>
          </a:p>
        </p:txBody>
      </p:sp>
    </p:spTree>
  </p:cSld>
  <p:clrMapOvr>
    <a:masterClrMapping/>
  </p:clrMapOvr>
</p:sldLayout>
</file>

<file path=ppt/slideLayouts/slideLayout5.xml><?xml version="1.0" encoding="utf-8"?>
<p:sldLayout xmlns:p="http://schemas.openxmlformats.org/presentationml/2006/main" xmlns:p14="http://schemas.microsoft.com/office/powerpoint/2010/main" xmlns:r="http://schemas.openxmlformats.org/officeDocument/2006/relationships" xmlns:a="http://schemas.openxmlformats.org/drawingml/2006/main" type="twoTxTwoObj" preserve="1">
  <p:cSld name="Comparação">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PwIAANtFAABnCgAAEAAAACYAAAAIAAAAAQAAAAAAAAA="/>
              </a:ext>
            </a:extLst>
          </p:cNvSpPr>
          <p:nvPr>
            <p:ph type="title"/>
          </p:nvPr>
        </p:nvSpPr>
        <p:spPr>
          <a:xfrm>
            <a:off x="840105" y="365125"/>
            <a:ext cx="10515600" cy="1325880"/>
          </a:xfrm>
        </p:spPr>
        <p:txBody>
          <a:bodyPr/>
          <a:lstStyle/>
          <a:p>
            <a:pPr>
              <a:defRPr lang="pt-pt"/>
            </a:pPr>
            <a:r>
              <a:t>Clique para editar o estilo de título do Modelo Global</a:t>
            </a:r>
          </a:p>
        </p:txBody>
      </p:sp>
      <p:sp>
        <p:nvSpPr>
          <p:cNvPr id="3" name="Marcador de Posição do Texto 2"/>
          <p:cNvSpPr>
            <a:spLocks noGrp="1" noChangeArrowheads="1"/>
            <a:extLst>
              <a:ext uri="smNativeData">
                <pr:smNativeData xmlns:pr="smNativeData" val="SMDATA_13_QV7F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WAoAAOUkAABpDwAAEAAAACYAAAAIAAAAgYAAAAAAAAA="/>
              </a:ext>
            </a:extLst>
          </p:cNvSpPr>
          <p:nvPr>
            <p:ph idx="1"/>
          </p:nvPr>
        </p:nvSpPr>
        <p:spPr>
          <a:xfrm>
            <a:off x="840105" y="1681480"/>
            <a:ext cx="5157470" cy="823595"/>
          </a:xfrm>
        </p:spPr>
        <p:txBody>
          <a:bodyPr vert="horz" wrap="square" lIns="91440" tIns="45720" rIns="91440" bIns="45720" numCol="1" spcCol="215900" anchor="b">
            <a:prstTxWarp prst="textNoShape">
              <a:avLst/>
            </a:prstTxWarp>
          </a:bodyPr>
          <a:lstStyle>
            <a:lvl1pPr marL="0" indent="0">
              <a:buNone/>
              <a:defRPr lang="pt-pt" sz="2400" b="1"/>
            </a:lvl1pPr>
            <a:lvl2pPr marL="457200" indent="0">
              <a:buNone/>
              <a:defRPr lang="pt-pt" sz="2000" b="1"/>
            </a:lvl2pPr>
            <a:lvl3pPr marL="914400" indent="0">
              <a:buNone/>
              <a:defRPr lang="pt-pt" sz="1800" b="1"/>
            </a:lvl3pPr>
            <a:lvl4pPr marL="1371600" indent="0">
              <a:buNone/>
              <a:defRPr lang="pt-pt" sz="1600" b="1"/>
            </a:lvl4pPr>
            <a:lvl5pPr marL="1828800" indent="0">
              <a:buNone/>
              <a:defRPr lang="pt-pt" sz="1600" b="1"/>
            </a:lvl5pPr>
            <a:lvl6pPr marL="2286000" indent="0">
              <a:buNone/>
              <a:defRPr lang="pt-pt" sz="1600" b="1"/>
            </a:lvl6pPr>
            <a:lvl7pPr marL="2743200" indent="0">
              <a:buNone/>
              <a:defRPr lang="pt-pt" sz="1600" b="1"/>
            </a:lvl7pPr>
            <a:lvl8pPr marL="3200400" indent="0">
              <a:buNone/>
              <a:defRPr lang="pt-pt" sz="1600" b="1"/>
            </a:lvl8pPr>
            <a:lvl9pPr marL="3657600" indent="0">
              <a:buNone/>
              <a:defRPr lang="pt-pt" sz="1600" b="1"/>
            </a:lvl9pPr>
          </a:lstStyle>
          <a:p>
            <a:pPr>
              <a:defRPr lang="pt-pt"/>
            </a:pPr>
            <a:r>
              <a:t>Clique para editar os estilos do texto de Modelo Global</a:t>
            </a:r>
          </a:p>
        </p:txBody>
      </p:sp>
      <p:sp>
        <p:nvSpPr>
          <p:cNvPr id="4" name="Marcador de Posição de Conteúdo 3"/>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aQ8AAOUkAAAUJgAAEAAAACYAAAAIAAAAAQAAAAAAAAA="/>
              </a:ext>
            </a:extLst>
          </p:cNvSpPr>
          <p:nvPr>
            <p:ph idx="2"/>
          </p:nvPr>
        </p:nvSpPr>
        <p:spPr>
          <a:xfrm>
            <a:off x="840105" y="2505075"/>
            <a:ext cx="5157470" cy="3684905"/>
          </a:xfrm>
        </p:spPr>
        <p:txBody>
          <a:body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5" name="Marcador de Posição do Texto 4"/>
          <p:cNvSpPr>
            <a:spLocks noGrp="1" noChangeArrowheads="1"/>
            <a:extLst>
              <a:ext uri="smNativeData">
                <pr:smNativeData xmlns:pr="smNativeData" val="SMDATA_13_QV7F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WAoAANtFAABpDwAAEAAAACYAAAAIAAAAgYAAAAAAAAA="/>
              </a:ext>
            </a:extLst>
          </p:cNvSpPr>
          <p:nvPr>
            <p:ph idx="3"/>
          </p:nvPr>
        </p:nvSpPr>
        <p:spPr>
          <a:xfrm>
            <a:off x="6172200" y="1681480"/>
            <a:ext cx="5183505" cy="823595"/>
          </a:xfrm>
        </p:spPr>
        <p:txBody>
          <a:bodyPr vert="horz" wrap="square" lIns="91440" tIns="45720" rIns="91440" bIns="45720" numCol="1" spcCol="215900" anchor="b">
            <a:prstTxWarp prst="textNoShape">
              <a:avLst/>
            </a:prstTxWarp>
          </a:bodyPr>
          <a:lstStyle>
            <a:lvl1pPr marL="0" indent="0">
              <a:buNone/>
              <a:defRPr lang="pt-pt" sz="2400" b="1"/>
            </a:lvl1pPr>
            <a:lvl2pPr marL="457200" indent="0">
              <a:buNone/>
              <a:defRPr lang="pt-pt" sz="2000" b="1"/>
            </a:lvl2pPr>
            <a:lvl3pPr marL="914400" indent="0">
              <a:buNone/>
              <a:defRPr lang="pt-pt" sz="1800" b="1"/>
            </a:lvl3pPr>
            <a:lvl4pPr marL="1371600" indent="0">
              <a:buNone/>
              <a:defRPr lang="pt-pt" sz="1600" b="1"/>
            </a:lvl4pPr>
            <a:lvl5pPr marL="1828800" indent="0">
              <a:buNone/>
              <a:defRPr lang="pt-pt" sz="1600" b="1"/>
            </a:lvl5pPr>
            <a:lvl6pPr marL="2286000" indent="0">
              <a:buNone/>
              <a:defRPr lang="pt-pt" sz="1600" b="1"/>
            </a:lvl6pPr>
            <a:lvl7pPr marL="2743200" indent="0">
              <a:buNone/>
              <a:defRPr lang="pt-pt" sz="1600" b="1"/>
            </a:lvl7pPr>
            <a:lvl8pPr marL="3200400" indent="0">
              <a:buNone/>
              <a:defRPr lang="pt-pt" sz="1600" b="1"/>
            </a:lvl8pPr>
            <a:lvl9pPr marL="3657600" indent="0">
              <a:buNone/>
              <a:defRPr lang="pt-pt" sz="1600" b="1"/>
            </a:lvl9pPr>
          </a:lstStyle>
          <a:p>
            <a:pPr>
              <a:defRPr lang="pt-pt"/>
            </a:pPr>
            <a:r>
              <a:t>Clique para editar os estilos do texto de Modelo Global</a:t>
            </a:r>
          </a:p>
        </p:txBody>
      </p:sp>
      <p:sp>
        <p:nvSpPr>
          <p:cNvPr id="6" name="Marcador de Posição de Conteúdo 5"/>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JQAAaQ8AANtFAAAUJgAAEAAAACYAAAAIAAAAAQAAAAAAAAA="/>
              </a:ext>
            </a:extLst>
          </p:cNvSpPr>
          <p:nvPr>
            <p:ph idx="4"/>
          </p:nvPr>
        </p:nvSpPr>
        <p:spPr>
          <a:xfrm>
            <a:off x="6172200" y="2505075"/>
            <a:ext cx="5183505" cy="3684905"/>
          </a:xfrm>
        </p:spPr>
        <p:txBody>
          <a:body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7" name="Marcador de Posição da Data 6"/>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CDFA-B4D2-193B-9CF4-426E83BA6A17}" type="datetime1">
              <a:t>09-06-22</a:t>
            </a:fld>
          </a:p>
        </p:txBody>
      </p:sp>
      <p:sp>
        <p:nvSpPr>
          <p:cNvPr id="8" name="Marcador de Posição do Rodapé 7"/>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9" name="Marcador de Posição do Número do Diapositivo 8"/>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FAAC-E2D2-190C-9CF4-1459B4BA6A41}" type="slidenum">
              <a:t>‹nº›</a:t>
            </a:fld>
          </a:p>
        </p:txBody>
      </p:sp>
    </p:spTree>
  </p:cSld>
  <p:clrMapOvr>
    <a:masterClrMapping/>
  </p:clrMapOvr>
</p:sldLayout>
</file>

<file path=ppt/slideLayouts/slideLayout6.xml><?xml version="1.0" encoding="utf-8"?>
<p:sldLayout xmlns:p="http://schemas.openxmlformats.org/presentationml/2006/main" xmlns:p14="http://schemas.microsoft.com/office/powerpoint/2010/main" xmlns:r="http://schemas.openxmlformats.org/officeDocument/2006/relationships" xmlns:a="http://schemas.openxmlformats.org/drawingml/2006/main" type="titleOnly" preserve="1">
  <p:cSld name="Só Título">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PwIAANhFAABnCgAAEAAAACYAAAAIAAAAAAAAAAAAAAA="/>
              </a:ext>
            </a:extLst>
          </p:cNvSpPr>
          <p:nvPr>
            <p:ph type="title"/>
          </p:nvPr>
        </p:nvSpPr>
        <p:spPr/>
        <p:txBody>
          <a:bodyPr/>
          <a:lstStyle/>
          <a:p>
            <a:pPr>
              <a:defRPr lang="pt-pt"/>
            </a:pPr>
            <a:r>
              <a:t>Clique para editar o estilo de título do Modelo Global</a:t>
            </a:r>
          </a:p>
        </p:txBody>
      </p:sp>
      <p:sp>
        <p:nvSpPr>
          <p:cNvPr id="3" name="Marcador de Posição da Data 2"/>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993E-70D2-196F-9CF4-863AD7BA6AD3}" type="datetime1">
              <a:t>09-06-22</a:t>
            </a:fld>
          </a:p>
        </p:txBody>
      </p:sp>
      <p:sp>
        <p:nvSpPr>
          <p:cNvPr id="4" name="Marcador de Posição do Rodapé 3"/>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5" name="Marcador de Posição do Número do Diapositivo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9C4D-03D2-196A-9CF4-F53FD2BA6AA0}" type="slidenum">
              <a:t>‹nº›</a:t>
            </a:fld>
          </a:p>
        </p:txBody>
      </p:sp>
    </p:spTree>
  </p:cSld>
  <p:clrMapOvr>
    <a:masterClrMapping/>
  </p:clrMapOvr>
</p:sldLayout>
</file>

<file path=ppt/slideLayouts/slideLayout7.xml><?xml version="1.0" encoding="utf-8"?>
<p:sldLayout xmlns:p="http://schemas.openxmlformats.org/presentationml/2006/main" xmlns:p14="http://schemas.microsoft.com/office/powerpoint/2010/main" xmlns:r="http://schemas.openxmlformats.org/officeDocument/2006/relationships" xmlns:a="http://schemas.openxmlformats.org/drawing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C07A-34D2-1936-9CF4-C2638EBA6A97}" type="datetime1">
              <a:t>09-06-22</a:t>
            </a:fld>
          </a:p>
        </p:txBody>
      </p:sp>
      <p:sp>
        <p:nvSpPr>
          <p:cNvPr id="3" name="Marcador de Posição do Rodapé 2"/>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4" name="Marcador de Posição do Número do Diapositivo 3"/>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AFB2-FCD2-1959-9CF4-0A0CE1BA6A5F}" type="slidenum">
              <a:t>‹nº›</a:t>
            </a:fld>
          </a:p>
        </p:txBody>
      </p:sp>
    </p:spTree>
  </p:cSld>
  <p:clrMapOvr>
    <a:masterClrMapping/>
  </p:clrMapOvr>
</p:sldLayout>
</file>

<file path=ppt/slideLayouts/slideLayout8.xml><?xml version="1.0" encoding="utf-8"?>
<p:sldLayout xmlns:p="http://schemas.openxmlformats.org/presentationml/2006/main" xmlns:p14="http://schemas.microsoft.com/office/powerpoint/2010/main" xmlns:r="http://schemas.openxmlformats.org/officeDocument/2006/relationships" xmlns:a="http://schemas.openxmlformats.org/drawingml/2006/main" type="objTx" preserve="1">
  <p:cSld name="Conteúdo com Legenda">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0AIAAFsdAACoDAAAEAAAACYAAAAIAAAAgYAAAAAAA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pt-pt" sz="3200"/>
            </a:lvl1pPr>
            <a:lvl2pPr>
              <a:defRPr lang="pt-pt"/>
            </a:lvl2pPr>
            <a:lvl3pPr>
              <a:defRPr lang="pt-pt"/>
            </a:lvl3pPr>
            <a:lvl4pPr>
              <a:defRPr lang="pt-pt"/>
            </a:lvl4pPr>
            <a:lvl5pPr>
              <a:defRPr lang="pt-pt"/>
            </a:lvl5pPr>
            <a:lvl6pPr>
              <a:defRPr lang="pt-pt"/>
            </a:lvl6pPr>
            <a:lvl7pPr>
              <a:defRPr lang="pt-pt"/>
            </a:lvl7pPr>
            <a:lvl8pPr>
              <a:defRPr lang="pt-pt"/>
            </a:lvl8pPr>
            <a:lvl9pPr>
              <a:defRPr lang="pt-pt"/>
            </a:lvl9pPr>
          </a:lstStyle>
          <a:p>
            <a:pPr>
              <a:defRPr lang="pt-pt"/>
            </a:pPr>
            <a:r>
              <a:t>Clique para editar o estilo de título do Modelo Global</a:t>
            </a:r>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jHwAAEwYAANtFAAAOJAAAEAAAACYAAAAIAAAAAYAAAAAAAAA="/>
              </a:ext>
            </a:extLst>
          </p:cNvSpPr>
          <p:nvPr>
            <p:ph idx="1"/>
          </p:nvPr>
        </p:nvSpPr>
        <p:spPr>
          <a:xfrm>
            <a:off x="5183505" y="987425"/>
            <a:ext cx="6172200" cy="4873625"/>
          </a:xfrm>
        </p:spPr>
        <p:txBody>
          <a:bodyPr/>
          <a:lstStyle>
            <a:lvl1pPr>
              <a:defRPr lang="pt-pt" sz="3200"/>
            </a:lvl1pPr>
            <a:lvl2pPr>
              <a:defRPr lang="pt-pt" sz="2800"/>
            </a:lvl2pPr>
            <a:lvl3pPr>
              <a:defRPr lang="pt-pt" sz="2400"/>
            </a:lvl3pPr>
            <a:lvl4pPr>
              <a:defRPr lang="pt-pt" sz="2000"/>
            </a:lvl4pPr>
            <a:lvl5pPr>
              <a:defRPr lang="pt-pt" sz="2000"/>
            </a:lvl5pPr>
            <a:lvl6pPr>
              <a:defRPr lang="pt-pt" sz="2000"/>
            </a:lvl6pPr>
            <a:lvl7pPr>
              <a:defRPr lang="pt-pt" sz="2000"/>
            </a:lvl7pPr>
            <a:lvl8pPr>
              <a:defRPr lang="pt-pt" sz="2000"/>
            </a:lvl8pPr>
            <a:lvl9pPr>
              <a:defRPr lang="pt-pt" sz="2000"/>
            </a:lvl9p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4" name="Marcador de Posição do Texto 3"/>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qAwAAFsdAAAbJAAAEAAAACYAAAAIAAAAAYAAAAAAAAA="/>
              </a:ext>
            </a:extLst>
          </p:cNvSpPr>
          <p:nvPr>
            <p:ph idx="2"/>
          </p:nvPr>
        </p:nvSpPr>
        <p:spPr>
          <a:xfrm>
            <a:off x="840105" y="2057400"/>
            <a:ext cx="3931920" cy="3811905"/>
          </a:xfrm>
        </p:spPr>
        <p:txBody>
          <a:bodyPr/>
          <a:lstStyle>
            <a:lvl1pPr marL="0" indent="0">
              <a:buNone/>
              <a:defRPr lang="pt-pt" sz="1600"/>
            </a:lvl1pPr>
            <a:lvl2pPr marL="457200" indent="0">
              <a:buNone/>
              <a:defRPr lang="pt-pt" sz="1400"/>
            </a:lvl2pPr>
            <a:lvl3pPr marL="914400" indent="0">
              <a:buNone/>
              <a:defRPr lang="pt-pt" sz="1200"/>
            </a:lvl3pPr>
            <a:lvl4pPr marL="1371600" indent="0">
              <a:buNone/>
              <a:defRPr lang="pt-pt" sz="1000"/>
            </a:lvl4pPr>
            <a:lvl5pPr marL="1828800" indent="0">
              <a:buNone/>
              <a:defRPr lang="pt-pt" sz="1000"/>
            </a:lvl5pPr>
            <a:lvl6pPr marL="2286000" indent="0">
              <a:buNone/>
              <a:defRPr lang="pt-pt" sz="1000"/>
            </a:lvl6pPr>
            <a:lvl7pPr marL="2743200" indent="0">
              <a:buNone/>
              <a:defRPr lang="pt-pt" sz="1000"/>
            </a:lvl7pPr>
            <a:lvl8pPr marL="3200400" indent="0">
              <a:buNone/>
              <a:defRPr lang="pt-pt" sz="1000"/>
            </a:lvl8pPr>
            <a:lvl9pPr marL="3657600" indent="0">
              <a:buNone/>
              <a:defRPr lang="pt-pt" sz="1000"/>
            </a:lvl9pPr>
          </a:lstStyle>
          <a:p>
            <a:pPr>
              <a:defRPr lang="pt-pt"/>
            </a:pPr>
            <a:r>
              <a:t>Clique para editar os estilos do texto de Modelo Global</a:t>
            </a:r>
          </a:p>
        </p:txBody>
      </p:sp>
      <p:sp>
        <p:nvSpPr>
          <p:cNvPr id="5" name="Marcador de Posição da Data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B1F7-B9D2-1947-9CF4-4F12FFBA6A1A}" type="datetime1">
              <a:t>09-06-22</a:t>
            </a:fld>
          </a:p>
        </p:txBody>
      </p:sp>
      <p:sp>
        <p:nvSpPr>
          <p:cNvPr id="6" name="Marcador de Posição do Rodapé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7" name="Marcador de Posição do Número do Diapositivo 6"/>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C2F9-B7D2-1934-9CF4-41618CBA6A14}" type="slidenum">
              <a:t>‹nº›</a:t>
            </a:fld>
          </a:p>
        </p:txBody>
      </p:sp>
    </p:spTree>
  </p:cSld>
  <p:clrMapOvr>
    <a:masterClrMapping/>
  </p:clrMapOvr>
</p:sldLayout>
</file>

<file path=ppt/slideLayouts/slideLayout9.xml><?xml version="1.0" encoding="utf-8"?>
<p:sldLayout xmlns:p="http://schemas.openxmlformats.org/presentationml/2006/main" xmlns:p14="http://schemas.microsoft.com/office/powerpoint/2010/main" xmlns:r="http://schemas.openxmlformats.org/officeDocument/2006/relationships" xmlns:a="http://schemas.openxmlformats.org/drawingml/2006/main" type="picTx" preserve="1">
  <p:cSld name="Imagem com Legenda">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0AIAAFsdAACoDAAAEAAAACYAAAAIAAAAgYAAAAAAAAA="/>
              </a:ext>
            </a:extLst>
          </p:cNvSpPr>
          <p:nvPr>
            <p:ph type="title"/>
          </p:nvPr>
        </p:nvSpPr>
        <p:spPr>
          <a:xfrm>
            <a:off x="840105" y="457200"/>
            <a:ext cx="3931920" cy="1600200"/>
          </a:xfrm>
        </p:spPr>
        <p:txBody>
          <a:bodyPr vert="horz" wrap="square" lIns="91440" tIns="45720" rIns="91440" bIns="45720" numCol="1" spcCol="215900" anchor="b">
            <a:prstTxWarp prst="textNoShape">
              <a:avLst/>
            </a:prstTxWarp>
          </a:bodyPr>
          <a:lstStyle>
            <a:lvl1pPr>
              <a:defRPr lang="pt-pt" sz="3200"/>
            </a:lvl1pPr>
            <a:lvl2pPr>
              <a:defRPr lang="pt-pt"/>
            </a:lvl2pPr>
            <a:lvl3pPr>
              <a:defRPr lang="pt-pt"/>
            </a:lvl3pPr>
            <a:lvl4pPr>
              <a:defRPr lang="pt-pt"/>
            </a:lvl4pPr>
            <a:lvl5pPr>
              <a:defRPr lang="pt-pt"/>
            </a:lvl5pPr>
            <a:lvl6pPr>
              <a:defRPr lang="pt-pt"/>
            </a:lvl6pPr>
            <a:lvl7pPr>
              <a:defRPr lang="pt-pt"/>
            </a:lvl7pPr>
            <a:lvl8pPr>
              <a:defRPr lang="pt-pt"/>
            </a:lvl8pPr>
            <a:lvl9pPr>
              <a:defRPr lang="pt-pt"/>
            </a:lvl9pPr>
          </a:lstStyle>
          <a:p>
            <a:pPr>
              <a:defRPr lang="pt-pt"/>
            </a:pPr>
            <a:r>
              <a:t>Clique para editar o estilo de título do Modelo Global</a:t>
            </a:r>
          </a:p>
        </p:txBody>
      </p:sp>
      <p:sp>
        <p:nvSpPr>
          <p:cNvPr id="3" name="Marcador de Posição da Imagem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jHwAAEwYAANtFAAAOJAAAEAAAACYAAAAIAAAAAYAAAAAAAAA="/>
              </a:ext>
            </a:extLst>
          </p:cNvSpPr>
          <p:nvPr>
            <p:ph type="pic" idx="1"/>
          </p:nvPr>
        </p:nvSpPr>
        <p:spPr>
          <a:xfrm>
            <a:off x="5183505" y="987425"/>
            <a:ext cx="6172200" cy="4873625"/>
          </a:xfrm>
        </p:spPr>
        <p:txBody>
          <a:bodyPr/>
          <a:lstStyle>
            <a:lvl1pPr marL="0" indent="0">
              <a:buNone/>
              <a:defRPr lang="pt-pt" sz="3200"/>
            </a:lvl1pPr>
            <a:lvl2pPr marL="457200" indent="0">
              <a:buNone/>
              <a:defRPr lang="pt-pt" sz="2800"/>
            </a:lvl2pPr>
            <a:lvl3pPr marL="914400" indent="0">
              <a:buNone/>
              <a:defRPr lang="pt-pt" sz="2400"/>
            </a:lvl3pPr>
            <a:lvl4pPr marL="1371600" indent="0">
              <a:buNone/>
              <a:defRPr lang="pt-pt" sz="2000"/>
            </a:lvl4pPr>
            <a:lvl5pPr marL="1828800" indent="0">
              <a:buNone/>
              <a:defRPr lang="pt-pt" sz="2000"/>
            </a:lvl5pPr>
            <a:lvl6pPr marL="2286000" indent="0">
              <a:buNone/>
              <a:defRPr lang="pt-pt" sz="2000"/>
            </a:lvl6pPr>
            <a:lvl7pPr marL="2743200" indent="0">
              <a:buNone/>
              <a:defRPr lang="pt-pt" sz="2000"/>
            </a:lvl7pPr>
            <a:lvl8pPr marL="3200400" indent="0">
              <a:buNone/>
              <a:defRPr lang="pt-pt" sz="2000"/>
            </a:lvl8pPr>
            <a:lvl9pPr marL="3657600" indent="0">
              <a:buNone/>
              <a:defRPr lang="pt-pt" sz="2000"/>
            </a:lvl9pPr>
          </a:lstStyle>
          <a:p>
            <a:pPr>
              <a:defRPr lang="pt-pt"/>
            </a:pPr>
          </a:p>
        </p:txBody>
      </p:sp>
      <p:sp>
        <p:nvSpPr>
          <p:cNvPr id="4" name="Marcador de Posição do Texto 3"/>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rBQAAqAwAAFsdAAAbJAAAEAAAACYAAAAIAAAAAYAAAAAAAAA="/>
              </a:ext>
            </a:extLst>
          </p:cNvSpPr>
          <p:nvPr>
            <p:ph idx="2"/>
          </p:nvPr>
        </p:nvSpPr>
        <p:spPr>
          <a:xfrm>
            <a:off x="840105" y="2057400"/>
            <a:ext cx="3931920" cy="3811905"/>
          </a:xfrm>
        </p:spPr>
        <p:txBody>
          <a:bodyPr/>
          <a:lstStyle>
            <a:lvl1pPr marL="0" indent="0">
              <a:buNone/>
              <a:defRPr lang="pt-pt" sz="1600"/>
            </a:lvl1pPr>
            <a:lvl2pPr marL="457200" indent="0">
              <a:buNone/>
              <a:defRPr lang="pt-pt" sz="1400"/>
            </a:lvl2pPr>
            <a:lvl3pPr marL="914400" indent="0">
              <a:buNone/>
              <a:defRPr lang="pt-pt" sz="1200"/>
            </a:lvl3pPr>
            <a:lvl4pPr marL="1371600" indent="0">
              <a:buNone/>
              <a:defRPr lang="pt-pt" sz="1000"/>
            </a:lvl4pPr>
            <a:lvl5pPr marL="1828800" indent="0">
              <a:buNone/>
              <a:defRPr lang="pt-pt" sz="1000"/>
            </a:lvl5pPr>
            <a:lvl6pPr marL="2286000" indent="0">
              <a:buNone/>
              <a:defRPr lang="pt-pt" sz="1000"/>
            </a:lvl6pPr>
            <a:lvl7pPr marL="2743200" indent="0">
              <a:buNone/>
              <a:defRPr lang="pt-pt" sz="1000"/>
            </a:lvl7pPr>
            <a:lvl8pPr marL="3200400" indent="0">
              <a:buNone/>
              <a:defRPr lang="pt-pt" sz="1000"/>
            </a:lvl8pPr>
            <a:lvl9pPr marL="3657600" indent="0">
              <a:buNone/>
              <a:defRPr lang="pt-pt" sz="1000"/>
            </a:lvl9pPr>
          </a:lstStyle>
          <a:p>
            <a:pPr>
              <a:defRPr lang="pt-pt"/>
            </a:pPr>
            <a:r>
              <a:t>Clique para editar os estilos do texto de Modelo Global</a:t>
            </a:r>
          </a:p>
        </p:txBody>
      </p:sp>
      <p:sp>
        <p:nvSpPr>
          <p:cNvPr id="5" name="Marcador de Posição da Data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oBQAAGicAAAgWAABZKQAAEAAAACYAAAAIAAAAAAAAAAAAAAA="/>
              </a:ext>
            </a:extLst>
          </p:cNvSpPr>
          <p:nvPr>
            <p:ph type="dt" sz="half" idx="10"/>
          </p:nvPr>
        </p:nvSpPr>
        <p:spPr/>
        <p:txBody>
          <a:bodyPr/>
          <a:lstStyle/>
          <a:p>
            <a:pPr>
              <a:defRPr lang="pt-pt"/>
            </a:pPr>
            <a:fld id="{3F4CF10A-44D2-1907-9CF4-B252BFBA6AE7}" type="datetime1">
              <a:t>09-06-22</a:t>
            </a:fld>
          </a:p>
        </p:txBody>
      </p:sp>
      <p:sp>
        <p:nvSpPr>
          <p:cNvPr id="6" name="Marcador de Posição do Rodapé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YGAAAGicAACgyAABZKQAAEAAAACYAAAAIAAAAAAAAAAAAAAA="/>
              </a:ext>
            </a:extLst>
          </p:cNvSpPr>
          <p:nvPr>
            <p:ph type="ftr" sz="quarter" idx="11"/>
          </p:nvPr>
        </p:nvSpPr>
        <p:spPr/>
        <p:txBody>
          <a:bodyPr/>
          <a:lstStyle/>
          <a:p>
            <a:pPr>
              <a:defRPr lang="pt-pt"/>
            </a:pPr>
          </a:p>
        </p:txBody>
      </p:sp>
      <p:sp>
        <p:nvSpPr>
          <p:cNvPr id="7" name="Marcador de Posição do Número do Diapositivo 6"/>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4NAAAGicAANhFAABZKQAAEAAAACYAAAAIAAAAAAAAAAAAAAA="/>
              </a:ext>
            </a:extLst>
          </p:cNvSpPr>
          <p:nvPr>
            <p:ph type="sldNum" sz="quarter" idx="12"/>
          </p:nvPr>
        </p:nvSpPr>
        <p:spPr/>
        <p:txBody>
          <a:bodyPr/>
          <a:lstStyle/>
          <a:p>
            <a:pPr>
              <a:defRPr lang="pt-pt"/>
            </a:pPr>
            <a:fld id="{3F4CEA8A-C4D2-191C-9CF4-3249A4BA6A67}" type="slidenum">
              <a:t>‹nº›</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theme" Target="../theme/theme1.xml"/></Relationships>
</file>

<file path=ppt/slideMasters/slideMaster1.xml><?xml version="1.0" encoding="utf-8"?>
<p:sldMaster xmlns:p="http://schemas.openxmlformats.org/presentationml/2006/main" xmlns:p14="http://schemas.microsoft.com/office/powerpoint/2010/main" xmlns:r="http://schemas.openxmlformats.org/officeDocument/2006/relationships" xmlns:a="http://schemas.openxmlformats.org/drawingml/2006/main">
  <p:cSld>
    <p:bg>
      <p:bgPr>
        <a:blipFill>
          <a:blip r:embed="rId1"/>
          <a:srcRect/>
          <a:stretch/>
        </a:blipFill>
        <a:effectLst/>
      </p:bgPr>
    </p:bg>
    <p:spTree>
      <p:nvGrpSpPr>
        <p:cNvPr id="1" name=""/>
        <p:cNvGrpSpPr/>
        <p:nvPr/>
      </p:nvGrpSpPr>
      <p:grpSpPr>
        <a:xfrm>
          <a:off x="0" y="0"/>
          <a:ext cx="0" cy="0"/>
          <a:chOff x="0" y="0"/>
          <a:chExt cx="0" cy="0"/>
        </a:xfrm>
      </p:grpSpPr>
      <p:sp>
        <p:nvSpPr>
          <p:cNvPr id="2" name="Marcador de Posição do 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9uaW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PwIAANhFAABnCgAAEAAAACYAAAAIAAAAvy8AAAAAAAA="/>
              </a:ext>
            </a:extLst>
          </p:cNvSpPr>
          <p:nvPr>
            <p:ph type="title"/>
          </p:nvPr>
        </p:nvSpPr>
        <p:spPr>
          <a:xfrm>
            <a:off x="838200" y="365125"/>
            <a:ext cx="10515600" cy="1325880"/>
          </a:xfrm>
          <a:prstGeom prst="rect">
            <a:avLst/>
          </a:prstGeom>
        </p:spPr>
        <p:txBody>
          <a:bodyPr vert="horz" wrap="square" lIns="91440" tIns="45720" rIns="91440" bIns="45720" numCol="1" spcCol="215900" anchor="ctr">
            <a:prstTxWarp prst="textNoShape">
              <a:avLst/>
            </a:prstTxWarp>
          </a:bodyPr>
          <a:lstStyle/>
          <a:p>
            <a:pPr>
              <a:defRPr lang="pt-pt"/>
            </a:pPr>
            <a:r>
              <a:t>Clique para editar o estilo de título do Modelo Global</a:t>
            </a:r>
          </a:p>
        </p:txBody>
      </p:sp>
      <p:sp>
        <p:nvSpPr>
          <p:cNvPr id="3" name="Marcador de Posição do Text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9uaW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OwsAANhFAAAAJgAAEAAAACYAAAAIAAAAPy8AAAAAAAA="/>
              </a:ext>
            </a:extLst>
          </p:cNvSpPr>
          <p:nvPr>
            <p:ph type="body" idx="1"/>
          </p:nvPr>
        </p:nvSpPr>
        <p:spPr>
          <a:xfrm>
            <a:off x="838200" y="1825625"/>
            <a:ext cx="10515600" cy="4351655"/>
          </a:xfrm>
          <a:prstGeom prst="rect">
            <a:avLst/>
          </a:prstGeom>
        </p:spPr>
        <p:txBody>
          <a:bodyPr vert="horz" wrap="square" lIns="91440" tIns="45720" rIns="91440" bIns="45720" numCol="1" spcCol="215900" anchor="t">
            <a:prstTxWarp prst="textNoShape">
              <a:avLst/>
            </a:prstTxWarp>
          </a:bodyPr>
          <a:lstStyle/>
          <a:p>
            <a:pPr>
              <a:defRPr lang="pt-pt"/>
            </a:pPr>
            <a:r>
              <a:t>Clique para editar os estilos do texto de Modelo Global</a:t>
            </a:r>
          </a:p>
          <a:p>
            <a:pPr lvl="1">
              <a:defRPr lang="pt-pt"/>
            </a:pPr>
            <a:r>
              <a:t>Segundo nível</a:t>
            </a:r>
          </a:p>
          <a:p>
            <a:pPr lvl="2">
              <a:defRPr lang="pt-pt"/>
            </a:pPr>
            <a:r>
              <a:t>Terceiro nível</a:t>
            </a:r>
          </a:p>
          <a:p>
            <a:pPr lvl="3">
              <a:defRPr lang="pt-pt"/>
            </a:pPr>
            <a:r>
              <a:t>Quarto nível</a:t>
            </a:r>
          </a:p>
          <a:p>
            <a:pPr lvl="4">
              <a:defRPr lang="pt-pt"/>
            </a:pPr>
            <a:r>
              <a:t>Quinto nível</a:t>
            </a:r>
          </a:p>
        </p:txBody>
      </p:sp>
      <p:sp>
        <p:nvSpPr>
          <p:cNvPr id="4" name="Marcador de Posição da Data 3"/>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EAAAACYAAAAIAAAAv48AAAAAAAA="/>
              </a:ext>
            </a:extLst>
          </p:cNvSpPr>
          <p:nvPr>
            <p:ph type="dt" sz="half" idx="2"/>
          </p:nvPr>
        </p:nvSpPr>
        <p:spPr>
          <a:xfrm>
            <a:off x="838200" y="6356350"/>
            <a:ext cx="2743200" cy="365125"/>
          </a:xfrm>
          <a:prstGeom prst="rect">
            <a:avLst/>
          </a:prstGeom>
        </p:spPr>
        <p:txBody>
          <a:bodyPr vert="horz" wrap="square" lIns="91440" tIns="45720" rIns="91440" bIns="45720" numCol="1" spcCol="215900" anchor="ctr">
            <a:prstTxWarp prst="textNoShape">
              <a:avLst/>
            </a:prstTxWarp>
          </a:bodyPr>
          <a:lstStyle>
            <a:lvl1pPr algn="l">
              <a:defRPr lang="pt-pt" sz="1200">
                <a:solidFill>
                  <a:srgbClr val="8C8C8C"/>
                </a:solidFill>
              </a:defRPr>
            </a:lvl1pPr>
            <a:lvl2pPr>
              <a:defRPr lang="pt-pt"/>
            </a:lvl2pPr>
            <a:lvl3pPr>
              <a:defRPr lang="pt-pt"/>
            </a:lvl3pPr>
            <a:lvl4pPr>
              <a:defRPr lang="pt-pt"/>
            </a:lvl4pPr>
            <a:lvl5pPr>
              <a:defRPr lang="pt-pt"/>
            </a:lvl5pPr>
            <a:lvl6pPr>
              <a:defRPr lang="pt-pt"/>
            </a:lvl6pPr>
            <a:lvl7pPr>
              <a:defRPr lang="pt-pt"/>
            </a:lvl7pPr>
            <a:lvl8pPr>
              <a:defRPr lang="pt-pt"/>
            </a:lvl8pPr>
            <a:lvl9pPr>
              <a:defRPr lang="pt-pt"/>
            </a:lvl9pPr>
          </a:lstStyle>
          <a:p>
            <a:pPr>
              <a:defRPr lang="pt-pt"/>
            </a:pPr>
            <a:fld id="{3F4CAFC8-86D2-1959-9CF4-700CE1BA6A25}" type="datetime1">
              <a:t/>
            </a:fld>
          </a:p>
        </p:txBody>
      </p:sp>
      <p:sp>
        <p:nvSpPr>
          <p:cNvPr id="5" name="Marcador de Posição do Rodapé 4"/>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9uaWM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EAAAACYAAAAIAAAAv48AAAAAAAA="/>
              </a:ext>
            </a:extLst>
          </p:cNvSpPr>
          <p:nvPr>
            <p:ph type="ftr" sz="quarter" idx="3"/>
          </p:nvPr>
        </p:nvSpPr>
        <p:spPr>
          <a:xfrm>
            <a:off x="4038600" y="6356350"/>
            <a:ext cx="4114800" cy="365125"/>
          </a:xfrm>
          <a:prstGeom prst="rect">
            <a:avLst/>
          </a:prstGeom>
        </p:spPr>
        <p:txBody>
          <a:bodyPr vert="horz" wrap="square" lIns="91440" tIns="45720" rIns="91440" bIns="45720" numCol="1" spcCol="215900" anchor="ctr">
            <a:prstTxWarp prst="textNoShape">
              <a:avLst/>
            </a:prstTxWarp>
          </a:bodyPr>
          <a:lstStyle>
            <a:lvl1pPr algn="ctr">
              <a:defRPr lang="pt-pt" sz="1200">
                <a:solidFill>
                  <a:srgbClr val="8C8C8C"/>
                </a:solidFill>
              </a:defRPr>
            </a:lvl1pPr>
            <a:lvl2pPr>
              <a:defRPr lang="pt-pt"/>
            </a:lvl2pPr>
            <a:lvl3pPr>
              <a:defRPr lang="pt-pt"/>
            </a:lvl3pPr>
            <a:lvl4pPr>
              <a:defRPr lang="pt-pt"/>
            </a:lvl4pPr>
            <a:lvl5pPr>
              <a:defRPr lang="pt-pt"/>
            </a:lvl5pPr>
            <a:lvl6pPr>
              <a:defRPr lang="pt-pt"/>
            </a:lvl6pPr>
            <a:lvl7pPr>
              <a:defRPr lang="pt-pt"/>
            </a:lvl7pPr>
            <a:lvl8pPr>
              <a:defRPr lang="pt-pt"/>
            </a:lvl8pPr>
            <a:lvl9pPr>
              <a:defRPr lang="pt-pt"/>
            </a:lvl9pPr>
          </a:lstStyle>
          <a:p>
            <a:pPr>
              <a:defRPr lang="pt-pt"/>
            </a:pPr>
          </a:p>
        </p:txBody>
      </p:sp>
      <p:sp>
        <p:nvSpPr>
          <p:cNvPr id="6" name="Marcador de Posição do Número do Diapositivo 5"/>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EAAAACYAAAAIAAAAv48AAAAAAAA="/>
              </a:ext>
            </a:extLst>
          </p:cNvSpPr>
          <p:nvPr>
            <p:ph type="sldNum" sz="quarter" idx="4"/>
          </p:nvPr>
        </p:nvSpPr>
        <p:spPr>
          <a:xfrm>
            <a:off x="8610600" y="6356350"/>
            <a:ext cx="2743200" cy="365125"/>
          </a:xfrm>
          <a:prstGeom prst="rect">
            <a:avLst/>
          </a:prstGeom>
        </p:spPr>
        <p:txBody>
          <a:bodyPr vert="horz" wrap="square" lIns="91440" tIns="45720" rIns="91440" bIns="45720" numCol="1" spcCol="215900" anchor="ctr">
            <a:prstTxWarp prst="textNoShape">
              <a:avLst/>
            </a:prstTxWarp>
          </a:bodyPr>
          <a:lstStyle>
            <a:lvl1pPr algn="r">
              <a:defRPr lang="pt-pt" sz="1200">
                <a:solidFill>
                  <a:srgbClr val="8C8C8C"/>
                </a:solidFill>
              </a:defRPr>
            </a:lvl1pPr>
            <a:lvl2pPr>
              <a:defRPr lang="pt-pt"/>
            </a:lvl2pPr>
            <a:lvl3pPr>
              <a:defRPr lang="pt-pt"/>
            </a:lvl3pPr>
            <a:lvl4pPr>
              <a:defRPr lang="pt-pt"/>
            </a:lvl4pPr>
            <a:lvl5pPr>
              <a:defRPr lang="pt-pt"/>
            </a:lvl5pPr>
            <a:lvl6pPr>
              <a:defRPr lang="pt-pt"/>
            </a:lvl6pPr>
            <a:lvl7pPr>
              <a:defRPr lang="pt-pt"/>
            </a:lvl7pPr>
            <a:lvl8pPr>
              <a:defRPr lang="pt-pt"/>
            </a:lvl8pPr>
            <a:lvl9pPr>
              <a:defRPr lang="pt-pt"/>
            </a:lvl9pPr>
          </a:lstStyle>
          <a:p>
            <a:pPr>
              <a:defRPr lang="pt-pt"/>
            </a:pPr>
            <a:fld id="{3F4CEAD2-9CD2-191C-9CF4-6A49A4BA6A3F}" type="slidenum">
              <a:t/>
            </a:fld>
          </a:p>
        </p:txBody>
      </p:sp>
    </p:spTree>
  </p:cSld>
  <p:clrMap bg1="lt1" tx1="dk1" bg2="lt2" tx2="dk2" accent1="accent1" accent2="accent2" accent3="accent3" accent4="accent4" accent5="accent5" accent6="accent6" hlink="hlink" folHlink="folHlink"/>
  <p:sldLayoutIdLst>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hf sldNum="0" hdr="0" ftr="0" dt="0"/>
  <p:txStyles>
    <p:titleStyle>
      <a:lvl1pPr marL="0" marR="0" indent="0" algn="l" defTabSz="914400">
        <a:lnSpc>
          <a:spcPct val="90000"/>
        </a:lnSpc>
        <a:spcBef>
          <a:spcPts val="0"/>
        </a:spcBef>
        <a:spcAft>
          <a:spcPts val="0"/>
        </a:spcAft>
        <a:buNone/>
        <a:tabLst/>
        <a:defRPr lang="pt-pt" sz="44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9pPr>
    </p:titleStyle>
    <p:bodyStyle>
      <a:lvl1pPr marL="228600" marR="0" indent="-228600" algn="l" defTabSz="914400">
        <a:lnSpc>
          <a:spcPct val="90000"/>
        </a:lnSpc>
        <a:spcBef>
          <a:spcPts val="1000"/>
        </a:spcBef>
        <a:spcAft>
          <a:spcPts val="0"/>
        </a:spcAft>
        <a:buClrTx/>
        <a:buSzTx/>
        <a:buFont typeface="Arial" pitchFamily="2" charset="0"/>
        <a:buChar char="•"/>
        <a:tabLst/>
        <a:defRPr lang="pt-pt" sz="2800" b="0" i="0" u="none" strike="noStrike" kern="1"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pt-pt" sz="24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pt-pt" sz="20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pt-pt" sz="18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pt-pt" sz="1800" b="0" i="0" u="none" strike="noStrike" kern="1" spc="0" baseline="0">
          <a:solidFill>
            <a:schemeClr val="tx1"/>
          </a:solidFill>
          <a:effectLst/>
          <a:latin typeface="Calibri" pitchFamily="2" charset="0"/>
          <a:ea typeface="Calibri" pitchFamily="2" charset="0"/>
          <a:cs typeface="Calibri" pitchFamily="2" charset="0"/>
        </a:defRPr>
      </a:lvl5pPr>
      <a:lvl6pPr marL="2514600" marR="0" indent="-228600" algn="l" defTabSz="914400">
        <a:lnSpc>
          <a:spcPct val="90000"/>
        </a:lnSpc>
        <a:spcBef>
          <a:spcPts val="500"/>
        </a:spcBef>
        <a:spcAft>
          <a:spcPts val="0"/>
        </a:spcAft>
        <a:buClrTx/>
        <a:buSzTx/>
        <a:buFont typeface="Arial" pitchFamily="2" charset="0"/>
        <a:buChar char="•"/>
        <a:tabLst/>
        <a:defRPr lang="pt-pt" sz="1800" b="0" i="0" u="none" strike="noStrike" kern="1" spc="0" baseline="0">
          <a:solidFill>
            <a:schemeClr val="tx1"/>
          </a:solidFill>
          <a:effectLst/>
          <a:latin typeface="Calibri" pitchFamily="2" charset="0"/>
          <a:ea typeface="Calibri" pitchFamily="2" charset="0"/>
          <a:cs typeface="Calibri" pitchFamily="2" charset="0"/>
        </a:defRPr>
      </a:lvl6pPr>
      <a:lvl7pPr marL="2971800" marR="0" indent="-228600" algn="l" defTabSz="914400">
        <a:lnSpc>
          <a:spcPct val="90000"/>
        </a:lnSpc>
        <a:spcBef>
          <a:spcPts val="500"/>
        </a:spcBef>
        <a:spcAft>
          <a:spcPts val="0"/>
        </a:spcAft>
        <a:buClrTx/>
        <a:buSzTx/>
        <a:buFont typeface="Arial" pitchFamily="2" charset="0"/>
        <a:buChar char="•"/>
        <a:tabLst/>
        <a:defRPr lang="pt-pt" sz="1800" b="0" i="0" u="none" strike="noStrike" kern="1" spc="0" baseline="0">
          <a:solidFill>
            <a:schemeClr val="tx1"/>
          </a:solidFill>
          <a:effectLst/>
          <a:latin typeface="Calibri" pitchFamily="2" charset="0"/>
          <a:ea typeface="Calibri" pitchFamily="2" charset="0"/>
          <a:cs typeface="Calibri" pitchFamily="2" charset="0"/>
        </a:defRPr>
      </a:lvl7pPr>
      <a:lvl8pPr marL="3429000" marR="0" indent="-228600" algn="l" defTabSz="914400">
        <a:lnSpc>
          <a:spcPct val="90000"/>
        </a:lnSpc>
        <a:spcBef>
          <a:spcPts val="500"/>
        </a:spcBef>
        <a:spcAft>
          <a:spcPts val="0"/>
        </a:spcAft>
        <a:buClrTx/>
        <a:buSzTx/>
        <a:buFont typeface="Arial" pitchFamily="2" charset="0"/>
        <a:buChar char="•"/>
        <a:tabLst/>
        <a:defRPr lang="pt-pt" sz="1800" b="0" i="0" u="none" strike="noStrike" kern="1" spc="0" baseline="0">
          <a:solidFill>
            <a:schemeClr val="tx1"/>
          </a:solidFill>
          <a:effectLst/>
          <a:latin typeface="Calibri" pitchFamily="2" charset="0"/>
          <a:ea typeface="Calibri" pitchFamily="2" charset="0"/>
          <a:cs typeface="Calibri" pitchFamily="2" charset="0"/>
        </a:defRPr>
      </a:lvl8pPr>
      <a:lvl9pPr marL="3886200" marR="0" indent="-228600" algn="l" defTabSz="914400">
        <a:lnSpc>
          <a:spcPct val="90000"/>
        </a:lnSpc>
        <a:spcBef>
          <a:spcPts val="500"/>
        </a:spcBef>
        <a:spcAft>
          <a:spcPts val="0"/>
        </a:spcAft>
        <a:buClrTx/>
        <a:buSzTx/>
        <a:buFont typeface="Arial" pitchFamily="2" charset="0"/>
        <a:buChar char="•"/>
        <a:tabLst/>
        <a:defRPr lang="pt-pt" sz="1800" b="0" i="0" u="none" strike="noStrike" kern="1" spc="0" baseline="0">
          <a:solidFill>
            <a:schemeClr val="tx1"/>
          </a:solidFill>
          <a:effectLst/>
          <a:latin typeface="Calibri" pitchFamily="2" charset="0"/>
          <a:ea typeface="Calibri" pitchFamily="2" charset="0"/>
          <a:cs typeface="Calibri" pitchFamily="2" charset="0"/>
        </a:defRPr>
      </a:lvl9pPr>
    </p:bodyStyle>
    <p:otherStyle>
      <a:lvl1pPr marL="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5pPr>
      <a:lvl6pPr marL="22860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6pPr>
      <a:lvl7pPr marL="27432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7pPr>
      <a:lvl8pPr marL="32004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8pPr>
      <a:lvl9pPr marL="3657600" marR="0" indent="0" algn="l" defTabSz="914400">
        <a:lnSpc>
          <a:spcPct val="100000"/>
        </a:lnSpc>
        <a:spcBef>
          <a:spcPts val="0"/>
        </a:spcBef>
        <a:spcAft>
          <a:spcPts val="0"/>
        </a:spcAft>
        <a:buNone/>
        <a:tabLst/>
        <a:defRPr lang="pt-pt" sz="1800" b="0" i="0" u="none" strike="noStrike" kern="1" spc="0" baseline="0">
          <a:solidFill>
            <a:schemeClr val="tx1"/>
          </a:solidFill>
          <a:effectLst/>
          <a:latin typeface="Calibri" pitchFamily="2" charset="0"/>
          <a:ea typeface="Calibri" pitchFamily="2" charset="0"/>
          <a:cs typeface="Calibri" pitchFamily="2" charset="0"/>
        </a:defRPr>
      </a:lvl9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mlDrawing" Target="../drawings/vmlDrawing4.vml"/><Relationship Id="rId3" Type="http://schemas.openxmlformats.org/officeDocument/2006/relationships/oleObject" Target="../embeddings/oleObject5.bin"/><Relationship Id="rId4" Type="http://schemas.openxmlformats.org/officeDocument/2006/relationships/image" Target="../media/image16.gif"/></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 Id="rId3" Type="http://schemas.openxmlformats.org/officeDocument/2006/relationships/vmlDrawing" Target="../drawings/vmlDrawing5.vml"/><Relationship Id="rId4" Type="http://schemas.openxmlformats.org/officeDocument/2006/relationships/oleObject" Target="../embeddings/oleObject6.bin"/></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mlDrawing" Target="../drawings/vmlDrawing6.vml"/><Relationship Id="rId3" Type="http://schemas.openxmlformats.org/officeDocument/2006/relationships/oleObject" Target="../embeddings/oleObject7.bin"/><Relationship Id="rId4" Type="http://schemas.openxmlformats.org/officeDocument/2006/relationships/oleObject" Target="../embeddings/oleObject8.bin"/></Relationships>
</file>

<file path=ppt/slides/_rels/slide1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mlDrawing" Target="../drawings/vmlDrawing7.vml"/><Relationship Id="rId3" Type="http://schemas.openxmlformats.org/officeDocument/2006/relationships/oleObject" Target="../embeddings/oleObject9.bin"/><Relationship Id="rId4" Type="http://schemas.openxmlformats.org/officeDocument/2006/relationships/oleObject" Target="../embeddings/oleObject10.bin"/></Relationships>
</file>

<file path=ppt/slides/_rels/slide1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20.gif"/></Relationships>
</file>

<file path=ppt/slides/_rels/slide1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 Id="rId3" Type="http://schemas.openxmlformats.org/officeDocument/2006/relationships/image" Target="../media/image13.emf"/></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2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 Id="rId3" Type="http://schemas.openxmlformats.org/officeDocument/2006/relationships/image" Target="../media/image27.gif"/></Relationships>
</file>

<file path=ppt/slides/_rels/slide2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s>
</file>

<file path=ppt/slides/_rels/slide2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30.gif"/></Relationships>
</file>

<file path=ppt/slides/_rels/slide2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mlDrawing" Target="../drawings/vmlDrawing8.vml"/><Relationship Id="rId3" Type="http://schemas.openxmlformats.org/officeDocument/2006/relationships/oleObject" Target="../embeddings/oleObject11.bin"/><Relationship Id="rId4" Type="http://schemas.openxmlformats.org/officeDocument/2006/relationships/oleObject" Target="../embeddings/oleObject12.bin"/></Relationships>
</file>

<file path=ppt/slides/_rels/slide2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mlDrawing" Target="../drawings/vmlDrawing9.vml"/><Relationship Id="rId3" Type="http://schemas.openxmlformats.org/officeDocument/2006/relationships/oleObject" Target="../embeddings/oleObject13.bin"/><Relationship Id="rId4" Type="http://schemas.openxmlformats.org/officeDocument/2006/relationships/oleObject" Target="../embeddings/oleObject14.bin"/></Relationships>
</file>

<file path=ppt/slides/_rels/slide26.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jpeg"/></Relationships>
</file>

<file path=ppt/slides/_rels/slide2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32.gif"/></Relationships>
</file>

<file path=ppt/slides/_rels/slide28.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vmlDrawing" Target="../drawings/vmlDrawing10.vml"/><Relationship Id="rId3" Type="http://schemas.openxmlformats.org/officeDocument/2006/relationships/oleObject" Target="../embeddings/oleObject15.bin"/></Relationships>
</file>

<file path=ppt/slides/_rels/slide2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undoeducacao.uol.com.br/matematica/multiplicacao.htm" TargetMode="External"/><Relationship Id="rId3" Type="http://schemas.openxmlformats.org/officeDocument/2006/relationships/hyperlink" Target="https://soumamae.com.br/dicas-ensinar-criancas-a-multiplicar" TargetMode="External"/><Relationship Id="rId4" Type="http://schemas.openxmlformats.org/officeDocument/2006/relationships/hyperlink" Target="https://www.smartkids.com.br/trabalho/multiplicacao" TargetMode="Externa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mlDrawing" Target="../drawings/vmlDrawing1.vml"/><Relationship Id="rId3" Type="http://schemas.openxmlformats.org/officeDocument/2006/relationships/oleObject" Target="../embeddings/oleObject1.bin"/><Relationship Id="rId4" Type="http://schemas.openxmlformats.org/officeDocument/2006/relationships/oleObject" Target="../embeddings/oleObject2.bin"/></Relationships>
</file>

<file path=ppt/slides/_rels/slide3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mlDrawing" Target="../drawings/vmlDrawing2.vml"/><Relationship Id="rId3" Type="http://schemas.openxmlformats.org/officeDocument/2006/relationships/oleObject" Target="../embeddings/oleObject3.bin"/><Relationship Id="rId4" Type="http://schemas.openxmlformats.org/officeDocument/2006/relationships/image" Target="../media/image7.gif"/></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vmlDrawing" Target="../drawings/vmlDrawing3.vml"/><Relationship Id="rId3" Type="http://schemas.openxmlformats.org/officeDocument/2006/relationships/oleObject" Target="../embeddings/oleObject4.bin"/><Relationship Id="rId4" Type="http://schemas.openxmlformats.org/officeDocument/2006/relationships/image" Target="../media/image10.gif"/></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png"/></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png"/></Relationships>
</file>

<file path=ppt/slides/slide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jBAAAPgEAAP1GAAD+BwAAEAAAACYAAAAIAAAAASAAAAAAAAA="/>
              </a:ext>
            </a:extLst>
          </p:cNvSpPr>
          <p:nvPr>
            <p:ph type="ctrTitle"/>
          </p:nvPr>
        </p:nvSpPr>
        <p:spPr>
          <a:xfrm>
            <a:off x="672465" y="201930"/>
            <a:ext cx="10867390" cy="1097280"/>
          </a:xfrm>
        </p:spPr>
        <p:txBody>
          <a:bodyPr vert="horz" wrap="square" lIns="91440" tIns="45720" rIns="91440" bIns="45720" numCol="1" spcCol="215900" anchor="b">
            <a:prstTxWarp prst="textNoShape">
              <a:avLst/>
            </a:prstTxWarp>
          </a:bodyPr>
          <a:lstStyle/>
          <a:p>
            <a:pPr>
              <a:spcBef>
                <a:spcPts val="0"/>
              </a:spcBef>
              <a:defRPr lang="pt-pt" sz="5400"/>
            </a:pPr>
            <a:r>
              <a:rPr lang="pt-pt" sz="3960" b="1">
                <a:latin typeface="Arial Black" pitchFamily="2" charset="0"/>
                <a:ea typeface="Calibri Light" pitchFamily="2" charset="0"/>
                <a:cs typeface="Calibri Light" pitchFamily="2" charset="0"/>
              </a:rPr>
              <a:t>SUPER-HERÓIS DA MULTIPLICAÇÃO</a:t>
            </a:r>
            <a:endParaRPr lang="pt-pt" sz="3960" b="1">
              <a:latin typeface="Arial Black" pitchFamily="2" charset="0"/>
              <a:ea typeface="Calibri Light" pitchFamily="2" charset="0"/>
              <a:cs typeface="Calibri Light" pitchFamily="2" charset="0"/>
            </a:endParaRPr>
          </a:p>
        </p:txBody>
      </p:sp>
      <p:sp>
        <p:nvSpPr>
          <p:cNvPr id="3" name="Fluxograma: Armazenamento de Acesso Sequencial 5"/>
          <p:cNvSpPr>
            <a:extLst>
              <a:ext uri="smNativeData">
                <pr:smNativeData xmlns:pr="smNativeData" val="SMDATA_13_QV7FYhMAAAAlAAAARAEAAA0AAAAAkAAAAEgAAACQAAAASAAAAAAAAAABAAAAAAAAAAEAAABQAAAAAAAAAAAA4D8AAAAAAADgPwAAAAAAAOA/AAAAAAAA4D8AAAAAAADgPwAAAAAAAOA/AAAAAAAA4D8AAAAAAADgPwAAAAAAAOA/AAAAAAAA4D8CAAAAjAAAAAEAAAAAAAAA//8AAP///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wAA////AQAAAAAAAAAAAAAAAAAAAAAAAAAAAAAAAAAAAAAAAAAAMlWRAH9/fwDn5uYDzMzMAMDA/wB/f38AAAAAAAAAAAAAAAAAAAAAAAAAAAAhAAAAGAAAABQAAACtBQAAqgoAADgTAACVEgAAEAAAACYAAAAIAAAA//////////8="/>
              </a:ext>
            </a:extLst>
          </p:cNvSpPr>
          <p:nvPr/>
        </p:nvSpPr>
        <p:spPr>
          <a:xfrm>
            <a:off x="922655" y="1733550"/>
            <a:ext cx="2201545" cy="1287145"/>
          </a:xfrm>
          <a:prstGeom prst="flowChartMagneticTape">
            <a:avLst/>
          </a:prstGeom>
          <a:solidFill>
            <a:srgbClr val="FFFF00"/>
          </a:solidFill>
          <a:ln w="12700" cap="flat" cmpd="sng" algn="ctr">
            <a:solidFill>
              <a:srgbClr val="325591"/>
            </a:solidFill>
            <a:prstDash val="solid"/>
            <a:headEnd type="none"/>
            <a:tailEnd type="none"/>
          </a:ln>
          <a:effectLst/>
        </p:spPr>
        <p:txBody>
          <a:bodyPr vert="horz" wrap="square" lIns="91440" tIns="45720" rIns="91440" bIns="45720" numCol="1" spcCol="215900" anchor="ctr"/>
          <a:lstStyle/>
          <a:p>
            <a:pPr algn="ctr">
              <a:defRPr lang="pt-pt">
                <a:solidFill>
                  <a:srgbClr val="FFFFFF"/>
                </a:solidFill>
              </a:defRPr>
            </a:pPr>
          </a:p>
        </p:txBody>
      </p:sp>
      <p:sp>
        <p:nvSpPr>
          <p:cNvPr id="4" name="CaixaDeTexto 6"/>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eBwAAEQwAABcTAAALEAAAECAAACYAAAAIAAAA//////////8="/>
              </a:ext>
            </a:extLst>
          </p:cNvSpPr>
          <p:nvPr/>
        </p:nvSpPr>
        <p:spPr>
          <a:xfrm>
            <a:off x="1238250" y="1961515"/>
            <a:ext cx="1864995" cy="646430"/>
          </a:xfrm>
          <a:prstGeom prst="rect">
            <a:avLst/>
          </a:prstGeom>
          <a:noFill/>
          <a:ln>
            <a:noFill/>
          </a:ln>
          <a:effectLst/>
        </p:spPr>
        <p:txBody>
          <a:bodyPr vert="horz" wrap="square" lIns="91440" tIns="45720" rIns="91440" bIns="45720" numCol="1" spcCol="215900" anchor="t"/>
          <a:lstStyle/>
          <a:p>
            <a:pPr>
              <a:defRPr lang="pt-pt"/>
            </a:pPr>
            <a:r>
              <a:rPr lang="pt-pt" b="1"/>
              <a:t>Sempre que alguém precisar…</a:t>
            </a:r>
            <a:endParaRPr lang="pt-pt" b="1"/>
          </a:p>
        </p:txBody>
      </p:sp>
      <p:sp>
        <p:nvSpPr>
          <p:cNvPr id="5" name="Fluxograma: Armazenamento de Acesso Sequencial 7"/>
          <p:cNvSpPr>
            <a:extLst>
              <a:ext uri="smNativeData">
                <pr:smNativeData xmlns:pr="smNativeData" val="SMDATA_13_QV7FYhMAAAAlAAAARAEAAA0AAAAAkAAAAEgAAACQAAAASAAAAAAAAAABAAAAAAAAAAEAAABQAAAAAAAAAAAA4D8AAAAAAADgPwAAAAAAAOA/AAAAAAAA4D8AAAAAAADgPwAAAAAAAOA/AAAAAAAA4D8AAAAAAADgPwAAAAAAAOA/AAAAAAAA4D8CAAAAjAAAAAEAAAAAAAAA7X0xDf///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tfTEG////AQAAAAAAAAAAAAAAAAAAAAAAAAAAAAAAAAAAAAAAAAAAMlWRAH9/fwDn5uYDzMzMAMDA/wB/f38AAAAAAAAAAAAAAAAAAAAAAAAAAAAhAAAAGAAAABQAAADNNgAA3g0AAGpEAABdFgAAEAAAACYAAAAIAAAA//////////8="/>
              </a:ext>
            </a:extLst>
          </p:cNvSpPr>
          <p:nvPr/>
        </p:nvSpPr>
        <p:spPr>
          <a:xfrm rot="10800000">
            <a:off x="8908415" y="2254250"/>
            <a:ext cx="2212975" cy="1381125"/>
          </a:xfrm>
          <a:prstGeom prst="flowChartMagneticTape">
            <a:avLst/>
          </a:prstGeom>
          <a:solidFill>
            <a:schemeClr val="accent2"/>
          </a:solidFill>
          <a:ln w="12700" cap="flat" cmpd="sng" algn="ctr">
            <a:solidFill>
              <a:srgbClr val="325591"/>
            </a:solidFill>
            <a:prstDash val="solid"/>
            <a:headEnd type="none"/>
            <a:tailEnd type="none"/>
          </a:ln>
          <a:effectLst/>
        </p:spPr>
        <p:txBody>
          <a:bodyPr vert="horz" wrap="square" lIns="91440" tIns="45720" rIns="91440" bIns="45720" numCol="1" spcCol="215900" anchor="ctr"/>
          <a:lstStyle/>
          <a:p>
            <a:pPr algn="ctr">
              <a:defRPr lang="pt-pt">
                <a:solidFill>
                  <a:srgbClr val="FFFFFF"/>
                </a:solidFill>
              </a:defRPr>
            </a:pPr>
          </a:p>
        </p:txBody>
      </p:sp>
      <p:sp>
        <p:nvSpPr>
          <p:cNvPr id="6" name="CaixaDeTexto 8"/>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SOAAAIBAAACVDAAAaFAAAECAAACYAAAAIAAAA//////////8="/>
              </a:ext>
            </a:extLst>
          </p:cNvSpPr>
          <p:nvPr/>
        </p:nvSpPr>
        <p:spPr>
          <a:xfrm>
            <a:off x="9114790" y="2621280"/>
            <a:ext cx="1800225" cy="646430"/>
          </a:xfrm>
          <a:prstGeom prst="rect">
            <a:avLst/>
          </a:prstGeom>
          <a:noFill/>
          <a:ln>
            <a:noFill/>
          </a:ln>
          <a:effectLst/>
        </p:spPr>
        <p:txBody>
          <a:bodyPr vert="horz" wrap="square" lIns="91440" tIns="45720" rIns="91440" bIns="45720" numCol="1" spcCol="215900" anchor="t"/>
          <a:lstStyle/>
          <a:p>
            <a:pPr>
              <a:defRPr lang="pt-pt"/>
            </a:pPr>
            <a:r>
              <a:rPr lang="pt-pt" b="1"/>
              <a:t>…nós vamos ajudar!</a:t>
            </a:r>
            <a:endParaRPr lang="pt-pt" b="1"/>
          </a:p>
        </p:txBody>
      </p:sp>
      <p:sp>
        <p:nvSpPr>
          <p:cNvPr id="7" name="Sinal de Multiplicação 9"/>
          <p:cNvSpPr>
            <a:extLst>
              <a:ext uri="smNativeData">
                <pr:smNativeData xmlns:pr="smNativeData" val="SMDATA_13_QV7FYhMAAAAlAAAAjAIAAA0AAAAAkAAAAEgAAACQAAAASAAAAAAAAAABAAAAAAAAAAEAAABQAAAApdtjupn33D8AAAAAAADgPwAAAAAAAOA/AAAAAAAA4D8AAAAAAADgPwAAAAAAAOA/AAAAAAAA4D8AAAAAAADgPwAAAAAAAOA/AAAAAAAA4D8CAAAAjAAAAAEAAAAAAAAARHLEDP///wgAAAAAAAAAAAAAAAAAAAAAAAAAAAAAAAAAAAAAZAAAAAEAAABAAAAAAAAAAAAAAAAAAAAAAAAAAAAAAAAAAAAAAAAAAAAAAAAAAAAAAAAAAAAAAAAAAAAAAAAAAAAAAAAAAAAAAAAAAAAAAAAAAAAAAAAAAAAAAAAAAAAAFAAAADwAAAABAAAAAAAAADJVkQ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MlWRAH9/fwDn5uYDzMzMAMDA/wB/f38AAAAAAAAAAAAAAAAAAAAAAAAAAAAhAAAAGAAAABQAAAAsIwAAlRIAAJcmAADpFgAAEAAAACYAAAAIAAAA//////////8="/>
              </a:ext>
            </a:extLst>
          </p:cNvSpPr>
          <p:nvPr/>
        </p:nvSpPr>
        <p:spPr>
          <a:xfrm>
            <a:off x="5717540" y="3020695"/>
            <a:ext cx="555625" cy="703580"/>
          </a:xfrm>
          <a:prstGeom prst="mathMultiply">
            <a:avLst>
              <a:gd name="adj1" fmla="val 23520"/>
            </a:avLst>
          </a:prstGeom>
          <a:solidFill>
            <a:schemeClr val="accent1"/>
          </a:solidFill>
          <a:ln w="12700" cap="flat" cmpd="sng" algn="ctr">
            <a:solidFill>
              <a:srgbClr val="325591"/>
            </a:solidFill>
            <a:prstDash val="solid"/>
            <a:headEnd type="none"/>
            <a:tailEnd type="none"/>
          </a:ln>
          <a:effectLst/>
        </p:spPr>
        <p:txBody>
          <a:bodyPr vert="horz" wrap="square" lIns="91440" tIns="45720" rIns="91440" bIns="45720" numCol="1" spcCol="215900" anchor="ctr"/>
          <a:lstStyle/>
          <a:p>
            <a:pPr algn="ctr">
              <a:defRPr lang="pt-pt">
                <a:solidFill>
                  <a:srgbClr val="FFFFFF"/>
                </a:solidFill>
              </a:defRPr>
            </a:pPr>
          </a:p>
        </p:txBody>
      </p:sp>
      <p:pic>
        <p:nvPicPr>
          <p:cNvPr id="8" name="Objeto1"/>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PQBAAAUAAAAAAAAAMDA/wAAAAAAAAAAAAAAAAAAAAAAZAAAAAAAAAB/f38ACgAAAB8AAABUAAAARHLEBf///wEAAAAAAAAAAAAAAAAAAAAAAAAAAAAAAAAAAAAAAAAAAAAAAAJ/f38A5+bmA8zMzADAwP8Af39/AAAAAAAAAAAAAAAAAP///wAAAAAAIQAAABgAAAAUAAAAcBEAAJcTAACdIgAAaCkAABAAAAAmAAAACAAAAP//////////"/>
              </a:ext>
            </a:extLst>
          </p:cNvPicPr>
          <p:nvPr/>
        </p:nvPicPr>
        <p:blipFill>
          <a:blip r:embed="rId2"/>
          <a:stretch>
            <a:fillRect/>
          </a:stretch>
        </p:blipFill>
        <p:spPr>
          <a:xfrm>
            <a:off x="2834640" y="3184525"/>
            <a:ext cx="2792095" cy="3546475"/>
          </a:xfrm>
          <a:prstGeom prst="rect">
            <a:avLst/>
          </a:prstGeom>
          <a:noFill/>
          <a:ln>
            <a:noFill/>
          </a:ln>
          <a:effectLst>
            <a:softEdge rad="317500"/>
          </a:effectLst>
        </p:spPr>
      </p:pic>
      <p:pic>
        <p:nvPicPr>
          <p:cNvPr id="9" name="Imagem1"/>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PQBAAAUAAAAAAAAAMDA/wAAAAAAAAAAAAAAAAAAAAAAZAAAAAAAAAB/f38ACgAAAB8AAABUAAAARHLEBf///wEAAAAAAAAAAAAAAAAAAAAAAAAAAAAAAAAAAAAAAAAAAAAAAAJ/f38A5+bmA8zMzADAwP8Af39/AAAAAAAAAAAAAAAAAP///wAAAAAAIQAAABgAAAAUAAAAxCcAAD8TAAB/NwAA3ygAABAAAAAmAAAACAAAAP//////////"/>
              </a:ext>
            </a:extLst>
          </p:cNvPicPr>
          <p:nvPr/>
        </p:nvPicPr>
        <p:blipFill>
          <a:blip r:embed="rId3"/>
          <a:stretch>
            <a:fillRect/>
          </a:stretch>
        </p:blipFill>
        <p:spPr>
          <a:xfrm>
            <a:off x="6464300" y="3128645"/>
            <a:ext cx="2557145" cy="3515360"/>
          </a:xfrm>
          <a:prstGeom prst="rect">
            <a:avLst/>
          </a:prstGeom>
          <a:noFill/>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000" fill="hold"/>
                                        <p:tgtEl>
                                          <p:spTgt spid="8"/>
                                        </p:tgtEl>
                                        <p:attrNameLst>
                                          <p:attrName>ppt_w</p:attrName>
                                        </p:attrNameLst>
                                      </p:cBhvr>
                                      <p:tavLst>
                                        <p:tav tm="0" fmla="#ppt_w*sin(2.5*pi*$)">
                                          <p:val>
                                            <p:fltVal val="0"/>
                                          </p:val>
                                        </p:tav>
                                        <p:tav tm="100000">
                                          <p:val>
                                            <p:fltVal val="1"/>
                                          </p:val>
                                        </p:tav>
                                      </p:tavLst>
                                    </p:anim>
                                    <p:anim calcmode="lin" valueType="num">
                                      <p:cBhvr>
                                        <p:cTn id="13" dur="2000" fill="hold"/>
                                        <p:tgtEl>
                                          <p:spTgt spid="8"/>
                                        </p:tgtEl>
                                        <p:attrNameLst>
                                          <p:attrName>ppt_h</p:attrName>
                                        </p:attrNameLst>
                                      </p:cBhvr>
                                      <p:tavLst>
                                        <p:tav tm="0">
                                          <p:val>
                                            <p:strVal val="#ppt_h"/>
                                          </p:val>
                                        </p:tav>
                                        <p:tav tm="100000">
                                          <p:val>
                                            <p:strVal val="#ppt_h"/>
                                          </p:val>
                                        </p:tav>
                                      </p:tavLst>
                                    </p:anim>
                                    <p:animEffect transition="in" filter="fade">
                                      <p:cBhvr>
                                        <p:cTn id="14" dur="2000"/>
                                        <p:tgtEl>
                                          <p:spTgt spid="8"/>
                                        </p:tgtEl>
                                      </p:cBhvr>
                                    </p:animEffect>
                                  </p:childTnLst>
                                </p:cTn>
                              </p:par>
                              <p:par>
                                <p:cTn id="15" presetID="13" presetClass="entr" presetSubtype="32"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plus(out)">
                                      <p:cBhvr>
                                        <p:cTn id="17" dur="2000"/>
                                        <p:tgtEl>
                                          <p:spTgt spid="9"/>
                                        </p:tgtEl>
                                      </p:cBhvr>
                                    </p:animEffect>
                                  </p:childTnLst>
                                </p:cTn>
                              </p:par>
                              <p:par>
                                <p:cTn id="18" presetID="45" presetClass="entr" presetSubtype="0" fill="hold" grpId="1"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animEffect transition="in" filter="fade">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8" grpId="1" animBg="1" advAuto="0"/>
      <p:bldP spid="9" grpId="0" animBg="1" advAuto="0"/>
      <p:bldP spid="9" grpId="1" animBg="1" advAuto="0"/>
    </p:bldLst>
    <p:extLst>
      <p:ext uri="smNativeData">
        <pr:smNativeData xmlns:pr="smNativeData" val="QV7FYgQAAAAFAAAA/f///wEAAAANAAAAIAAAAAAAAAAAAAAAAAAAAAoAAAD9////AQAAAC0AAAAAAAAAAAAAAAAAAAAAAAAADwAAAP3///8BAAAADQAAACAAAAAAAAAAAAAAAAAAAAASAAAA/f///wEAAAAtAAAAAAAAAAAAAAAAAAAAAAAAAA=="/>
      </p:ext>
    </p:extLst>
  </p:timing>
</p:sld>
</file>

<file path=ppt/slides/slide1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qXHk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O resultado do campeão</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AgGwAAEAAAACYAAAAIAAAAAQAAAAAAAAA="/>
              </a:ext>
            </a:extLst>
          </p:cNvSpPr>
          <p:nvPr>
            <p:ph type="body" idx="1"/>
          </p:nvPr>
        </p:nvSpPr>
        <p:spPr>
          <a:xfrm>
            <a:off x="838200" y="1825625"/>
            <a:ext cx="10515600" cy="2583815"/>
          </a:xfrm>
        </p:spPr>
        <p:txBody>
          <a:bodyPr/>
          <a:lstStyle/>
          <a:p>
            <a:pPr marL="0" indent="0" algn="just">
              <a:buNone/>
              <a:defRPr lang="pt-pt"/>
            </a:pPr>
            <a:r>
              <a:rPr lang="pt-pt" b="1"/>
              <a:t>	- Afonso!? Se eu fosse o presidente de um clube de futebol famoso, com quantos pontos ganharia o meu clube o campeonato, se ganhasse 30 jogos e empatasse os restantes 4? Sabendo que cada vitória vale 3 pontos e cada empate vale apenas 1?</a:t>
            </a:r>
            <a:endParaRPr lang="pt-pt" b="1"/>
          </a:p>
        </p:txBody>
      </p:sp>
      <p:sp>
        <p:nvSpPr>
          <p:cNvPr id="4" name="CaixaDeTexto 9"/>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ZRok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yNAAA8ScAABhIAAB1KQAAECAAACYAAAAIAAAA//////////8="/>
              </a:ext>
            </a:extLst>
          </p:cNvSpPr>
          <p:nvPr/>
        </p:nvSpPr>
        <p:spPr>
          <a:xfrm>
            <a:off x="8566150" y="6492875"/>
            <a:ext cx="3153410" cy="246380"/>
          </a:xfrm>
          <a:prstGeom prst="rect">
            <a:avLst/>
          </a:prstGeom>
          <a:noFill/>
          <a:ln>
            <a:noFill/>
          </a:ln>
          <a:effectLst/>
        </p:spPr>
        <p:txBody>
          <a:bodyPr vert="horz" wrap="square" lIns="91440" tIns="45720" rIns="91440" bIns="45720" numCol="1" spcCol="215900" anchor="t"/>
          <a:lstStyle/>
          <a:p>
            <a:pPr algn="ctr">
              <a:defRPr lang="pt-pt"/>
            </a:pPr>
            <a:r>
              <a:rPr lang="pt-pt" sz="1000"/>
              <a:t>Fonte: istockphoto.com</a:t>
            </a:r>
            <a:endParaRPr lang="pt-pt" sz="1000"/>
          </a:p>
        </p:txBody>
      </p:sp>
      <p:pic>
        <p:nvPicPr>
          <p:cNvPr id="5" name="Picture 2" descr="Vetores de Campeonato De Futebol Esperando O Conjunto De Ícones Dos  Desenhos Animados e mais imagens de A Data - iStock"/>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PQBAAAUAAAAAAAAAMDA/wAAAAAAAAAAAAAAAAAAAAAAZAAAAAAAAAB/f38ACgAAAB8AAABUAAAARHLEBf///wEAAAAAAAAAAAAAAAAAAAAAAAAAAAAAAAAAAAAAAAAAAAAAAAJ/f38A5+bmA8zMzADAwP8Af39/AAAAAAAAAAAAAAAAAP///wAAAAAAIQAAABgAAAAUAAAAuTMAAA0UAADcRgAALycAABAAAAAmAAAACAAAAP//////////"/>
              </a:ext>
            </a:extLst>
          </p:cNvPicPr>
          <p:nvPr/>
        </p:nvPicPr>
        <p:blipFill>
          <a:blip r:embed="rId2"/>
          <a:stretch>
            <a:fillRect/>
          </a:stretch>
        </p:blipFill>
        <p:spPr>
          <a:xfrm>
            <a:off x="8408035" y="3259455"/>
            <a:ext cx="3110865" cy="3110230"/>
          </a:xfrm>
          <a:prstGeom prst="rect">
            <a:avLst/>
          </a:prstGeom>
          <a:noFill/>
          <a:ln>
            <a:noFill/>
          </a:ln>
          <a:effectLst>
            <a:softEdge rad="317500"/>
          </a:effectLst>
        </p:spPr>
      </p:pic>
    </p:spTree>
  </p:cSld>
  <p:clrMapOvr>
    <a:masterClrMapping/>
  </p:clrMapOvr>
  <p:timing>
    <p:tnLst>
      <p:par>
        <p:cTn id="1" dur="indefinite" restart="never" nodeType="tmRoot"/>
      </p:par>
    </p:tnLst>
  </p:timing>
</p:sld>
</file>

<file path=ppt/slides/slide1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graphicFrame>
        <p:nvGraphicFramePr>
          <p:cNvPr id="2" name="Marcador de Posição de Conteúdo 3"/>
          <p:cNvGraphicFramePr>
            <a:graphicFrameLocks noGrp="1" noChangeArrowheads="1"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EAAAAjAAAABAAAAGQAAAAXAAAAFAAAAAAAAAAAAAAA/38AAP9/AAAAAAAACQAAAAQAAABpY1ByDAAAABAAAAAAAAAAAAAAAAAAAAAAAAAAHgAAAGgAAAAAAAAAAAAAAAAAAAAAAAAAAAAAABAnAAAQJwAAAAAAAAAAAAAAAAAAAAAAAAAAAAAAAAAAAAAAAAAAAAAUAAAAAAAAAMDA/wAAAAAAZAAAADIAAAAAAAAAZAAAAAAAAAB/f38AAAAAAB8AAABUAAAARHLEBf///wEAAAAAAAAAAAAAAAAAAAAAAAAAAAAAAAAAAAAAAAAAAAAAAAJ/f38A5+bmA8zMzADAwP8Af39/AAAAAAAAAAAAAAAAAP///wAAAAAAIQAAABgAAAAUAAAAbAAAAIAJAAB9DgAAbh8AABAAAAAmAAAACAAAAAGBAAAAAAAA"/>
              </a:ext>
            </a:extLst>
          </p:cNvGraphicFramePr>
          <p:nvPr>
            <p:ph type="pic" idx="1"/>
          </p:nvPr>
        </p:nvGraphicFramePr>
        <p:xfrm>
          <a:off x="68580" y="1544320"/>
          <a:ext cx="2286635" cy="3564890"/>
        </p:xfrm>
        <a:graphic>
          <a:graphicData uri="http://schemas.openxmlformats.org/presentationml/2006/ole">
            <p:oleObj spid="_x0000_s1026" name="Paint.Picture" r:id="rId3" imgW="4181475" imgH="6515100" progId="Paint.Picture">
              <p:embed/>
            </p:oleObj>
          </a:graphicData>
        </a:graphic>
      </p:graphicFrame>
      <p:sp>
        <p:nvSpPr>
          <p:cNvPr id="3" name="CaixaDeTexto 5"/>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6AMAABQAAAAAAAAAwMD/AAAAAAAAAAAAAAAAAAAAAABkAAAAAAAAAH9/fwAKAAAAHwAAAFQAAABEcsQF////AQAAAAAAAAAAAAAAAAAAAAAAAAAAAAAAAAAAAAAAAAAAAAAAAH9/fwDn5uYDzMzMAMDA/wB/f38AAAAAAAAAAAAAAAAAAAAAAAAAAAAhAAAAGAAAABQAAABLEgAAmwoAAIczAABhIAAAECAAACYAAAAIAAAA//////////8="/>
              </a:ext>
            </a:extLst>
          </p:cNvSpPr>
          <p:nvPr/>
        </p:nvSpPr>
        <p:spPr>
          <a:xfrm>
            <a:off x="2973705" y="1724025"/>
            <a:ext cx="5402580" cy="3539490"/>
          </a:xfrm>
          <a:prstGeom prst="rect">
            <a:avLst/>
          </a:prstGeom>
          <a:noFill/>
          <a:ln>
            <a:noFill/>
          </a:ln>
          <a:effectLst>
            <a:softEdge rad="635000"/>
          </a:effectLst>
        </p:spPr>
        <p:txBody>
          <a:bodyPr vert="horz" wrap="square" lIns="91440" tIns="45720" rIns="91440" bIns="45720" numCol="1" spcCol="215900" anchor="t"/>
          <a:lstStyle/>
          <a:p>
            <a:pPr algn="just">
              <a:defRPr lang="pt-pt"/>
            </a:pPr>
            <a:r>
              <a:rPr lang="pt-pt" sz="2800" b="1"/>
              <a:t>Essa é muito boa!</a:t>
            </a:r>
            <a:endParaRPr lang="pt-pt" sz="2800" b="1"/>
          </a:p>
          <a:p>
            <a:pPr algn="just">
              <a:defRPr lang="pt-pt"/>
            </a:pPr>
            <a:r>
              <a:rPr lang="pt-pt" sz="2800" b="1"/>
              <a:t>Ora vê, 30 jogos multiplicam por 3 pontos e assim obtemos o total das vitórias. 30x3=90</a:t>
            </a:r>
            <a:endParaRPr lang="pt-pt" sz="2800" b="1"/>
          </a:p>
          <a:p>
            <a:pPr algn="just">
              <a:defRPr lang="pt-pt"/>
            </a:pPr>
            <a:r>
              <a:rPr lang="pt-pt" sz="2800" b="1"/>
              <a:t>De seguida somamos apenas os 4 pontos dos empates. 90+4=94</a:t>
            </a:r>
            <a:endParaRPr lang="pt-pt" sz="2800" b="1"/>
          </a:p>
          <a:p>
            <a:pPr algn="just">
              <a:defRPr lang="pt-pt"/>
            </a:pPr>
            <a:r>
              <a:rPr lang="pt-pt" sz="2800" b="1"/>
              <a:t>94 pontos!!!</a:t>
            </a:r>
            <a:endParaRPr lang="pt-pt" sz="2800" b="1"/>
          </a:p>
          <a:p>
            <a:pPr algn="just">
              <a:defRPr lang="pt-pt"/>
            </a:pPr>
            <a:r>
              <a:rPr lang="pt-pt" sz="2800" b="1"/>
              <a:t>Bom resultado amigo presidente!!!</a:t>
            </a:r>
            <a:endParaRPr lang="pt-pt" sz="2800" b="1"/>
          </a:p>
        </p:txBody>
      </p:sp>
      <p:sp>
        <p:nvSpPr>
          <p:cNvPr id="4" name="CaixaDeTexto 6"/>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6NQAAyBwAAKBIAAAVIgAAECAAACYAAAAIAAAA//////////8="/>
              </a:ext>
            </a:extLst>
          </p:cNvSpPr>
          <p:nvPr/>
        </p:nvSpPr>
        <p:spPr>
          <a:xfrm>
            <a:off x="8652510" y="4678680"/>
            <a:ext cx="3153410" cy="861695"/>
          </a:xfrm>
          <a:prstGeom prst="rect">
            <a:avLst/>
          </a:prstGeom>
          <a:noFill/>
          <a:ln>
            <a:noFill/>
          </a:ln>
          <a:effectLst/>
        </p:spPr>
        <p:txBody>
          <a:bodyPr vert="horz" wrap="square" lIns="91440" tIns="45720" rIns="91440" bIns="45720" numCol="1" spcCol="215900" anchor="t"/>
          <a:lstStyle/>
          <a:p>
            <a:pPr algn="ctr">
              <a:defRPr lang="pt-pt"/>
            </a:pPr>
            <a:endParaRPr lang="pt-pt" sz="1000"/>
          </a:p>
          <a:p>
            <a:pPr algn="ctr">
              <a:defRPr lang="pt-pt"/>
            </a:pPr>
            <a:endParaRPr lang="pt-pt" sz="1000"/>
          </a:p>
          <a:p>
            <a:pPr algn="ctr">
              <a:defRPr lang="pt-pt"/>
            </a:pPr>
            <a:endParaRPr lang="pt-pt" sz="1000"/>
          </a:p>
          <a:p>
            <a:pPr algn="ctr">
              <a:defRPr lang="pt-pt"/>
            </a:pPr>
            <a:r>
              <a:rPr lang="pt-pt" sz="1000"/>
              <a:t>Fonte: </a:t>
            </a:r>
            <a:r>
              <a:rPr lang="en-us" sz="1000"/>
              <a:t>Trofeu GIF By Lopes Goiânia</a:t>
            </a:r>
            <a:endParaRPr lang="en-us" sz="1000"/>
          </a:p>
          <a:p>
            <a:pPr algn="ctr">
              <a:defRPr lang="pt-pt"/>
            </a:pPr>
            <a:endParaRPr lang="pt-pt" sz="1000"/>
          </a:p>
        </p:txBody>
      </p:sp>
      <p:pic>
        <p:nvPicPr>
          <p:cNvPr id="5" name="Picture 4" descr="Trofeu GIF by Lopes Goiânia"/>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4bHkIDAAAABAAAAAAAAAAAAAAAAAAAAAAAAAAHgAAAGgAAAAAAAAAAAAAAAAAAAAAAAAAAAAAABAnAAAQJwAAAAAAAAAAAAAAAAAAAAAAAAAAAAAAAAAAAAAAAPQBAAAUAAAAAAAAAMDA/wAAAAAAAAAAAAAAAAAAAAAAZAAAAAAAAAB/f38ACgAAAB8AAABUAAAARHLEBf///wEAAAAAAAAAAAAAAAAAAAAAAAAAAAAAAAAAAAAAAAAAAAAAAAJ/f38A5+bmA8zMzADAwP8Af39/AAAAAAAAAAAAAAAAAP///wAAAAAAIQAAABgAAAAUAAAAYTQAAOULAAB6SQAA/yAAABAAAAAmAAAACAAAAP//////////"/>
              </a:ext>
            </a:extLst>
          </p:cNvPicPr>
          <p:nvPr/>
        </p:nvPicPr>
        <p:blipFill>
          <a:blip r:embed="rId4"/>
          <a:stretch>
            <a:fillRect/>
          </a:stretch>
        </p:blipFill>
        <p:spPr>
          <a:xfrm>
            <a:off x="8514715" y="1933575"/>
            <a:ext cx="3429635" cy="3430270"/>
          </a:xfrm>
          <a:prstGeom prst="rect">
            <a:avLst/>
          </a:prstGeom>
          <a:noFill/>
          <a:ln>
            <a:noFill/>
          </a:ln>
          <a:effectLst>
            <a:softEdge rad="317500"/>
          </a:effectLst>
        </p:spPr>
      </p:pic>
    </p:spTree>
  </p:cSld>
  <p:clrMapOvr>
    <a:masterClrMapping/>
  </p:clrMapOvr>
  <p:timing>
    <p:tnLst>
      <p:par>
        <p:cTn id="1" dur="indefinite" restart="never" nodeType="tmRoot"/>
      </p:par>
    </p:tnLst>
  </p:timing>
</p:sld>
</file>

<file path=ppt/slides/slide1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Lanches no acampamento</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E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DyBQAA9wkAAKJGAAC8JAAAEAAAACYAAAAIAAAAAQAAAAAAAAA="/>
              </a:ext>
            </a:extLst>
          </p:cNvSpPr>
          <p:nvPr>
            <p:ph type="body" idx="1"/>
          </p:nvPr>
        </p:nvSpPr>
        <p:spPr>
          <a:xfrm>
            <a:off x="966470" y="1619885"/>
            <a:ext cx="10515600" cy="4351655"/>
          </a:xfrm>
        </p:spPr>
        <p:txBody>
          <a:bodyPr/>
          <a:lstStyle/>
          <a:p>
            <a:pPr algn="just">
              <a:defRPr lang="pt-pt"/>
            </a:pPr>
            <a:r>
              <a:rPr lang="pt-pt" b="1"/>
              <a:t>Chegou o final do ano e vamos todos acampar durante 2 dias. No programa está tudo incluído menos os lanches da manhã e da tarde. Para que não falte nada, queremos saber quantos lanches temos de preparar ao todo, tendo em conta que somos 8 amigos.</a:t>
            </a:r>
            <a:endParaRPr lang="pt-pt" b="1"/>
          </a:p>
          <a:p>
            <a:pPr algn="just">
              <a:defRPr lang="pt-pt"/>
            </a:pPr>
          </a:p>
          <a:p>
            <a:pPr algn="just">
              <a:defRPr lang="pt-pt"/>
            </a:pPr>
          </a:p>
          <a:p>
            <a:pPr algn="just">
              <a:defRPr lang="pt-pt"/>
            </a:pPr>
          </a:p>
          <a:p>
            <a:pPr algn="just">
              <a:defRPr lang="pt-pt"/>
            </a:pPr>
          </a:p>
        </p:txBody>
      </p:sp>
      <p:sp>
        <p:nvSpPr>
          <p:cNvPr id="4" name="CaixaDeTexto 5"/>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DNGwAAYiIAADMvAADmIwAAECAAACYAAAAIAAAA//////////8="/>
              </a:ext>
            </a:extLst>
          </p:cNvSpPr>
          <p:nvPr/>
        </p:nvSpPr>
        <p:spPr>
          <a:xfrm>
            <a:off x="4519295" y="5589270"/>
            <a:ext cx="3153410" cy="246380"/>
          </a:xfrm>
          <a:prstGeom prst="rect">
            <a:avLst/>
          </a:prstGeom>
          <a:noFill/>
          <a:ln>
            <a:noFill/>
          </a:ln>
          <a:effectLst/>
        </p:spPr>
        <p:txBody>
          <a:bodyPr vert="horz" wrap="square" lIns="91440" tIns="45720" rIns="91440" bIns="45720" numCol="1" spcCol="215900" anchor="t"/>
          <a:lstStyle/>
          <a:p>
            <a:pPr algn="ctr">
              <a:defRPr lang="pt-pt"/>
            </a:pPr>
            <a:r>
              <a:rPr lang="pt-pt" sz="1000"/>
              <a:t>Fonte: pt.dreamstime.com</a:t>
            </a:r>
            <a:endParaRPr lang="pt-pt" sz="1000"/>
          </a:p>
        </p:txBody>
      </p:sp>
      <p:pic>
        <p:nvPicPr>
          <p:cNvPr id="5" name="Picture 4" descr="✓ Fotos do Amigos sentam-se por uma fogueira de ilustração vetorial plana.  Jovens turistas, campistas personagens de desenhos animados. Estudantes  tocando guitarra, marshmallows assados. Entretenimento de acampamento  noturno isolado em fundo branco"/>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ThQAAKcUAADjNQAAjCEAABAAAAAmAAAACAAAAP//////////"/>
              </a:ext>
            </a:extLst>
          </p:cNvPicPr>
          <p:nvPr/>
        </p:nvPicPr>
        <p:blipFill>
          <a:blip r:embed="rId2"/>
          <a:stretch>
            <a:fillRect/>
          </a:stretch>
        </p:blipFill>
        <p:spPr>
          <a:xfrm>
            <a:off x="3300730" y="3357245"/>
            <a:ext cx="5459095" cy="2096135"/>
          </a:xfrm>
          <a:prstGeom prst="rect">
            <a:avLst/>
          </a:prstGeom>
          <a:noFill/>
          <a:ln>
            <a:noFill/>
          </a:ln>
          <a:effectLst/>
        </p:spPr>
      </p:pic>
    </p:spTree>
  </p:cSld>
  <p:clrMapOvr>
    <a:masterClrMapping/>
  </p:clrMapOvr>
  <p:timing>
    <p:tnLst>
      <p:par>
        <p:cTn id="1" dur="indefinite" restart="never" nodeType="tmRoot"/>
      </p:par>
    </p:tnLst>
  </p:timing>
</p:sld>
</file>

<file path=ppt/slides/slide1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 2" descr="Fireplace Camping GIF by Luis Ricardo"/>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4fXoIDAAAABAAAAAAAAAAAAAAAAAAAAAAAAAAHgAAAGgAAAAAAAAAAAAAAAAAAAAAAAAAAAAAABAnAAAQJwAAAAAAAAAAAAAAAAAAAAAAAAAAAAAAAAAAAAAAAMgAAAAUAAAAAAAAAMDA/wAAAAAAAAAAAAAAAAAAAAAAZAAAAAAAAAB/f38ACgAAAB8AAABUAAAARHLEBf///wEAAAAAAAAAAAAAAAAAAAAAAAAAAAAAAAAAAAAAAAAAAAAAAAJ/f38A5+bmA8zMzADAwP8Af39/AAAAAAAAAAAAAAAAAP///wAAAAAAIQAAABgAAAAUAAAAyzIAAHsVAABRRwAAUycAABAAAAAmAAAACAAAAP//////////"/>
              </a:ext>
            </a:extLst>
          </p:cNvPicPr>
          <p:nvPr/>
        </p:nvPicPr>
        <p:blipFill>
          <a:blip r:embed="rId2"/>
          <a:stretch>
            <a:fillRect/>
          </a:stretch>
        </p:blipFill>
        <p:spPr>
          <a:xfrm>
            <a:off x="8256905" y="3491865"/>
            <a:ext cx="3336290" cy="2900680"/>
          </a:xfrm>
          <a:prstGeom prst="rect">
            <a:avLst/>
          </a:prstGeom>
          <a:noFill/>
          <a:ln>
            <a:noFill/>
          </a:ln>
          <a:effectLst>
            <a:softEdge rad="127000"/>
          </a:effectLst>
        </p:spPr>
      </p:pic>
      <p:graphicFrame>
        <p:nvGraphicFramePr>
          <p:cNvPr id="3" name="Marcador de Posição de Conteúdo 3"/>
          <p:cNvGraphicFramePr>
            <a:graphicFrameLocks noGrp="1" noChangeArrowheads="1"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EAAAAjAAAABAAAAGQAAAAXAAAAFAAAAAAAAAAAAAAA/38AAP9/AAAAAAAACQAAAAQAAABnAGgADAAAABAAAAAAAAAAAAAAAAAAAAAAAAAAHgAAAGgAAAAAAAAAAAAAAAAAAAAAAAAAAAAAABAnAAAQJwAAAAAAAAAAAAAAAAAAAAAAAAAAAAAAAAAAAAAAAAAAAAAUAAAAAAAAAMDA/wAAAAAAZAAAADIAAAAAAAAAZAAAAAAAAAB/f38AAAAAAB8AAABUAAAARHLEBf///wEAAAAAAAAAAAAAAAAAAAAAAAAAAAAAAAAAAAAAAAAAAAAAAAJ/f38A5+bmA8zMzADAwP8Af39/AAAAAAAAAAAAAAAAAP///wAAAAAAIQAAABgAAAAUAAAAxQAAAIYKAADTDgAAcCAAABAAAAAmAAAACAAAAAGBAAAAAAAA"/>
              </a:ext>
            </a:extLst>
          </p:cNvGraphicFramePr>
          <p:nvPr>
            <p:ph type="pic" idx="1"/>
          </p:nvPr>
        </p:nvGraphicFramePr>
        <p:xfrm>
          <a:off x="125095" y="1710690"/>
          <a:ext cx="2284730" cy="3562350"/>
        </p:xfrm>
        <a:graphic>
          <a:graphicData uri="http://schemas.openxmlformats.org/presentationml/2006/ole">
            <p:oleObj spid="_x0000_s1027" name="Paint.Picture" r:id="rId4" imgW="4181475" imgH="6515100" progId="Paint.Picture">
              <p:embed/>
            </p:oleObj>
          </a:graphicData>
        </a:graphic>
      </p:graphicFrame>
      <p:sp>
        <p:nvSpPr>
          <p:cNvPr id="4" name="CaixaDeTexto 5"/>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60YoMAAAAEAAAAAAAAAAAAAAAAAAAAAAAAAAeAAAAaAAAAAAAAAAAAAAAAAAAAAAAAAAAAAAAECcAABAnAAAAAAAAAAAAAAAAAAAAAAAAAAAAAAAAAAAAAAAA6AMAABQAAAAAAAAAwMD/AAAAAAAAAAAAAAAAAAAAAABkAAAAAAAAAH9/fwAKAAAAHwAAAFQAAABEcsQF////AQAAAAAAAAAAAAAAAAAAAAAAAAAAAAAAAAAAAAAAAAAAAAAAAH9/fwDn5uYDzMzMAMDA/wB/f38AAAAAAAAAAAAAAAAAAAAAAAAAAAAhAAAAGAAAABQAAADTDgAADQUAAKI/AAAsGAAAECAAACYAAAAIAAAA//////////8="/>
              </a:ext>
            </a:extLst>
          </p:cNvSpPr>
          <p:nvPr/>
        </p:nvSpPr>
        <p:spPr>
          <a:xfrm>
            <a:off x="2409825" y="821055"/>
            <a:ext cx="7934325" cy="3108325"/>
          </a:xfrm>
          <a:prstGeom prst="rect">
            <a:avLst/>
          </a:prstGeom>
          <a:noFill/>
          <a:ln>
            <a:noFill/>
          </a:ln>
          <a:effectLst>
            <a:softEdge rad="635000"/>
          </a:effectLst>
        </p:spPr>
        <p:txBody>
          <a:bodyPr vert="horz" wrap="square" lIns="91440" tIns="45720" rIns="91440" bIns="45720" numCol="1" spcCol="215900" anchor="t"/>
          <a:lstStyle/>
          <a:p>
            <a:pPr algn="just">
              <a:defRPr lang="pt-pt"/>
            </a:pPr>
            <a:r>
              <a:rPr lang="pt-pt" sz="2800" b="1"/>
              <a:t>Se há duvida no ar estou aqui para ajudar! Quer dizer… a tabuada pode ajudar! Se vocês vão acampar 2 dias e vão fazer 2 lanches por dia temos 2x2=4 lanches a fazer nos dois dias. Mas vocês são 8 amigos certo? Então agora temos de fazer 8X4=32. São 32 os lanches a preparar! Já agora divirtam-se muito!!! </a:t>
            </a:r>
            <a:endParaRPr lang="pt-pt" sz="2800" b="1"/>
          </a:p>
        </p:txBody>
      </p:sp>
      <p:sp>
        <p:nvSpPr>
          <p:cNvPr id="5" name="CaixaDeTexto 6"/>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sPnY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DLMgAAnCQAADJGAADqKQAAECAAACYAAAAIAAAA//////////8="/>
              </a:ext>
            </a:extLst>
          </p:cNvSpPr>
          <p:nvPr/>
        </p:nvSpPr>
        <p:spPr>
          <a:xfrm>
            <a:off x="8256905" y="5951220"/>
            <a:ext cx="3154045" cy="862330"/>
          </a:xfrm>
          <a:prstGeom prst="rect">
            <a:avLst/>
          </a:prstGeom>
          <a:noFill/>
          <a:ln>
            <a:noFill/>
          </a:ln>
          <a:effectLst/>
        </p:spPr>
        <p:txBody>
          <a:bodyPr vert="horz" wrap="square" lIns="91440" tIns="45720" rIns="91440" bIns="45720" numCol="1" spcCol="215900" anchor="t"/>
          <a:lstStyle/>
          <a:p>
            <a:pPr algn="ctr">
              <a:defRPr lang="pt-pt"/>
            </a:pPr>
            <a:endParaRPr lang="pt-pt" sz="1000"/>
          </a:p>
          <a:p>
            <a:pPr algn="ctr">
              <a:defRPr lang="pt-pt"/>
            </a:pPr>
            <a:endParaRPr lang="pt-pt" sz="1000"/>
          </a:p>
          <a:p>
            <a:pPr algn="ctr">
              <a:defRPr lang="pt-pt"/>
            </a:pPr>
            <a:endParaRPr lang="pt-pt" sz="1000"/>
          </a:p>
          <a:p>
            <a:pPr algn="ctr">
              <a:defRPr lang="pt-pt"/>
            </a:pPr>
            <a:r>
              <a:rPr lang="pt-pt" sz="1000"/>
              <a:t>Fonte: </a:t>
            </a:r>
            <a:r>
              <a:rPr lang="en-us" sz="1000"/>
              <a:t>Fireplace Camping GIF By Luis Ricardo</a:t>
            </a:r>
            <a:endParaRPr lang="en-us" sz="1000"/>
          </a:p>
          <a:p>
            <a:pPr algn="ctr">
              <a:defRPr lang="pt-pt"/>
            </a:pPr>
            <a:endParaRPr lang="pt-pt" sz="1000"/>
          </a:p>
        </p:txBody>
      </p:sp>
    </p:spTree>
  </p:cSld>
  <p:clrMapOvr>
    <a:masterClrMapping/>
  </p:clrMapOvr>
  <p:timing>
    <p:tnLst>
      <p:par>
        <p:cTn id="1" dur="indefinite" restart="never" nodeType="tmRoot"/>
      </p:par>
    </p:tnLst>
  </p:timing>
</p:sld>
</file>

<file path=ppt/slides/slide1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EOVQ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BcAQAAOgEAAClKAADtKAAAEAAAACYAAAAIAAAAASAAAAAAAAA="/>
              </a:ext>
            </a:extLst>
          </p:cNvSpPr>
          <p:nvPr>
            <p:ph type="body" idx="1"/>
          </p:nvPr>
        </p:nvSpPr>
        <p:spPr>
          <a:xfrm>
            <a:off x="220980" y="199390"/>
            <a:ext cx="11834495" cy="6453505"/>
          </a:xfrm>
        </p:spPr>
        <p:txBody>
          <a:bodyPr vert="horz" wrap="square" lIns="91440" tIns="45720" rIns="91440" bIns="45720" numCol="1" spcCol="215900" anchor="t">
            <a:prstTxWarp prst="textNoShape">
              <a:avLst/>
            </a:prstTxWarp>
          </a:bodyPr>
          <a:lstStyle/>
          <a:p>
            <a:pPr marL="0" indent="0" algn="just">
              <a:lnSpc>
                <a:spcPct val="80000"/>
              </a:lnSpc>
              <a:buNone/>
              <a:defRPr lang="pt-pt"/>
            </a:pPr>
            <a:r>
              <a:rPr lang="pt-pt" sz="3000" b="1"/>
              <a:t>Mas e como fazemos quando precisamos de calcular a multiplicação entre dois números e pelo menos um deles não está na tabuada? Nesse caso usamos o algoritmo da multiplicação. Por exemplo 12x2.</a:t>
            </a:r>
            <a:endParaRPr lang="pt-pt" sz="3000" b="1"/>
          </a:p>
          <a:p>
            <a:pPr marL="0" indent="0" algn="just">
              <a:lnSpc>
                <a:spcPct val="80000"/>
              </a:lnSpc>
              <a:buNone/>
              <a:defRPr lang="pt-pt"/>
            </a:pPr>
            <a:endParaRPr lang="pt-pt" sz="3000">
              <a:solidFill>
                <a:srgbClr val="212529"/>
              </a:solidFill>
            </a:endParaRPr>
          </a:p>
          <a:p>
            <a:pPr algn="just">
              <a:lnSpc>
                <a:spcPct val="80000"/>
              </a:lnSpc>
              <a:defRPr lang="pt-pt"/>
            </a:pPr>
            <a:r>
              <a:rPr lang="pt-pt" sz="2600">
                <a:solidFill>
                  <a:srgbClr val="0070C0"/>
                </a:solidFill>
              </a:rPr>
              <a:t>O número com mais dígitos fica em cima. 			 </a:t>
            </a:r>
            <a:r>
              <a:rPr lang="pt-pt" sz="2600" b="1">
                <a:solidFill>
                  <a:srgbClr val="00B0F0"/>
                </a:solidFill>
              </a:rPr>
              <a:t>12</a:t>
            </a:r>
            <a:endParaRPr lang="pt-pt" sz="2600" b="1">
              <a:solidFill>
                <a:srgbClr val="00B0F0"/>
              </a:solidFill>
            </a:endParaRPr>
          </a:p>
          <a:p>
            <a:pPr marL="0" indent="0" algn="just">
              <a:lnSpc>
                <a:spcPct val="80000"/>
              </a:lnSpc>
              <a:buNone/>
              <a:defRPr lang="pt-pt"/>
            </a:pPr>
            <a:r>
              <a:rPr lang="pt-pt" sz="2600" b="1">
                <a:solidFill>
                  <a:srgbClr val="212529"/>
                </a:solidFill>
              </a:rPr>
              <a:t>			     			     			 x2</a:t>
            </a:r>
            <a:endParaRPr lang="pt-pt" sz="2600" b="1">
              <a:solidFill>
                <a:srgbClr val="212529"/>
              </a:solidFill>
            </a:endParaRPr>
          </a:p>
          <a:p>
            <a:pPr marL="0" indent="0" algn="just">
              <a:lnSpc>
                <a:spcPct val="80000"/>
              </a:lnSpc>
              <a:buNone/>
              <a:defRPr lang="pt-pt"/>
            </a:pPr>
            <a:r>
              <a:rPr lang="pt-pt" sz="2600" b="1">
                <a:solidFill>
                  <a:srgbClr val="212529"/>
                </a:solidFill>
              </a:rPr>
              <a:t>  </a:t>
            </a:r>
            <a:endParaRPr lang="pt-pt" sz="2600">
              <a:solidFill>
                <a:srgbClr val="212529"/>
              </a:solidFill>
            </a:endParaRPr>
          </a:p>
          <a:p>
            <a:pPr algn="just">
              <a:lnSpc>
                <a:spcPct val="80000"/>
              </a:lnSpc>
              <a:defRPr lang="pt-pt"/>
            </a:pPr>
            <a:r>
              <a:rPr lang="pt-pt" sz="2600">
                <a:solidFill>
                  <a:srgbClr val="92D050"/>
                </a:solidFill>
              </a:rPr>
              <a:t>Multiplicamos as unidades de baixo pelas unidades de cima. </a:t>
            </a:r>
            <a:r>
              <a:rPr lang="pt-pt" sz="2600" b="1">
                <a:solidFill>
                  <a:srgbClr val="212529"/>
                </a:solidFill>
              </a:rPr>
              <a:t>1</a:t>
            </a:r>
            <a:r>
              <a:rPr lang="pt-pt" sz="2600" b="1">
                <a:solidFill>
                  <a:srgbClr val="92D050"/>
                </a:solidFill>
              </a:rPr>
              <a:t>2</a:t>
            </a:r>
            <a:endParaRPr lang="pt-pt" sz="2600" b="1">
              <a:solidFill>
                <a:srgbClr val="92D050"/>
              </a:solidFill>
            </a:endParaRPr>
          </a:p>
          <a:p>
            <a:pPr marL="0" indent="0" algn="just">
              <a:lnSpc>
                <a:spcPct val="80000"/>
              </a:lnSpc>
              <a:buNone/>
              <a:defRPr lang="pt-pt"/>
            </a:pPr>
            <a:r>
              <a:rPr lang="pt-pt" sz="2600">
                <a:solidFill>
                  <a:srgbClr val="92D050"/>
                </a:solidFill>
              </a:rPr>
              <a:t>									  </a:t>
            </a:r>
            <a:r>
              <a:rPr lang="pt-pt" sz="2600" b="1">
                <a:solidFill>
                  <a:srgbClr val="212529"/>
                </a:solidFill>
              </a:rPr>
              <a:t>x</a:t>
            </a:r>
            <a:r>
              <a:rPr lang="pt-pt" sz="2600" b="1">
                <a:solidFill>
                  <a:srgbClr val="92D050"/>
                </a:solidFill>
              </a:rPr>
              <a:t>2</a:t>
            </a:r>
            <a:endParaRPr lang="pt-pt" sz="2600" b="1">
              <a:solidFill>
                <a:srgbClr val="92D050"/>
              </a:solidFill>
            </a:endParaRPr>
          </a:p>
          <a:p>
            <a:pPr marL="0" indent="0" algn="just">
              <a:lnSpc>
                <a:spcPct val="80000"/>
              </a:lnSpc>
              <a:buNone/>
              <a:defRPr lang="pt-pt"/>
            </a:pPr>
            <a:r>
              <a:rPr lang="pt-pt" sz="2600">
                <a:solidFill>
                  <a:srgbClr val="212529"/>
                </a:solidFill>
              </a:rPr>
              <a:t>     				   		  			    </a:t>
            </a:r>
            <a:r>
              <a:rPr lang="pt-pt" sz="2600">
                <a:solidFill>
                  <a:srgbClr val="92D050"/>
                </a:solidFill>
              </a:rPr>
              <a:t>4</a:t>
            </a:r>
            <a:endParaRPr lang="pt-pt" sz="2600">
              <a:solidFill>
                <a:srgbClr val="92D050"/>
              </a:solidFill>
            </a:endParaRPr>
          </a:p>
          <a:p>
            <a:pPr algn="just">
              <a:lnSpc>
                <a:spcPct val="80000"/>
              </a:lnSpc>
              <a:defRPr lang="pt-pt"/>
            </a:pPr>
            <a:r>
              <a:rPr lang="pt-pt" sz="2600">
                <a:solidFill>
                  <a:srgbClr val="FF0000"/>
                </a:solidFill>
              </a:rPr>
              <a:t>Multiplicamos as unidades de baixo pelas dezenas de cima.   </a:t>
            </a:r>
            <a:r>
              <a:rPr lang="pt-pt" sz="2600" b="1">
                <a:solidFill>
                  <a:srgbClr val="FF0000"/>
                </a:solidFill>
              </a:rPr>
              <a:t>1</a:t>
            </a:r>
            <a:r>
              <a:rPr lang="pt-pt" sz="2600" b="1">
                <a:solidFill>
                  <a:srgbClr val="212529"/>
                </a:solidFill>
              </a:rPr>
              <a:t>2</a:t>
            </a:r>
            <a:endParaRPr lang="pt-pt" sz="2600" b="1">
              <a:solidFill>
                <a:srgbClr val="212529"/>
              </a:solidFill>
            </a:endParaRPr>
          </a:p>
          <a:p>
            <a:pPr marL="0" indent="0" algn="just">
              <a:lnSpc>
                <a:spcPct val="80000"/>
              </a:lnSpc>
              <a:buNone/>
              <a:defRPr lang="pt-pt"/>
            </a:pPr>
            <a:r>
              <a:rPr lang="pt-pt" sz="2600" b="1">
                <a:solidFill>
                  <a:srgbClr val="212529"/>
                </a:solidFill>
              </a:rPr>
              <a:t>									  x</a:t>
            </a:r>
            <a:r>
              <a:rPr lang="pt-pt" sz="2600" b="1">
                <a:solidFill>
                  <a:srgbClr val="FF0000"/>
                </a:solidFill>
              </a:rPr>
              <a:t>2</a:t>
            </a:r>
            <a:endParaRPr lang="pt-pt" sz="2600" b="1">
              <a:solidFill>
                <a:srgbClr val="FF0000"/>
              </a:solidFill>
            </a:endParaRPr>
          </a:p>
          <a:p>
            <a:pPr marL="0" indent="0" algn="just">
              <a:lnSpc>
                <a:spcPct val="80000"/>
              </a:lnSpc>
              <a:buNone/>
              <a:defRPr lang="pt-pt"/>
            </a:pPr>
            <a:r>
              <a:rPr lang="pt-pt" sz="2600">
                <a:solidFill>
                  <a:srgbClr val="212529"/>
                </a:solidFill>
              </a:rPr>
              <a:t> 									  </a:t>
            </a:r>
            <a:r>
              <a:rPr lang="pt-pt" sz="2600">
                <a:solidFill>
                  <a:srgbClr val="FF0000"/>
                </a:solidFill>
              </a:rPr>
              <a:t>2</a:t>
            </a:r>
            <a:r>
              <a:rPr lang="pt-pt" sz="2600">
                <a:solidFill>
                  <a:srgbClr val="92D050"/>
                </a:solidFill>
              </a:rPr>
              <a:t>4</a:t>
            </a:r>
            <a:endParaRPr lang="pt-pt" sz="2600">
              <a:solidFill>
                <a:srgbClr val="92D050"/>
              </a:solidFill>
            </a:endParaRPr>
          </a:p>
          <a:p>
            <a:pPr marL="0" indent="0" algn="just">
              <a:lnSpc>
                <a:spcPct val="80000"/>
              </a:lnSpc>
              <a:buNone/>
              <a:defRPr lang="pt-pt"/>
            </a:pPr>
            <a:r>
              <a:rPr lang="pt-pt" sz="2600"/>
              <a:t>O resultado, a que chamamos produto, é 24.</a:t>
            </a:r>
            <a:endParaRPr lang="pt-pt" sz="2600"/>
          </a:p>
          <a:p>
            <a:pPr marL="0" indent="0" algn="just">
              <a:lnSpc>
                <a:spcPct val="80000"/>
              </a:lnSpc>
              <a:buNone/>
              <a:defRPr lang="pt-pt"/>
            </a:pPr>
            <a:endParaRPr lang="pt-pt" sz="2600">
              <a:solidFill>
                <a:srgbClr val="92D050"/>
              </a:solidFill>
            </a:endParaRPr>
          </a:p>
          <a:p>
            <a:pPr marL="0" indent="0" algn="just">
              <a:lnSpc>
                <a:spcPct val="80000"/>
              </a:lnSpc>
              <a:buNone/>
              <a:defRPr lang="pt-pt"/>
            </a:pPr>
            <a:endParaRPr lang="pt-pt" sz="2600">
              <a:solidFill>
                <a:srgbClr val="212529"/>
              </a:solidFill>
            </a:endParaRPr>
          </a:p>
        </p:txBody>
      </p:sp>
      <p:sp>
        <p:nvSpPr>
          <p:cNvPr id="3" name="Conexão reta 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A8NAAA1BAAABc3AADUEAAAEAAAACYAAAAIAAAA//////////8="/>
              </a:ext>
            </a:extLst>
          </p:cNvSpPr>
          <p:nvPr/>
        </p:nvSpPr>
        <p:spPr>
          <a:xfrm>
            <a:off x="8491220" y="2735580"/>
            <a:ext cx="464185" cy="0"/>
          </a:xfrm>
          <a:prstGeom prst="line">
            <a:avLst/>
          </a:prstGeom>
          <a:noFill/>
          <a:ln w="6350" cap="flat" cmpd="sng" algn="ctr">
            <a:solidFill>
              <a:srgbClr val="002060"/>
            </a:solidFill>
            <a:prstDash val="solid"/>
            <a:headEnd type="none"/>
            <a:tailEnd type="none"/>
          </a:ln>
          <a:effectLst/>
        </p:spPr>
      </p:sp>
      <p:cxnSp>
        <p:nvCxnSpPr>
          <p:cNvPr id="4" name="Conexão reta unidirecional 12"/>
          <p:cNvCxnSpPr>
            <a:extLst>
              <a:ext uri="smNativeData">
                <pr:smNativeData xmlns:pr="smNativeData" val="SMDATA_13_QV7FY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JLQUAA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cMAAAAEAAAAAAAAAAAAAAAAAAAAAAAAAAeAAAAaAAAAAAAAAAAAAAAAAAAAAAAAAAAAAAAECcAABAnAAAAAAAAAAAAAAAAAAAAAAAAAAAAAAAAAAAAAAAAAAAAABQAAAAAAAAAwMD/AAAAAABkAAAAMgAAAAAAAABkAAAAAAAAAH9/fwAKAAAAHwAAAFQAAAD///8A////AQAAAAAAAAAAAAAAAAAAAAAAAAAAAAAAAAAAAAAAAAAAktBQAH9/fwDn5uYDzMzMAMDA/wB/f38AAAAAAAAAAAAAAAAAAAAAAAAAAAAhAAAAGAAAABQAAAAWNwAAABYAABc3AAADFwAAEAAAACYAAAAIAAAA//////////8="/>
              </a:ext>
            </a:extLst>
          </p:cNvCxnSpPr>
          <p:nvPr/>
        </p:nvCxnSpPr>
        <p:spPr>
          <a:xfrm rot="16200000">
            <a:off x="8872855" y="3658235"/>
            <a:ext cx="164465" cy="635"/>
          </a:xfrm>
          <a:prstGeom prst="straightConnector1">
            <a:avLst/>
          </a:prstGeom>
          <a:noFill/>
          <a:ln w="6350" cap="flat" cmpd="sng" algn="ctr">
            <a:solidFill>
              <a:srgbClr val="92D050"/>
            </a:solidFill>
            <a:prstDash val="solid"/>
            <a:headEnd type="none"/>
            <a:tailEnd type="triangle" w="med" len="med"/>
          </a:ln>
          <a:effectLst/>
        </p:spPr>
      </p:cxnSp>
      <p:cxnSp>
        <p:nvCxnSpPr>
          <p:cNvPr id="5" name="Conexão reta unidirecional 15"/>
          <p:cNvCxnSpPr>
            <a:extLst>
              <a:ext uri="smNativeData">
                <pr:smNativeData xmlns:pr="smNativeData" val="SMDATA_13_QV7FY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wAAAH9/fwDn5uYDzMzMAMDA/wB/f38AAAAAAAAAAAAAAAAAAAAAAAAAAAAhAAAAGAAAABQAAABaNgAAUx4AABc3AAA6HwAAEAAAACYAAAAIAAAA//////////8="/>
              </a:ext>
            </a:extLst>
          </p:cNvCxnSpPr>
          <p:nvPr/>
        </p:nvCxnSpPr>
        <p:spPr>
          <a:xfrm rot="16200000">
            <a:off x="8822055" y="4942840"/>
            <a:ext cx="146685" cy="120015"/>
          </a:xfrm>
          <a:prstGeom prst="straightConnector1">
            <a:avLst/>
          </a:prstGeom>
          <a:noFill/>
          <a:ln w="6350" cap="flat" cmpd="sng" algn="ctr">
            <a:solidFill>
              <a:srgbClr val="FF0000"/>
            </a:solidFill>
            <a:prstDash val="solid"/>
            <a:headEnd type="none"/>
            <a:tailEnd type="triangle" w="med" len="med"/>
          </a:ln>
          <a:effectLst/>
        </p:spPr>
      </p:cxnSp>
      <p:sp>
        <p:nvSpPr>
          <p:cNvPr id="6" name="Conexão reta 24"/>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DtNAAAJxkAAMc3AAAnGQAAEAAAACYAAAAIAAAA//////////8="/>
              </a:ext>
            </a:extLst>
          </p:cNvSpPr>
          <p:nvPr/>
        </p:nvSpPr>
        <p:spPr>
          <a:xfrm>
            <a:off x="8603615" y="4088765"/>
            <a:ext cx="463550" cy="0"/>
          </a:xfrm>
          <a:prstGeom prst="line">
            <a:avLst/>
          </a:prstGeom>
          <a:noFill/>
          <a:ln w="6350" cap="flat" cmpd="sng" algn="ctr">
            <a:solidFill>
              <a:srgbClr val="002060"/>
            </a:solidFill>
            <a:prstDash val="solid"/>
            <a:headEnd type="none"/>
            <a:tailEnd type="none"/>
          </a:ln>
          <a:effectLst/>
        </p:spPr>
      </p:sp>
      <p:sp>
        <p:nvSpPr>
          <p:cNvPr id="7" name="Conexão reta 2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DtNAAAWSEAAMc3AABZIQAAEAAAACYAAAAIAAAA//////////8="/>
              </a:ext>
            </a:extLst>
          </p:cNvSpPr>
          <p:nvPr/>
        </p:nvSpPr>
        <p:spPr>
          <a:xfrm>
            <a:off x="8603615" y="5420995"/>
            <a:ext cx="463550" cy="0"/>
          </a:xfrm>
          <a:prstGeom prst="line">
            <a:avLst/>
          </a:prstGeom>
          <a:noFill/>
          <a:ln w="6350" cap="flat" cmpd="sng" algn="ctr">
            <a:solidFill>
              <a:srgbClr val="002060"/>
            </a:solidFill>
            <a:prstDash val="solid"/>
            <a:headEnd type="none"/>
            <a:tailEnd type="none"/>
          </a:ln>
          <a:effectLst/>
        </p:spPr>
      </p:sp>
      <p:graphicFrame>
        <p:nvGraphicFramePr>
          <p:cNvPr id="8" name="Objeto 28"/>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BnAGgA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5UAAAO8HAAA9SgAAgRYAABAAAAAmAAAACAAAAP//////////"/>
              </a:ext>
            </a:extLst>
          </p:cNvGraphicFramePr>
          <p:nvPr/>
        </p:nvGraphicFramePr>
        <p:xfrm>
          <a:off x="10549255" y="1289685"/>
          <a:ext cx="1518920" cy="2368550"/>
        </p:xfrm>
        <a:graphic>
          <a:graphicData uri="http://schemas.openxmlformats.org/presentationml/2006/ole">
            <p:oleObj spid="_x0000_s1032" name="Paint.Picture" r:id="rId3" progId="Paint.Picture">
              <p:embed/>
            </p:oleObj>
          </a:graphicData>
        </a:graphic>
      </p:graphicFrame>
      <p:graphicFrame>
        <p:nvGraphicFramePr>
          <p:cNvPr id="9" name="Objeto 29"/>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BpY1By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l0AAAAMXAAAHSwAASScAABAAAAAmAAAACAAAAP//////////"/>
              </a:ext>
            </a:extLst>
          </p:cNvGraphicFramePr>
          <p:nvPr/>
        </p:nvGraphicFramePr>
        <p:xfrm>
          <a:off x="10499725" y="3740785"/>
          <a:ext cx="1696720" cy="2645410"/>
        </p:xfrm>
        <a:graphic>
          <a:graphicData uri="http://schemas.openxmlformats.org/presentationml/2006/ole">
            <p:oleObj spid="_x0000_s1033" name="Paint.Picture" r:id="rId4" progId="Paint.Picture">
              <p:embed/>
            </p:oleObj>
          </a:graphicData>
        </a:graphic>
      </p:graphicFrame>
    </p:spTree>
  </p:cSld>
  <p:clrMapOvr>
    <a:masterClrMapping/>
  </p:clrMapOvr>
  <p:timing>
    <p:tnLst>
      <p:par>
        <p:cTn id="1" dur="indefinite" restart="never" nodeType="tmRoot"/>
      </p:par>
    </p:tnLst>
  </p:timing>
</p:sld>
</file>

<file path=ppt/slides/slide1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BcAQAAOgEAAClKAADtKAAAEAAAACYAAAAIAAAAASAAAAAAAAA="/>
              </a:ext>
            </a:extLst>
          </p:cNvSpPr>
          <p:nvPr>
            <p:ph type="body" idx="1"/>
          </p:nvPr>
        </p:nvSpPr>
        <p:spPr>
          <a:xfrm>
            <a:off x="220980" y="199390"/>
            <a:ext cx="11834495" cy="6453505"/>
          </a:xfrm>
        </p:spPr>
        <p:txBody>
          <a:bodyPr vert="horz" wrap="square" lIns="91440" tIns="45720" rIns="91440" bIns="45720" numCol="1" spcCol="215900" anchor="t">
            <a:prstTxWarp prst="textNoShape">
              <a:avLst/>
            </a:prstTxWarp>
          </a:bodyPr>
          <a:lstStyle/>
          <a:p>
            <a:pPr marL="0" indent="0" algn="just">
              <a:lnSpc>
                <a:spcPct val="70000"/>
              </a:lnSpc>
              <a:spcBef>
                <a:spcPts val="920"/>
              </a:spcBef>
              <a:buNone/>
              <a:defRPr lang="pt-pt" sz="2575"/>
            </a:pPr>
            <a:r>
              <a:rPr lang="pt-pt" sz="2945" b="1"/>
              <a:t>E quando da multiplicação entre as unidades resulta um número maior do que 9? Por exemplo 12x5.</a:t>
            </a:r>
            <a:endParaRPr lang="pt-pt" sz="2945" b="1"/>
          </a:p>
          <a:p>
            <a:pPr marL="0" indent="0" algn="just">
              <a:lnSpc>
                <a:spcPct val="70000"/>
              </a:lnSpc>
              <a:spcBef>
                <a:spcPts val="920"/>
              </a:spcBef>
              <a:buNone/>
              <a:defRPr lang="pt-pt" sz="2575"/>
            </a:pPr>
            <a:endParaRPr lang="pt-pt" sz="2760">
              <a:solidFill>
                <a:srgbClr val="212529"/>
              </a:solidFill>
            </a:endParaRPr>
          </a:p>
          <a:p>
            <a:pPr algn="just">
              <a:lnSpc>
                <a:spcPct val="70000"/>
              </a:lnSpc>
              <a:spcBef>
                <a:spcPts val="920"/>
              </a:spcBef>
              <a:defRPr lang="pt-pt" sz="2575"/>
            </a:pPr>
            <a:r>
              <a:rPr lang="pt-pt">
                <a:solidFill>
                  <a:srgbClr val="0070C0"/>
                </a:solidFill>
              </a:rPr>
              <a:t>O número com mais dígitos mantém-se em cima. </a:t>
            </a:r>
            <a:r>
              <a:rPr lang="pt-pt" sz="2390">
                <a:solidFill>
                  <a:srgbClr val="0070C0"/>
                </a:solidFill>
              </a:rPr>
              <a:t>	 		</a:t>
            </a:r>
            <a:r>
              <a:rPr lang="pt-pt" b="1">
                <a:solidFill>
                  <a:srgbClr val="00B0F0"/>
                </a:solidFill>
              </a:rPr>
              <a:t>12</a:t>
            </a:r>
            <a:endParaRPr lang="pt-pt" b="1">
              <a:solidFill>
                <a:srgbClr val="00B0F0"/>
              </a:solidFill>
            </a:endParaRPr>
          </a:p>
          <a:p>
            <a:pPr marL="0" indent="0" algn="just">
              <a:lnSpc>
                <a:spcPct val="70000"/>
              </a:lnSpc>
              <a:spcBef>
                <a:spcPts val="920"/>
              </a:spcBef>
              <a:buNone/>
              <a:defRPr lang="pt-pt" sz="2575"/>
            </a:pPr>
            <a:r>
              <a:rPr lang="pt-pt" b="1">
                <a:solidFill>
                  <a:srgbClr val="212529"/>
                </a:solidFill>
              </a:rPr>
              <a:t>			     			     		 		x5</a:t>
            </a:r>
            <a:endParaRPr lang="pt-pt" b="1">
              <a:solidFill>
                <a:srgbClr val="212529"/>
              </a:solidFill>
            </a:endParaRPr>
          </a:p>
          <a:p>
            <a:pPr marL="0" indent="0" algn="just">
              <a:lnSpc>
                <a:spcPct val="70000"/>
              </a:lnSpc>
              <a:spcBef>
                <a:spcPts val="920"/>
              </a:spcBef>
              <a:buNone/>
              <a:defRPr lang="pt-pt" sz="2575"/>
            </a:pPr>
            <a:r>
              <a:rPr lang="pt-pt" b="1">
                <a:solidFill>
                  <a:srgbClr val="212529"/>
                </a:solidFill>
              </a:rPr>
              <a:t>  </a:t>
            </a:r>
            <a:endParaRPr lang="pt-pt">
              <a:solidFill>
                <a:srgbClr val="212529"/>
              </a:solidFill>
            </a:endParaRPr>
          </a:p>
          <a:p>
            <a:pPr algn="just">
              <a:lnSpc>
                <a:spcPct val="70000"/>
              </a:lnSpc>
              <a:spcBef>
                <a:spcPts val="920"/>
              </a:spcBef>
              <a:defRPr lang="pt-pt" sz="2575"/>
            </a:pPr>
            <a:r>
              <a:rPr lang="pt-pt">
                <a:solidFill>
                  <a:srgbClr val="92D050"/>
                </a:solidFill>
              </a:rPr>
              <a:t>Multiplicamos as unidades 5x2=10. O zero colocamos no produto e o 1 acima da casa das dezenas para somar com o próximo resultado. </a:t>
            </a:r>
            <a:r>
              <a:rPr lang="pt-pt" sz="2390">
                <a:solidFill>
                  <a:srgbClr val="92D050"/>
                </a:solidFill>
              </a:rPr>
              <a:t>															</a:t>
            </a:r>
            <a:r>
              <a:rPr lang="pt-pt" sz="2025" b="1">
                <a:solidFill>
                  <a:srgbClr val="92D050"/>
                </a:solidFill>
              </a:rPr>
              <a:t>1</a:t>
            </a:r>
            <a:endParaRPr lang="pt-pt" sz="2025" b="1">
              <a:solidFill>
                <a:srgbClr val="92D050"/>
              </a:solidFill>
            </a:endParaRPr>
          </a:p>
          <a:p>
            <a:pPr marL="0" indent="0" algn="just">
              <a:lnSpc>
                <a:spcPct val="70000"/>
              </a:lnSpc>
              <a:spcBef>
                <a:spcPts val="920"/>
              </a:spcBef>
              <a:buNone/>
              <a:defRPr lang="pt-pt" sz="2575"/>
            </a:pPr>
            <a:r>
              <a:rPr lang="pt-pt" sz="2850">
                <a:solidFill>
                  <a:srgbClr val="92D050"/>
                </a:solidFill>
              </a:rPr>
              <a:t>		 								</a:t>
            </a:r>
            <a:r>
              <a:rPr lang="pt-pt" b="1">
                <a:solidFill>
                  <a:srgbClr val="212529"/>
                </a:solidFill>
              </a:rPr>
              <a:t>1</a:t>
            </a:r>
            <a:r>
              <a:rPr lang="pt-pt" b="1">
                <a:solidFill>
                  <a:srgbClr val="92D050"/>
                </a:solidFill>
              </a:rPr>
              <a:t>2</a:t>
            </a:r>
            <a:endParaRPr lang="pt-pt" b="1">
              <a:solidFill>
                <a:srgbClr val="92D050"/>
              </a:solidFill>
            </a:endParaRPr>
          </a:p>
          <a:p>
            <a:pPr marL="0" indent="0" algn="just">
              <a:lnSpc>
                <a:spcPct val="70000"/>
              </a:lnSpc>
              <a:spcBef>
                <a:spcPts val="920"/>
              </a:spcBef>
              <a:buNone/>
              <a:defRPr lang="pt-pt" sz="2575"/>
            </a:pPr>
            <a:r>
              <a:rPr lang="pt-pt" sz="2850">
                <a:solidFill>
                  <a:srgbClr val="92D050"/>
                </a:solidFill>
              </a:rPr>
              <a:t>										</a:t>
            </a:r>
            <a:r>
              <a:rPr lang="pt-pt" b="1">
                <a:solidFill>
                  <a:srgbClr val="212529"/>
                </a:solidFill>
              </a:rPr>
              <a:t>x</a:t>
            </a:r>
            <a:r>
              <a:rPr lang="pt-pt" b="1">
                <a:solidFill>
                  <a:srgbClr val="92D050"/>
                </a:solidFill>
              </a:rPr>
              <a:t>5</a:t>
            </a:r>
            <a:endParaRPr lang="pt-pt" b="1">
              <a:solidFill>
                <a:srgbClr val="92D050"/>
              </a:solidFill>
            </a:endParaRPr>
          </a:p>
          <a:p>
            <a:pPr marL="0" indent="0" algn="just">
              <a:lnSpc>
                <a:spcPct val="70000"/>
              </a:lnSpc>
              <a:spcBef>
                <a:spcPts val="920"/>
              </a:spcBef>
              <a:buNone/>
              <a:defRPr lang="pt-pt" sz="2575"/>
            </a:pPr>
            <a:r>
              <a:rPr lang="pt-pt" sz="2850">
                <a:solidFill>
                  <a:srgbClr val="212529"/>
                </a:solidFill>
              </a:rPr>
              <a:t>     						  		 		  </a:t>
            </a:r>
            <a:r>
              <a:rPr lang="pt-pt" b="1">
                <a:solidFill>
                  <a:srgbClr val="92D050"/>
                </a:solidFill>
              </a:rPr>
              <a:t>0</a:t>
            </a:r>
            <a:endParaRPr lang="pt-pt" b="1">
              <a:solidFill>
                <a:srgbClr val="92D050"/>
              </a:solidFill>
            </a:endParaRPr>
          </a:p>
          <a:p>
            <a:pPr algn="just">
              <a:lnSpc>
                <a:spcPct val="70000"/>
              </a:lnSpc>
              <a:spcBef>
                <a:spcPts val="920"/>
              </a:spcBef>
              <a:defRPr lang="pt-pt" sz="2575"/>
            </a:pPr>
            <a:r>
              <a:rPr lang="pt-pt">
                <a:solidFill>
                  <a:srgbClr val="FF0000"/>
                </a:solidFill>
              </a:rPr>
              <a:t>Realizamos a segunda multiplicação, somando 1 ao resultado.         </a:t>
            </a:r>
            <a:r>
              <a:rPr lang="pt-pt" sz="2025" b="1">
                <a:solidFill>
                  <a:srgbClr val="92D050"/>
                </a:solidFill>
              </a:rPr>
              <a:t>1</a:t>
            </a:r>
            <a:endParaRPr lang="pt-pt" sz="2025" b="1">
              <a:solidFill>
                <a:srgbClr val="FF0000"/>
              </a:solidFill>
            </a:endParaRPr>
          </a:p>
          <a:p>
            <a:pPr marL="0" indent="0" algn="just">
              <a:lnSpc>
                <a:spcPct val="70000"/>
              </a:lnSpc>
              <a:spcBef>
                <a:spcPts val="920"/>
              </a:spcBef>
              <a:buNone/>
              <a:defRPr lang="pt-pt" sz="2575"/>
            </a:pPr>
            <a:r>
              <a:rPr lang="pt-pt" sz="2390" b="1">
                <a:solidFill>
                  <a:srgbClr val="FF0000"/>
                </a:solidFill>
              </a:rPr>
              <a:t>									             </a:t>
            </a:r>
            <a:r>
              <a:rPr lang="pt-pt" b="1">
                <a:solidFill>
                  <a:srgbClr val="FF0000"/>
                </a:solidFill>
              </a:rPr>
              <a:t>1</a:t>
            </a:r>
            <a:r>
              <a:rPr lang="pt-pt" b="1">
                <a:solidFill>
                  <a:srgbClr val="92D050"/>
                </a:solidFill>
              </a:rPr>
              <a:t>2</a:t>
            </a:r>
            <a:endParaRPr lang="pt-pt" b="1">
              <a:solidFill>
                <a:srgbClr val="92D050"/>
              </a:solidFill>
            </a:endParaRPr>
          </a:p>
          <a:p>
            <a:pPr marL="0" indent="0" algn="just">
              <a:lnSpc>
                <a:spcPct val="70000"/>
              </a:lnSpc>
              <a:spcBef>
                <a:spcPts val="920"/>
              </a:spcBef>
              <a:buNone/>
              <a:defRPr lang="pt-pt" sz="2575"/>
            </a:pPr>
            <a:r>
              <a:rPr lang="pt-pt" sz="2390" b="1">
                <a:solidFill>
                  <a:srgbClr val="212529"/>
                </a:solidFill>
              </a:rPr>
              <a:t>							            		             </a:t>
            </a:r>
            <a:r>
              <a:rPr lang="pt-pt" b="1">
                <a:solidFill>
                  <a:srgbClr val="212529"/>
                </a:solidFill>
              </a:rPr>
              <a:t>x</a:t>
            </a:r>
            <a:r>
              <a:rPr lang="pt-pt" b="1">
                <a:solidFill>
                  <a:srgbClr val="FF0000"/>
                </a:solidFill>
              </a:rPr>
              <a:t>5</a:t>
            </a:r>
            <a:endParaRPr lang="pt-pt" b="1">
              <a:solidFill>
                <a:srgbClr val="FF0000"/>
              </a:solidFill>
            </a:endParaRPr>
          </a:p>
          <a:p>
            <a:pPr marL="0" indent="0" algn="just">
              <a:lnSpc>
                <a:spcPct val="70000"/>
              </a:lnSpc>
              <a:spcBef>
                <a:spcPts val="920"/>
              </a:spcBef>
              <a:buNone/>
              <a:defRPr lang="pt-pt" sz="2575"/>
            </a:pPr>
            <a:r>
              <a:rPr lang="pt-pt" sz="2390">
                <a:solidFill>
                  <a:srgbClr val="212529"/>
                </a:solidFill>
              </a:rPr>
              <a:t> </a:t>
            </a:r>
            <a:r>
              <a:rPr lang="pt-pt">
                <a:solidFill>
                  <a:srgbClr val="212529"/>
                </a:solidFill>
              </a:rPr>
              <a:t>O produto é 60.</a:t>
            </a:r>
            <a:r>
              <a:rPr lang="pt-pt" sz="2390">
                <a:solidFill>
                  <a:srgbClr val="212529"/>
                </a:solidFill>
              </a:rPr>
              <a:t>							             </a:t>
            </a:r>
            <a:r>
              <a:rPr lang="pt-pt" b="1">
                <a:solidFill>
                  <a:srgbClr val="FF0000"/>
                </a:solidFill>
              </a:rPr>
              <a:t>6</a:t>
            </a:r>
            <a:r>
              <a:rPr lang="pt-pt" b="1">
                <a:solidFill>
                  <a:srgbClr val="92D050"/>
                </a:solidFill>
              </a:rPr>
              <a:t>0</a:t>
            </a:r>
            <a:endParaRPr lang="pt-pt" b="1">
              <a:solidFill>
                <a:srgbClr val="92D050"/>
              </a:solidFill>
            </a:endParaRPr>
          </a:p>
          <a:p>
            <a:pPr marL="0" indent="0" algn="just">
              <a:lnSpc>
                <a:spcPct val="70000"/>
              </a:lnSpc>
              <a:spcBef>
                <a:spcPts val="920"/>
              </a:spcBef>
              <a:buNone/>
              <a:defRPr lang="pt-pt" sz="2575"/>
            </a:pPr>
            <a:endParaRPr lang="pt-pt" sz="2390">
              <a:solidFill>
                <a:srgbClr val="92D050"/>
              </a:solidFill>
            </a:endParaRPr>
          </a:p>
          <a:p>
            <a:pPr marL="0" indent="0" algn="just">
              <a:lnSpc>
                <a:spcPct val="70000"/>
              </a:lnSpc>
              <a:spcBef>
                <a:spcPts val="920"/>
              </a:spcBef>
              <a:buNone/>
              <a:defRPr lang="pt-pt" sz="2575"/>
            </a:pPr>
            <a:endParaRPr lang="pt-pt" sz="2390">
              <a:solidFill>
                <a:srgbClr val="212529"/>
              </a:solidFill>
            </a:endParaRPr>
          </a:p>
        </p:txBody>
      </p:sp>
      <p:sp>
        <p:nvSpPr>
          <p:cNvPr id="3" name="Conexão reta 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CGOQAAJQ0AAGE8AAAlDQAAEAAAACYAAAAIAAAA//////////8="/>
              </a:ext>
            </a:extLst>
          </p:cNvSpPr>
          <p:nvPr/>
        </p:nvSpPr>
        <p:spPr>
          <a:xfrm>
            <a:off x="9351010" y="2136775"/>
            <a:ext cx="464185" cy="0"/>
          </a:xfrm>
          <a:prstGeom prst="line">
            <a:avLst/>
          </a:prstGeom>
          <a:noFill/>
          <a:ln w="6350" cap="flat" cmpd="sng" algn="ctr">
            <a:solidFill>
              <a:srgbClr val="002060"/>
            </a:solidFill>
            <a:prstDash val="solid"/>
            <a:headEnd type="none"/>
            <a:tailEnd type="none"/>
          </a:ln>
          <a:effectLst/>
        </p:spPr>
      </p:sp>
      <p:cxnSp>
        <p:nvCxnSpPr>
          <p:cNvPr id="4" name="Conexão reta unidirecional 12"/>
          <p:cNvCxnSpPr>
            <a:extLst>
              <a:ext uri="smNativeData">
                <pr:smNativeData xmlns:pr="smNativeData" val="SMDATA_13_QV7FY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JLQUAA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3///8MAAAAEAAAAAAAAAAAAAAAAAAAAAAAAAAeAAAAaAAAAAAAAAAAAAAAAAAAAAAAAAAAAAAAECcAABAnAAAAAAAAAAAAAAAAAAAAAAAAAAAAAAAAAAAAAAAAAAAAABQAAAAAAAAAwMD/AAAAAABkAAAAMgAAAAAAAABkAAAAAAAAAH9/fwAKAAAAHwAAAFQAAAD///8A////AQAAAAAAAAAAAAAAAAAAAAAAAAAAAAAAAAAAAAAAAAAAktBQAH9/fwDn5uYDzMzMAMDA/wB/f38AAAAAAAAAAAAAAAAAAAAAAAAAAAAhAAAAGAAAABQAAACqOwAA8BcAAKs7AADzGAAAEAAAACYAAAAIAAAA//////////8="/>
              </a:ext>
            </a:extLst>
          </p:cNvCxnSpPr>
          <p:nvPr/>
        </p:nvCxnSpPr>
        <p:spPr>
          <a:xfrm rot="16200000">
            <a:off x="9617075" y="3973195"/>
            <a:ext cx="164465" cy="635"/>
          </a:xfrm>
          <a:prstGeom prst="straightConnector1">
            <a:avLst/>
          </a:prstGeom>
          <a:noFill/>
          <a:ln w="6350" cap="flat" cmpd="sng" algn="ctr">
            <a:solidFill>
              <a:srgbClr val="92D050"/>
            </a:solidFill>
            <a:prstDash val="solid"/>
            <a:headEnd type="none"/>
            <a:tailEnd type="triangle" w="med" len="med"/>
          </a:ln>
          <a:effectLst/>
        </p:spPr>
      </p:cxnSp>
      <p:cxnSp>
        <p:nvCxnSpPr>
          <p:cNvPr id="5" name="Conexão reta unidirecional 15"/>
          <p:cNvCxnSpPr>
            <a:extLst>
              <a:ext uri="smNativeData">
                <pr:smNativeData xmlns:pr="smNativeData" val="SMDATA_13_QV7FY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r///8MAAAAEAAAAAAAAAAAAAAAAAAAAAAAAAAeAAAAaAAAAAAAAAAAAAAAAAAAAAAAAAAAAAAAECcAABAnAAAAAAAAAAAAAAAAAAAAAAAAAAAAAAAAAAAAAAAAAAAAABQAAAAAAAAAwMD/AAAAAABkAAAAMgAAAAAAAABkAAAAAAAAAH9/fwAKAAAAHwAAAFQAAAD///8A////AQAAAAAAAAAAAAAAAAAAAAAAAAAAAAAAAAAAAAAAAAAA/wAAAH9/fwDn5uYDzMzMAMDA/wB/f38AAAAAAAAAAAAAAAAAAAAAAAAAAAAhAAAAGAAAABQAAAAmOgAAMiIAAOM6AAAaIwAAEAAAACYAAAAIAAAA//////////8="/>
              </a:ext>
            </a:extLst>
          </p:cNvCxnSpPr>
          <p:nvPr/>
        </p:nvCxnSpPr>
        <p:spPr>
          <a:xfrm rot="16200000">
            <a:off x="9439275" y="5572125"/>
            <a:ext cx="147320" cy="120015"/>
          </a:xfrm>
          <a:prstGeom prst="straightConnector1">
            <a:avLst/>
          </a:prstGeom>
          <a:noFill/>
          <a:ln w="6350" cap="flat" cmpd="sng" algn="ctr">
            <a:solidFill>
              <a:srgbClr val="FF0000"/>
            </a:solidFill>
            <a:prstDash val="solid"/>
            <a:headEnd type="none"/>
            <a:tailEnd type="triangle" w="med" len="med"/>
          </a:ln>
          <a:effectLst/>
        </p:spPr>
      </p:cxnSp>
      <p:sp>
        <p:nvSpPr>
          <p:cNvPr id="6" name="Conexão reta 24"/>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X///8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CYOQAA/xoAAHM8AAD/GgAAEAAAACYAAAAIAAAA//////////8="/>
              </a:ext>
            </a:extLst>
          </p:cNvSpPr>
          <p:nvPr/>
        </p:nvSpPr>
        <p:spPr>
          <a:xfrm>
            <a:off x="9362440" y="4388485"/>
            <a:ext cx="464185" cy="0"/>
          </a:xfrm>
          <a:prstGeom prst="line">
            <a:avLst/>
          </a:prstGeom>
          <a:noFill/>
          <a:ln w="6350" cap="flat" cmpd="sng" algn="ctr">
            <a:solidFill>
              <a:srgbClr val="002060"/>
            </a:solidFill>
            <a:prstDash val="solid"/>
            <a:headEnd type="none"/>
            <a:tailEnd type="none"/>
          </a:ln>
          <a:effectLst/>
        </p:spPr>
      </p:sp>
      <p:sp>
        <p:nvSpPr>
          <p:cNvPr id="7" name="Conexão reta 2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8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CGOQAAxyQAAGE8AADHJAAAEAAAACYAAAAIAAAA//////////8="/>
              </a:ext>
            </a:extLst>
          </p:cNvSpPr>
          <p:nvPr/>
        </p:nvSpPr>
        <p:spPr>
          <a:xfrm>
            <a:off x="9351010" y="5978525"/>
            <a:ext cx="464185" cy="0"/>
          </a:xfrm>
          <a:prstGeom prst="line">
            <a:avLst/>
          </a:prstGeom>
          <a:noFill/>
          <a:ln w="6350" cap="flat" cmpd="sng" algn="ctr">
            <a:solidFill>
              <a:srgbClr val="002060"/>
            </a:solidFill>
            <a:prstDash val="solid"/>
            <a:headEnd type="none"/>
            <a:tailEnd type="none"/>
          </a:ln>
          <a:effectLst/>
        </p:spPr>
      </p:sp>
      <p:graphicFrame>
        <p:nvGraphicFramePr>
          <p:cNvPr id="8" name="Objeto 28"/>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BpY1By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b0IAANEDAACnSQAAEw8AABAAAAAmAAAACAAAAP//////////"/>
              </a:ext>
            </a:extLst>
          </p:cNvGraphicFramePr>
          <p:nvPr/>
        </p:nvGraphicFramePr>
        <p:xfrm>
          <a:off x="10799445" y="620395"/>
          <a:ext cx="1173480" cy="1830070"/>
        </p:xfrm>
        <a:graphic>
          <a:graphicData uri="http://schemas.openxmlformats.org/presentationml/2006/ole">
            <p:oleObj spid="_x0000_s1032" name="Paint.Picture" r:id="rId3" progId="Paint.Picture">
              <p:embed/>
            </p:oleObj>
          </a:graphicData>
        </a:graphic>
      </p:graphicFrame>
      <p:graphicFrame>
        <p:nvGraphicFramePr>
          <p:cNvPr id="9" name="Objeto 29"/>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AAAAAA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LUMAAAccAABlSgAASScAABAAAAAmAAAACAAAAP//////////"/>
              </a:ext>
            </a:extLst>
          </p:cNvGraphicFramePr>
          <p:nvPr/>
        </p:nvGraphicFramePr>
        <p:xfrm>
          <a:off x="10920095" y="4556125"/>
          <a:ext cx="1173480" cy="1830070"/>
        </p:xfrm>
        <a:graphic>
          <a:graphicData uri="http://schemas.openxmlformats.org/presentationml/2006/ole">
            <p:oleObj spid="_x0000_s1033" name="Paint.Picture" r:id="rId4" progId="Paint.Picture">
              <p:embed/>
            </p:oleObj>
          </a:graphicData>
        </a:graphic>
      </p:graphicFrame>
    </p:spTree>
  </p:cSld>
  <p:clrMapOvr>
    <a:masterClrMapping/>
  </p:clrMapOvr>
  <p:timing>
    <p:tnLst>
      <p:par>
        <p:cTn id="1" dur="indefinite" restart="never" nodeType="tmRoot"/>
      </p:par>
    </p:tnLst>
  </p:timing>
</p:sld>
</file>

<file path=ppt/slides/slide1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0Ytk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Pizza italiana – uma ajuda internacional</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SR3jc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AAJgAAEAAAACYAAAAIAAAAAAAAAAAAAAA="/>
              </a:ext>
            </a:extLst>
          </p:cNvSpPr>
          <p:nvPr>
            <p:ph type="body" idx="1"/>
          </p:nvPr>
        </p:nvSpPr>
        <p:spPr/>
        <p:txBody>
          <a:bodyPr/>
          <a:lstStyle/>
          <a:p>
            <a:pPr algn="just">
              <a:defRPr lang="pt-pt"/>
            </a:pPr>
            <a:r>
              <a:rPr lang="pt-pt" b="1"/>
              <a:t>Um cozinheiro italiano faz 4 pizzas por dia com os mesmos ingredientes. Em cada pizza coloca 9 rodelas de pepperoni. Quantas rodelas vai usar por dia? E no final de uma semana quantas usou? </a:t>
            </a:r>
            <a:endParaRPr lang="pt-pt" b="1"/>
          </a:p>
          <a:p>
            <a:pPr>
              <a:defRPr lang="pt-pt"/>
            </a:pPr>
          </a:p>
          <a:p>
            <a:pPr marL="0" indent="0">
              <a:buNone/>
              <a:defRPr lang="pt-pt"/>
            </a:pPr>
          </a:p>
        </p:txBody>
      </p:sp>
      <p:sp>
        <p:nvSpPr>
          <p:cNvPr id="4" name="CaixaDeTexto 10"/>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T///8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GFwAA4yIAALozAABnJAAAECAAACYAAAAIAAAA//////////8="/>
              </a:ext>
            </a:extLst>
          </p:cNvSpPr>
          <p:nvPr/>
        </p:nvSpPr>
        <p:spPr>
          <a:xfrm>
            <a:off x="3783330" y="5671185"/>
            <a:ext cx="4625340" cy="246380"/>
          </a:xfrm>
          <a:prstGeom prst="rect">
            <a:avLst/>
          </a:prstGeom>
          <a:noFill/>
          <a:ln>
            <a:noFill/>
          </a:ln>
          <a:effectLst/>
        </p:spPr>
        <p:txBody>
          <a:bodyPr vert="horz" wrap="square" lIns="91440" tIns="45720" rIns="91440" bIns="45720" numCol="1" spcCol="215900" anchor="t"/>
          <a:lstStyle/>
          <a:p>
            <a:pPr algn="ctr">
              <a:defRPr lang="pt-pt"/>
            </a:pPr>
            <a:r>
              <a:rPr lang="pt-pt" sz="1000"/>
              <a:t>Fonte: br.pinterest.com</a:t>
            </a:r>
            <a:endParaRPr lang="pt-pt" sz="1000"/>
          </a:p>
        </p:txBody>
      </p:sp>
      <p:pic>
        <p:nvPicPr>
          <p:cNvPr id="5" name="Picture 2" descr="43 ideias de COZINHA 1 | cozinheira desenho, chef de cozinha, arte de  cozinha"/>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PAAL/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lR8AADoUAABrKwAA0SIAABAAAAAmAAAACAAAAP//////////"/>
              </a:ext>
            </a:extLst>
          </p:cNvPicPr>
          <p:nvPr/>
        </p:nvPicPr>
        <p:blipFill>
          <a:blip r:embed="rId2"/>
          <a:stretch>
            <a:fillRect/>
          </a:stretch>
        </p:blipFill>
        <p:spPr>
          <a:xfrm>
            <a:off x="5133975" y="3288030"/>
            <a:ext cx="1924050" cy="2371725"/>
          </a:xfrm>
          <a:prstGeom prst="rect">
            <a:avLst/>
          </a:prstGeom>
          <a:noFill/>
          <a:ln>
            <a:noFill/>
          </a:ln>
          <a:effectLst/>
        </p:spPr>
      </p:pic>
    </p:spTree>
  </p:cSld>
  <p:clrMapOvr>
    <a:masterClrMapping/>
  </p:clrMapOvr>
  <p:timing>
    <p:tnLst>
      <p:par>
        <p:cTn id="1" dur="indefinite" restart="never" nodeType="tmRoot"/>
      </p:par>
    </p:tnLst>
  </p:timing>
</p:sld>
</file>

<file path=ppt/slides/slide1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Marcador de Posição de Conteúdo 3"/>
          <p:cNvPicPr>
            <a:picLocks noGrp="1" noChangeArrowheads="1"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ngAC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SQEAAEsKAABIDwAA5R8AABAAAAAmAAAACAAAAAGBAAAAAAAA"/>
              </a:ext>
            </a:extLst>
          </p:cNvPicPr>
          <p:nvPr>
            <p:ph type="pic" idx="1"/>
          </p:nvPr>
        </p:nvPicPr>
        <p:blipFill>
          <a:blip r:embed="rId2"/>
          <a:stretch>
            <a:fillRect/>
          </a:stretch>
        </p:blipFill>
        <p:spPr>
          <a:xfrm>
            <a:off x="208915" y="1673225"/>
            <a:ext cx="2275205" cy="3511550"/>
          </a:xfrm>
          <a:prstGeom prst="rect">
            <a:avLst/>
          </a:prstGeom>
        </p:spPr>
      </p:pic>
      <p:sp>
        <p:nvSpPr>
          <p:cNvPr id="3" name="CaixaDeTexto 4"/>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NCfGjY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qEQAAbQMAAL87AAAaKQAAECAAACYAAAAIAAAA//////////8="/>
              </a:ext>
            </a:extLst>
          </p:cNvSpPr>
          <p:nvPr/>
        </p:nvSpPr>
        <p:spPr>
          <a:xfrm>
            <a:off x="2830830" y="556895"/>
            <a:ext cx="6881495" cy="6124575"/>
          </a:xfrm>
          <a:prstGeom prst="rect">
            <a:avLst/>
          </a:prstGeom>
          <a:noFill/>
          <a:ln>
            <a:noFill/>
          </a:ln>
          <a:effectLst/>
        </p:spPr>
        <p:txBody>
          <a:bodyPr vert="horz" wrap="square" lIns="91440" tIns="45720" rIns="91440" bIns="45720" numCol="1" spcCol="215900" anchor="t"/>
          <a:lstStyle/>
          <a:p>
            <a:pPr algn="just">
              <a:defRPr lang="pt-pt"/>
            </a:pPr>
            <a:r>
              <a:rPr lang="pt-pt" sz="2800" b="1"/>
              <a:t>Pizza? 4 pizzas iguais? Esta é comigo!</a:t>
            </a:r>
            <a:endParaRPr lang="pt-pt" sz="2800" b="1"/>
          </a:p>
          <a:p>
            <a:pPr algn="just">
              <a:defRPr lang="pt-pt"/>
            </a:pPr>
            <a:r>
              <a:rPr lang="pt-pt" sz="2800" b="1"/>
              <a:t>Vamos começar pelo principio. Por dia ele vai usar 9 rodelas X 4 pizzas. 9x4=36 (rodelas)</a:t>
            </a:r>
            <a:endParaRPr lang="pt-pt" sz="2800" b="1"/>
          </a:p>
          <a:p>
            <a:pPr algn="just">
              <a:defRPr lang="pt-pt"/>
            </a:pPr>
            <a:r>
              <a:rPr lang="pt-pt" sz="2800" b="1"/>
              <a:t>Numa semana, que tem 7 dias, apenas tens de usar o resultado anterior e multiplica-lo por 7. </a:t>
            </a:r>
            <a:endParaRPr lang="pt-pt" sz="2800" b="1"/>
          </a:p>
          <a:p>
            <a:pPr algn="just">
              <a:defRPr lang="pt-pt"/>
            </a:pPr>
            <a:r>
              <a:rPr lang="pt-pt" sz="2800" b="1"/>
              <a:t>  36</a:t>
            </a:r>
            <a:endParaRPr lang="pt-pt" sz="2800" b="1"/>
          </a:p>
          <a:p>
            <a:pPr algn="just">
              <a:defRPr lang="pt-pt"/>
            </a:pPr>
            <a:r>
              <a:rPr lang="pt-pt" sz="2800" b="1"/>
              <a:t>  X7</a:t>
            </a:r>
            <a:endParaRPr lang="pt-pt" sz="2800" b="1"/>
          </a:p>
          <a:p>
            <a:pPr algn="just">
              <a:defRPr lang="pt-pt"/>
            </a:pPr>
            <a:r>
              <a:rPr lang="pt-pt" sz="2800" b="1"/>
              <a:t>252</a:t>
            </a:r>
            <a:endParaRPr lang="pt-pt" sz="2800" b="1"/>
          </a:p>
          <a:p>
            <a:pPr algn="just">
              <a:defRPr lang="pt-pt"/>
            </a:pPr>
            <a:endParaRPr lang="pt-pt" sz="2800" b="1"/>
          </a:p>
          <a:p>
            <a:pPr algn="just">
              <a:defRPr lang="pt-pt"/>
            </a:pPr>
            <a:r>
              <a:rPr lang="pt-pt" sz="2800" b="1"/>
              <a:t>O cozinheiro usará 252 rodelas de pepperoni numa semana!</a:t>
            </a:r>
            <a:endParaRPr lang="pt-pt" sz="2800" b="1"/>
          </a:p>
          <a:p>
            <a:pPr algn="just">
              <a:defRPr lang="pt-pt"/>
            </a:pPr>
            <a:r>
              <a:rPr lang="pt-pt" sz="2800" b="1"/>
              <a:t>E eu já estou a ficar cá com uma fome!</a:t>
            </a:r>
            <a:endParaRPr lang="pt-pt" sz="2800" b="1"/>
          </a:p>
          <a:p>
            <a:pPr>
              <a:defRPr lang="pt-pt"/>
            </a:pPr>
            <a:endParaRPr lang="pt-pt" sz="2800"/>
          </a:p>
        </p:txBody>
      </p:sp>
      <p:sp>
        <p:nvSpPr>
          <p:cNvPr id="4" name="Conexão reta 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RHLEBX9/fwDn5uYDzMzMAMDA/wB/f38AAAAAAAAAAAAAAAAAAAAAAAAAAAAhAAAAGAAAABQAAAD7EQAAvRgAANsVAAC9GAAAEAAAACYAAAAIAAAA//////////8="/>
              </a:ext>
            </a:extLst>
          </p:cNvSpPr>
          <p:nvPr/>
        </p:nvSpPr>
        <p:spPr>
          <a:xfrm>
            <a:off x="2922905" y="4021455"/>
            <a:ext cx="629920" cy="0"/>
          </a:xfrm>
          <a:prstGeom prst="line">
            <a:avLst/>
          </a:prstGeom>
          <a:noFill/>
          <a:ln w="6350" cap="flat" cmpd="sng" algn="ctr">
            <a:solidFill>
              <a:schemeClr val="accent1"/>
            </a:solidFill>
            <a:prstDash val="solid"/>
            <a:headEnd type="none"/>
            <a:tailEnd type="none"/>
          </a:ln>
          <a:effectLst/>
        </p:spPr>
      </p:sp>
      <p:sp>
        <p:nvSpPr>
          <p:cNvPr id="5" name="CaixaDeTexto 7"/>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hW8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DLwAAvxsAAOZVAABDHQAAECAAACYAAAAIAAAA//////////8="/>
              </a:ext>
            </a:extLst>
          </p:cNvSpPr>
          <p:nvPr/>
        </p:nvSpPr>
        <p:spPr>
          <a:xfrm>
            <a:off x="7682865" y="4510405"/>
            <a:ext cx="6280785" cy="246380"/>
          </a:xfrm>
          <a:prstGeom prst="rect">
            <a:avLst/>
          </a:prstGeom>
          <a:noFill/>
          <a:ln>
            <a:noFill/>
          </a:ln>
          <a:effectLst/>
        </p:spPr>
        <p:txBody>
          <a:bodyPr vert="horz" wrap="square" lIns="91440" tIns="45720" rIns="91440" bIns="45720" numCol="1" spcCol="215900" anchor="t"/>
          <a:lstStyle/>
          <a:p>
            <a:pPr algn="ctr">
              <a:defRPr lang="pt-pt"/>
            </a:pPr>
            <a:r>
              <a:rPr lang="pt-pt" sz="1000"/>
              <a:t>Fonte: giphy.com</a:t>
            </a:r>
            <a:endParaRPr lang="pt-pt" sz="1000"/>
          </a:p>
        </p:txBody>
      </p:sp>
      <p:pic>
        <p:nvPicPr>
          <p:cNvPr id="6" name="Picture 2" descr="When The Pizza Arrives GIFs - Get the best GIF on GIPHY"/>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dAI8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hjwAAAoPAACjSAAAJhsAABAAAAAmAAAACAAAAP//////////"/>
              </a:ext>
            </a:extLst>
          </p:cNvPicPr>
          <p:nvPr/>
        </p:nvPicPr>
        <p:blipFill>
          <a:blip r:embed="rId3"/>
          <a:stretch>
            <a:fillRect/>
          </a:stretch>
        </p:blipFill>
        <p:spPr>
          <a:xfrm>
            <a:off x="9838690" y="2444750"/>
            <a:ext cx="1969135" cy="1968500"/>
          </a:xfrm>
          <a:prstGeom prst="rect">
            <a:avLst/>
          </a:prstGeom>
          <a:noFill/>
          <a:ln>
            <a:noFill/>
          </a:ln>
          <a:effectLst/>
        </p:spPr>
      </p:pic>
    </p:spTree>
  </p:cSld>
  <p:clrMapOvr>
    <a:masterClrMapping/>
  </p:clrMapOvr>
  <p:timing>
    <p:tnLst>
      <p:par>
        <p:cTn id="1" dur="indefinite" restart="never" nodeType="tmRoot"/>
      </p:par>
    </p:tnLst>
  </p:timing>
</p:sld>
</file>

<file path=ppt/slides/slide1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z5ks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O problema da Ladybug</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ycZjQ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BQJQAAEAAAACYAAAAIAAAAAQAAAAAAAAA="/>
              </a:ext>
            </a:extLst>
          </p:cNvSpPr>
          <p:nvPr>
            <p:ph type="body" idx="1"/>
          </p:nvPr>
        </p:nvSpPr>
        <p:spPr>
          <a:xfrm>
            <a:off x="838200" y="1825625"/>
            <a:ext cx="10515600" cy="4239895"/>
          </a:xfrm>
        </p:spPr>
        <p:txBody>
          <a:bodyPr/>
          <a:lstStyle/>
          <a:p>
            <a:pPr algn="just">
              <a:defRPr lang="pt-pt"/>
            </a:pPr>
            <a:r>
              <a:rPr lang="pt-pt" b="1"/>
              <a:t>A  Ladybug é muito trabalhadora e a mãe dela quer saber quantas alfaces ela já plantou nos seus 9 quintais. Cada quintal tem 168 alfaces. Ela está com dificuldades em obter a resposta. Afinal quantas alfaces tem ela ao todo?</a:t>
            </a:r>
            <a:endParaRPr lang="pt-pt" b="1"/>
          </a:p>
        </p:txBody>
      </p:sp>
      <p:pic>
        <p:nvPicPr>
          <p:cNvPr id="4" name="Picture 2" descr="Ilustração Vetorial De Uma Alface Engraçada E Sorridente No Estilo De  Desenho Animado Ilustração do Vetor - Ilustração de branco, salada:  164357520"/>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v8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HzsAAC0UAABkRgAAcR8AABAAAAAmAAAACAAAAP//////////"/>
              </a:ext>
            </a:extLst>
          </p:cNvPicPr>
          <p:nvPr/>
        </p:nvPicPr>
        <p:blipFill>
          <a:blip r:embed="rId2"/>
          <a:stretch>
            <a:fillRect/>
          </a:stretch>
        </p:blipFill>
        <p:spPr>
          <a:xfrm>
            <a:off x="9610725" y="3279775"/>
            <a:ext cx="1831975" cy="1831340"/>
          </a:xfrm>
          <a:prstGeom prst="rect">
            <a:avLst/>
          </a:prstGeom>
          <a:noFill/>
          <a:ln>
            <a:noFill/>
          </a:ln>
          <a:effectLst/>
        </p:spPr>
      </p:pic>
      <p:sp>
        <p:nvSpPr>
          <p:cNvPr id="5" name="CaixaDeTexto 5"/>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MMwAAbh4AAIBPAADyHwAAECAAACYAAAAIAAAA//////////8="/>
              </a:ext>
            </a:extLst>
          </p:cNvSpPr>
          <p:nvPr/>
        </p:nvSpPr>
        <p:spPr>
          <a:xfrm>
            <a:off x="8298180" y="4946650"/>
            <a:ext cx="4625340" cy="246380"/>
          </a:xfrm>
          <a:prstGeom prst="rect">
            <a:avLst/>
          </a:prstGeom>
          <a:noFill/>
          <a:ln>
            <a:noFill/>
          </a:ln>
          <a:effectLst/>
        </p:spPr>
        <p:txBody>
          <a:bodyPr vert="horz" wrap="square" lIns="91440" tIns="45720" rIns="91440" bIns="45720" numCol="1" spcCol="215900" anchor="t"/>
          <a:lstStyle/>
          <a:p>
            <a:pPr algn="ctr">
              <a:defRPr lang="pt-pt"/>
            </a:pPr>
            <a:r>
              <a:rPr lang="pt-pt" sz="1000"/>
              <a:t>Fonte: pt.dreamstime.com</a:t>
            </a:r>
            <a:endParaRPr lang="pt-pt" sz="1000"/>
          </a:p>
        </p:txBody>
      </p:sp>
      <p:pic>
        <p:nvPicPr>
          <p:cNvPr id="6" name="Picture 4" descr="Miraculous Theme Song - Miraculous Ladybug - LETRAS.MUS.BR"/>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6B4AAHQWAAAXLAAAoyMAABAAAAAmAAAACAAAAP//////////"/>
              </a:ext>
            </a:extLst>
          </p:cNvPicPr>
          <p:nvPr/>
        </p:nvPicPr>
        <p:blipFill>
          <a:blip r:embed="rId3"/>
          <a:stretch>
            <a:fillRect/>
          </a:stretch>
        </p:blipFill>
        <p:spPr>
          <a:xfrm>
            <a:off x="5024120" y="3649980"/>
            <a:ext cx="2143125" cy="2143125"/>
          </a:xfrm>
          <a:prstGeom prst="rect">
            <a:avLst/>
          </a:prstGeom>
          <a:noFill/>
          <a:ln>
            <a:noFill/>
          </a:ln>
          <a:effectLst/>
        </p:spPr>
      </p:pic>
      <p:sp>
        <p:nvSpPr>
          <p:cNvPr id="7" name="CaixaDeTexto 7"/>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Z9CI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GFwAAJCQAALozAACoJQAAECAAACYAAAAIAAAA//////////8="/>
              </a:ext>
            </a:extLst>
          </p:cNvSpPr>
          <p:nvPr/>
        </p:nvSpPr>
        <p:spPr>
          <a:xfrm>
            <a:off x="3783330" y="5875020"/>
            <a:ext cx="4625340" cy="246380"/>
          </a:xfrm>
          <a:prstGeom prst="rect">
            <a:avLst/>
          </a:prstGeom>
          <a:noFill/>
          <a:ln>
            <a:noFill/>
          </a:ln>
          <a:effectLst/>
        </p:spPr>
        <p:txBody>
          <a:bodyPr vert="horz" wrap="square" lIns="91440" tIns="45720" rIns="91440" bIns="45720" numCol="1" spcCol="215900" anchor="t"/>
          <a:lstStyle/>
          <a:p>
            <a:pPr algn="ctr">
              <a:defRPr lang="pt-pt"/>
            </a:pPr>
            <a:r>
              <a:rPr lang="pt-pt" sz="1000"/>
              <a:t>Fonte: letras.mus.br</a:t>
            </a:r>
            <a:endParaRPr lang="pt-pt" sz="1000"/>
          </a:p>
        </p:txBody>
      </p:sp>
    </p:spTree>
  </p:cSld>
  <p:clrMapOvr>
    <a:masterClrMapping/>
  </p:clrMapOvr>
  <p:timing>
    <p:tnLst>
      <p:par>
        <p:cTn id="1" dur="indefinite" restart="never" nodeType="tmRoot"/>
      </p:par>
    </p:tnLst>
  </p:timing>
</p:sld>
</file>

<file path=ppt/slides/slide1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CaixaDeTexto 7"/>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iTkjE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wFAAAxQcAAOA9AAB+JQAAECAAACYAAAAIAAAA//////////8="/>
              </a:ext>
            </a:extLst>
          </p:cNvSpPr>
          <p:nvPr/>
        </p:nvSpPr>
        <p:spPr>
          <a:xfrm>
            <a:off x="3362960" y="1263015"/>
            <a:ext cx="6695440" cy="4831715"/>
          </a:xfrm>
          <a:prstGeom prst="rect">
            <a:avLst/>
          </a:prstGeom>
          <a:noFill/>
          <a:ln>
            <a:noFill/>
          </a:ln>
          <a:effectLst/>
        </p:spPr>
        <p:txBody>
          <a:bodyPr vert="horz" wrap="square" lIns="91440" tIns="45720" rIns="91440" bIns="45720" numCol="1" spcCol="215900" anchor="t"/>
          <a:lstStyle/>
          <a:p>
            <a:pPr algn="just">
              <a:defRPr lang="pt-pt"/>
            </a:pPr>
            <a:r>
              <a:rPr lang="pt-pt" sz="2800" b="1"/>
              <a:t>Não te preocupes, eu vou ajudar-te a descobrir o resultado. É só aplicares a tabuada, Ladybug.</a:t>
            </a:r>
            <a:endParaRPr lang="pt-pt" sz="2800" b="1"/>
          </a:p>
          <a:p>
            <a:pPr algn="just">
              <a:defRPr lang="pt-pt"/>
            </a:pPr>
            <a:r>
              <a:rPr lang="pt-pt" sz="2800" b="1"/>
              <a:t>168 alfaces x 9 quintais.</a:t>
            </a:r>
            <a:endParaRPr lang="pt-pt" sz="2800" b="1"/>
          </a:p>
          <a:p>
            <a:pPr algn="just">
              <a:defRPr lang="pt-pt"/>
            </a:pPr>
            <a:r>
              <a:rPr lang="pt-pt" sz="2800" b="1"/>
              <a:t>  168</a:t>
            </a:r>
            <a:endParaRPr lang="pt-pt" sz="2800" b="1"/>
          </a:p>
          <a:p>
            <a:pPr algn="just">
              <a:defRPr lang="pt-pt"/>
            </a:pPr>
            <a:r>
              <a:rPr lang="pt-pt" sz="2800" b="1"/>
              <a:t>  X  9</a:t>
            </a:r>
            <a:endParaRPr lang="pt-pt" sz="2800" b="1"/>
          </a:p>
          <a:p>
            <a:pPr algn="just">
              <a:defRPr lang="pt-pt"/>
            </a:pPr>
            <a:r>
              <a:rPr lang="pt-pt" sz="2800" b="1"/>
              <a:t>1512</a:t>
            </a:r>
            <a:endParaRPr lang="pt-pt" sz="2800" b="1"/>
          </a:p>
          <a:p>
            <a:pPr algn="just">
              <a:defRPr lang="pt-pt"/>
            </a:pPr>
            <a:r>
              <a:rPr lang="pt-pt" sz="2800" b="1"/>
              <a:t>Então tu tens 1512 alfaces.</a:t>
            </a:r>
            <a:endParaRPr lang="pt-pt" sz="2800" b="1"/>
          </a:p>
          <a:p>
            <a:pPr algn="just">
              <a:defRPr lang="pt-pt"/>
            </a:pPr>
            <a:endParaRPr lang="pt-pt" sz="2800" b="1"/>
          </a:p>
          <a:p>
            <a:pPr algn="just">
              <a:defRPr lang="pt-pt"/>
            </a:pPr>
            <a:r>
              <a:rPr lang="pt-pt" sz="2800" b="1"/>
              <a:t>Quer dizer, 1511 porque eu vou levar uma para o meu jantar!</a:t>
            </a:r>
            <a:endParaRPr lang="pt-pt" sz="2800" b="1"/>
          </a:p>
        </p:txBody>
      </p:sp>
      <p:pic>
        <p:nvPicPr>
          <p:cNvPr id="3" name="Picture 4" descr="Miraculous Tales Of Ladybug And Cat Noir GIF - Miraculous  TalesOfLadybugAndCatNoir Wink… | Miraculous ladybug movie, Miraculous  ladybug anime, Miraculous ladybug oc"/>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WBQ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fT4AANkMAABsSQAAqB8AABAAAAAmAAAACAAAAP//////////"/>
              </a:ext>
            </a:extLst>
          </p:cNvPicPr>
          <p:nvPr/>
        </p:nvPicPr>
        <p:blipFill>
          <a:blip r:embed="rId2"/>
          <a:stretch>
            <a:fillRect/>
          </a:stretch>
        </p:blipFill>
        <p:spPr>
          <a:xfrm flipH="1">
            <a:off x="10158095" y="2088515"/>
            <a:ext cx="1777365" cy="3057525"/>
          </a:xfrm>
          <a:prstGeom prst="rect">
            <a:avLst/>
          </a:prstGeom>
          <a:noFill/>
          <a:ln>
            <a:noFill/>
          </a:ln>
          <a:effectLst/>
        </p:spPr>
      </p:pic>
      <p:sp>
        <p:nvSpPr>
          <p:cNvPr id="4" name="Conexão reta 4"/>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MIMAAAMAAAAEAAAAAAAAAAAAAAAAAAAAAAAAAAeAAAAaAAAAAAAAAAAAAAAAAAAAAAAAAAAAAAAECcAABAnAAAAAAAAAAAAAAAAAAAAAAAAAAAAAAAAAAAAAAAAAAAAABQAAAAAAAAAwMD/AAAAAABkAAAAMgAAAAAAAABkAAAAAAAAAH9/fwAKAAAAHwAAAFQAAAD///8A////AQAAAAAAAAAAAAAAAAAAAAAAAAAAAAAAAAAAAAAAAAAARHLEBX9/fwDn5uYDzMzMAMDA/wB/f38AAAAAAAAAAAAAAAAAAAAAAAAAAAAhAAAAGAAAABQAAAA9FQAAuRcAAO0ZAAC5FwAAEAAAACYAAAAIAAAA//////////8="/>
              </a:ext>
            </a:extLst>
          </p:cNvSpPr>
          <p:nvPr/>
        </p:nvSpPr>
        <p:spPr>
          <a:xfrm>
            <a:off x="3452495" y="3856355"/>
            <a:ext cx="762000" cy="0"/>
          </a:xfrm>
          <a:prstGeom prst="line">
            <a:avLst/>
          </a:prstGeom>
          <a:noFill/>
          <a:ln w="6350" cap="flat" cmpd="sng" algn="ctr">
            <a:solidFill>
              <a:schemeClr val="accent1"/>
            </a:solidFill>
            <a:prstDash val="solid"/>
            <a:headEnd type="none"/>
            <a:tailEnd type="none"/>
          </a:ln>
          <a:effectLst/>
        </p:spPr>
      </p:sp>
      <p:sp>
        <p:nvSpPr>
          <p:cNvPr id="5" name="CaixaDeTexto 8"/>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yVVjM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6NQAAQiAAAC5SAADGIQAAECAAACYAAAAIAAAA//////////8="/>
              </a:ext>
            </a:extLst>
          </p:cNvSpPr>
          <p:nvPr/>
        </p:nvSpPr>
        <p:spPr>
          <a:xfrm>
            <a:off x="8733790" y="5243830"/>
            <a:ext cx="4625340" cy="246380"/>
          </a:xfrm>
          <a:prstGeom prst="rect">
            <a:avLst/>
          </a:prstGeom>
          <a:noFill/>
          <a:ln>
            <a:noFill/>
          </a:ln>
          <a:effectLst/>
        </p:spPr>
        <p:txBody>
          <a:bodyPr vert="horz" wrap="square" lIns="91440" tIns="45720" rIns="91440" bIns="45720" numCol="1" spcCol="215900" anchor="t"/>
          <a:lstStyle/>
          <a:p>
            <a:pPr algn="ctr">
              <a:defRPr lang="pt-pt"/>
            </a:pPr>
            <a:r>
              <a:rPr lang="pt-pt" sz="1000"/>
              <a:t>Fonte: pinterest.pt</a:t>
            </a:r>
            <a:endParaRPr lang="pt-pt" sz="1000"/>
          </a:p>
        </p:txBody>
      </p:sp>
      <p:pic>
        <p:nvPicPr>
          <p:cNvPr id="6" name="Marcador de Posição de Conteúdo 3"/>
          <p:cNvPicPr>
            <a:picLocks noGrp="1" noChangeArrowheads="1"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Mtw0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nQAAAMQJAACcDgAAXR8AABAAAAAmAAAACAAAAAGBAAAAAAAA"/>
              </a:ext>
            </a:extLst>
          </p:cNvPicPr>
          <p:nvPr>
            <p:ph type="pic" idx="1"/>
          </p:nvPr>
        </p:nvPicPr>
        <p:blipFill>
          <a:blip r:embed="rId3"/>
          <a:stretch>
            <a:fillRect/>
          </a:stretch>
        </p:blipFill>
        <p:spPr>
          <a:xfrm>
            <a:off x="99695" y="1587500"/>
            <a:ext cx="2275205" cy="3510915"/>
          </a:xfrm>
          <a:prstGeom prst="rect">
            <a:avLst/>
          </a:prstGeom>
        </p:spPr>
      </p:pic>
    </p:spTree>
  </p:cSld>
  <p:clrMapOvr>
    <a:masterClrMapping/>
  </p:clrMapOvr>
  <p:timing>
    <p:tnLst>
      <p:par>
        <p:cTn id="1" dur="indefinite" restart="never" nodeType="tmRoot"/>
      </p:par>
    </p:tnLst>
  </p:timing>
</p:sld>
</file>

<file path=ppt/slides/slide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ubtítul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gAwAAMAIAALArAACgJwAAEAAAACYAAAAIAAAAASAAAAAAAAA="/>
              </a:ext>
            </a:extLst>
          </p:cNvSpPr>
          <p:nvPr>
            <p:ph type="subTitle" idx="1"/>
          </p:nvPr>
        </p:nvSpPr>
        <p:spPr>
          <a:xfrm>
            <a:off x="508000" y="355600"/>
            <a:ext cx="6593840" cy="6085840"/>
          </a:xfrm>
        </p:spPr>
        <p:txBody>
          <a:bodyPr vert="horz" wrap="square" lIns="91440" tIns="45720" rIns="91440" bIns="45720" numCol="1" spcCol="215900" anchor="t">
            <a:prstTxWarp prst="textNoShape">
              <a:avLst/>
            </a:prstTxWarp>
          </a:bodyPr>
          <a:lstStyle/>
          <a:p>
            <a:pPr algn="just">
              <a:defRPr lang="pt-pt"/>
            </a:pPr>
            <a:r>
              <a:rPr lang="pt-pt" sz="3000" b="1">
                <a:solidFill>
                  <a:srgbClr val="0070C0"/>
                </a:solidFill>
              </a:rPr>
              <a:t>Depois de aprender a somar e a subtrair estamos prontos para uma nova habilidade matemática: a multiplicação!                                         </a:t>
            </a:r>
            <a:endParaRPr lang="pt-pt" sz="3000" b="1">
              <a:solidFill>
                <a:srgbClr val="0070C0"/>
              </a:solidFill>
            </a:endParaRPr>
          </a:p>
          <a:p>
            <a:pPr algn="just">
              <a:defRPr lang="pt-pt"/>
            </a:pPr>
            <a:r>
              <a:rPr lang="pt-pt" sz="3000" b="1">
                <a:solidFill>
                  <a:srgbClr val="00B050"/>
                </a:solidFill>
              </a:rPr>
              <a:t>Ela ajuda muito quando temos de juntar grandes quantidades sem termos de recorrer à soma e daí evitar um grande trabalhão!</a:t>
            </a:r>
            <a:endParaRPr lang="pt-pt" sz="3000" b="1">
              <a:solidFill>
                <a:srgbClr val="00B050"/>
              </a:solidFill>
            </a:endParaRPr>
          </a:p>
          <a:p>
            <a:pPr algn="just">
              <a:defRPr lang="pt-pt"/>
            </a:pPr>
            <a:r>
              <a:rPr lang="pt-pt" sz="3000" b="1">
                <a:solidFill>
                  <a:srgbClr val="FF0000"/>
                </a:solidFill>
              </a:rPr>
              <a:t>Para simplificar o processo de ter que somar várias vezes o mesmo número, surgiu então a tabuada da multiplicação. Ou seja, em vez de escrevermos 5+5+5=15, com  a tabuada de multiplicação escrevemos 3X5=15.</a:t>
            </a:r>
            <a:endParaRPr lang="pt-pt" sz="3000" b="1">
              <a:solidFill>
                <a:srgbClr val="FF0000"/>
              </a:solidFill>
            </a:endParaRPr>
          </a:p>
          <a:p>
            <a:pPr algn="just">
              <a:defRPr lang="pt-pt"/>
            </a:pPr>
            <a:endParaRPr lang="pt-pt" sz="3000" b="1"/>
          </a:p>
          <a:p>
            <a:pPr algn="just">
              <a:defRPr lang="pt-pt"/>
            </a:pPr>
          </a:p>
          <a:p>
            <a:pPr algn="just">
              <a:defRPr lang="pt-pt"/>
            </a:pPr>
          </a:p>
          <a:p>
            <a:pPr>
              <a:defRPr lang="pt-pt"/>
            </a:pPr>
            <a:endParaRPr lang="pt-pt" sz="2800"/>
          </a:p>
        </p:txBody>
      </p:sp>
      <p:pic>
        <p:nvPicPr>
          <p:cNvPr id="3" name="Imagem 3"/>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eC0AADACAACwSAAAKCcAABAAAAAmAAAACAAAAP//////////"/>
              </a:ext>
            </a:extLst>
          </p:cNvPicPr>
          <p:nvPr/>
        </p:nvPicPr>
        <p:blipFill>
          <a:blip r:embed="rId2"/>
          <a:stretch>
            <a:fillRect/>
          </a:stretch>
        </p:blipFill>
        <p:spPr>
          <a:xfrm>
            <a:off x="7391400" y="355600"/>
            <a:ext cx="4424680" cy="6009640"/>
          </a:xfrm>
          <a:prstGeom prst="rect">
            <a:avLst/>
          </a:prstGeom>
          <a:noFill/>
          <a:ln>
            <a:noFill/>
          </a:ln>
          <a:effectLst/>
        </p:spPr>
      </p:pic>
      <p:sp>
        <p:nvSpPr>
          <p:cNvPr id="4" name="CaixaDeTexto 5"/>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DaLAAAoCcAAE5JAAAkKQAAECAAACYAAAAIAAAA//////////8="/>
              </a:ext>
            </a:extLst>
          </p:cNvSpPr>
          <p:nvPr/>
        </p:nvSpPr>
        <p:spPr>
          <a:xfrm>
            <a:off x="7291070" y="6441440"/>
            <a:ext cx="4625340" cy="246380"/>
          </a:xfrm>
          <a:prstGeom prst="rect">
            <a:avLst/>
          </a:prstGeom>
          <a:noFill/>
          <a:ln>
            <a:noFill/>
          </a:ln>
          <a:effectLst/>
        </p:spPr>
        <p:txBody>
          <a:bodyPr vert="horz" wrap="square" lIns="91440" tIns="45720" rIns="91440" bIns="45720" numCol="1" spcCol="215900" anchor="t"/>
          <a:lstStyle/>
          <a:p>
            <a:pPr algn="ctr">
              <a:defRPr lang="pt-pt"/>
            </a:pPr>
            <a:r>
              <a:rPr lang="pt-pt" sz="1000"/>
              <a:t>Fonte: Mons3rrAte.blogspot.com</a:t>
            </a:r>
            <a:endParaRPr lang="pt-pt" sz="1000"/>
          </a:p>
        </p:txBody>
      </p:sp>
    </p:spTree>
  </p:cSld>
  <p:clrMapOvr>
    <a:masterClrMapping/>
  </p:clrMapOvr>
  <p:timing>
    <p:tnLst>
      <p:par>
        <p:cTn id="1" dur="indefinite" restart="never" nodeType="tmRoot"/>
      </p:par>
    </p:tnLst>
  </p:timing>
</p:sld>
</file>

<file path=ppt/slides/slide2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ABoU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O prémio do Pikachu</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AAJgAAEAAAACYAAAAIAAAAAAAAAAAAAAA="/>
              </a:ext>
            </a:extLst>
          </p:cNvSpPr>
          <p:nvPr>
            <p:ph type="body" idx="1"/>
          </p:nvPr>
        </p:nvSpPr>
        <p:spPr/>
        <p:txBody>
          <a:bodyPr/>
          <a:lstStyle/>
          <a:p>
            <a:pPr algn="just">
              <a:defRPr lang="pt-pt"/>
            </a:pPr>
            <a:r>
              <a:rPr lang="pt-pt" b="1"/>
              <a:t>O Pikachu tem 1676 cartas Pokémon e vai receber como prémio o triplo das cartas que já tem. Ele quer contar aos amigos com quantas cartas vai ficar no final. Os amigos estão quase a chegar e como está muito ansioso nem consegue fazer as contas. Já está a ficar nervoso…</a:t>
            </a:r>
            <a:endParaRPr lang="pt-pt" b="1"/>
          </a:p>
        </p:txBody>
      </p:sp>
      <p:pic>
        <p:nvPicPr>
          <p:cNvPr id="4" name="Picture 4" descr="Veja 10 coisas sobre o Pikachu que talvez você não saiba - 21/07/2017 - UOL  Start"/>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QBg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6B4AAHgWAAAXLAAApyMAABAAAAAmAAAACAAAAP//////////"/>
              </a:ext>
            </a:extLst>
          </p:cNvPicPr>
          <p:nvPr/>
        </p:nvPicPr>
        <p:blipFill>
          <a:blip r:embed="rId2"/>
          <a:stretch>
            <a:fillRect/>
          </a:stretch>
        </p:blipFill>
        <p:spPr>
          <a:xfrm>
            <a:off x="5024120" y="3652520"/>
            <a:ext cx="2143125" cy="2143125"/>
          </a:xfrm>
          <a:prstGeom prst="rect">
            <a:avLst/>
          </a:prstGeom>
          <a:noFill/>
          <a:ln>
            <a:noFill/>
          </a:ln>
          <a:effectLst/>
        </p:spPr>
      </p:pic>
      <p:sp>
        <p:nvSpPr>
          <p:cNvPr id="5" name="CaixaDeTexto 7"/>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Q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GFwAAdyQAALozAAD6JQAAECAAACYAAAAIAAAA//////////8="/>
              </a:ext>
            </a:extLst>
          </p:cNvSpPr>
          <p:nvPr/>
        </p:nvSpPr>
        <p:spPr>
          <a:xfrm>
            <a:off x="3783330" y="5927725"/>
            <a:ext cx="4625340" cy="245745"/>
          </a:xfrm>
          <a:prstGeom prst="rect">
            <a:avLst/>
          </a:prstGeom>
          <a:noFill/>
          <a:ln>
            <a:noFill/>
          </a:ln>
          <a:effectLst/>
        </p:spPr>
        <p:txBody>
          <a:bodyPr vert="horz" wrap="square" lIns="91440" tIns="45720" rIns="91440" bIns="45720" numCol="1" spcCol="215900" anchor="t"/>
          <a:lstStyle/>
          <a:p>
            <a:pPr algn="ctr">
              <a:defRPr lang="pt-pt"/>
            </a:pPr>
            <a:r>
              <a:rPr lang="pt-pt" sz="1000"/>
              <a:t>Fonte: uol.com.br</a:t>
            </a:r>
            <a:endParaRPr lang="pt-pt" sz="1000"/>
          </a:p>
        </p:txBody>
      </p:sp>
      <p:pic>
        <p:nvPicPr>
          <p:cNvPr id="6" name="Picture 6" descr="Tyranitar GX - Lost Thunder - Pokemon | TrollAndToad"/>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6jcAAHgWAACJQQAAyiMAABAAAAAmAAAACAAAAP//////////"/>
              </a:ext>
            </a:extLst>
          </p:cNvPicPr>
          <p:nvPr/>
        </p:nvPicPr>
        <p:blipFill>
          <a:blip r:embed="rId3"/>
          <a:stretch>
            <a:fillRect/>
          </a:stretch>
        </p:blipFill>
        <p:spPr>
          <a:xfrm>
            <a:off x="9089390" y="3652520"/>
            <a:ext cx="1564005" cy="2165350"/>
          </a:xfrm>
          <a:prstGeom prst="rect">
            <a:avLst/>
          </a:prstGeom>
          <a:noFill/>
          <a:ln>
            <a:noFill/>
          </a:ln>
          <a:effectLst/>
        </p:spPr>
      </p:pic>
      <p:sp>
        <p:nvSpPr>
          <p:cNvPr id="7" name="CaixaDeTexto 9"/>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ALgAAmiQAAPRKAAAdJgAAECAAACYAAAAIAAAA//////////8="/>
              </a:ext>
            </a:extLst>
          </p:cNvSpPr>
          <p:nvPr/>
        </p:nvSpPr>
        <p:spPr>
          <a:xfrm>
            <a:off x="7559040" y="5949950"/>
            <a:ext cx="4625340" cy="245745"/>
          </a:xfrm>
          <a:prstGeom prst="rect">
            <a:avLst/>
          </a:prstGeom>
          <a:noFill/>
          <a:ln>
            <a:noFill/>
          </a:ln>
          <a:effectLst/>
        </p:spPr>
        <p:txBody>
          <a:bodyPr vert="horz" wrap="square" lIns="91440" tIns="45720" rIns="91440" bIns="45720" numCol="1" spcCol="215900" anchor="t"/>
          <a:lstStyle/>
          <a:p>
            <a:pPr algn="ctr">
              <a:defRPr lang="pt-pt"/>
            </a:pPr>
            <a:r>
              <a:rPr lang="pt-pt" sz="1000"/>
              <a:t>Fonte: trollandtoad.com</a:t>
            </a:r>
            <a:endParaRPr lang="pt-pt" sz="1000"/>
          </a:p>
        </p:txBody>
      </p:sp>
    </p:spTree>
  </p:cSld>
  <p:clrMapOvr>
    <a:masterClrMapping/>
  </p:clrMapOvr>
  <p:timing>
    <p:tnLst>
      <p:par>
        <p:cTn id="1" dur="indefinite" restart="never" nodeType="tmRoot"/>
      </p:par>
    </p:tnLst>
  </p:timing>
</p:sld>
</file>

<file path=ppt/slides/slide21.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Marcador de Posição de Conteúdo 3"/>
          <p:cNvPicPr>
            <a:picLocks noGrp="1" noChangeArrowheads="1"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kB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18JAABrDgAAwx8AABAAAAAmAAAACAAAAAGBAAAAAAAA"/>
              </a:ext>
            </a:extLst>
          </p:cNvPicPr>
          <p:nvPr>
            <p:ph type="pic" idx="1"/>
          </p:nvPr>
        </p:nvPicPr>
        <p:blipFill>
          <a:blip r:embed="rId2"/>
          <a:stretch>
            <a:fillRect/>
          </a:stretch>
        </p:blipFill>
        <p:spPr>
          <a:xfrm>
            <a:off x="-635" y="1523365"/>
            <a:ext cx="2344420" cy="3639820"/>
          </a:xfrm>
          <a:prstGeom prst="rect">
            <a:avLst/>
          </a:prstGeom>
        </p:spPr>
      </p:pic>
      <p:sp>
        <p:nvSpPr>
          <p:cNvPr id="3" name="CaixaDeTexto 4"/>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QEQAAxwEAAJU8AABnLwAAECAAACYAAAAIAAAA//////////8="/>
              </a:ext>
            </a:extLst>
          </p:cNvSpPr>
          <p:nvPr/>
        </p:nvSpPr>
        <p:spPr>
          <a:xfrm>
            <a:off x="2854960" y="288925"/>
            <a:ext cx="6993255" cy="7416800"/>
          </a:xfrm>
          <a:prstGeom prst="rect">
            <a:avLst/>
          </a:prstGeom>
          <a:noFill/>
          <a:ln>
            <a:noFill/>
          </a:ln>
          <a:effectLst/>
        </p:spPr>
        <p:txBody>
          <a:bodyPr vert="horz" wrap="square" lIns="91440" tIns="45720" rIns="91440" bIns="45720" numCol="1" spcCol="215900" anchor="t"/>
          <a:lstStyle/>
          <a:p>
            <a:pPr algn="just">
              <a:defRPr lang="pt-pt"/>
            </a:pPr>
            <a:r>
              <a:rPr lang="pt-pt" sz="2800" b="1"/>
              <a:t>Olá Pika Pikachu! Eu vou ajudar-te, não te enerves. É fácil! O triplo é a tabuada do três.</a:t>
            </a:r>
            <a:endParaRPr lang="pt-pt" sz="2800" b="1"/>
          </a:p>
          <a:p>
            <a:pPr algn="just">
              <a:defRPr lang="pt-pt"/>
            </a:pPr>
            <a:r>
              <a:rPr lang="pt-pt" sz="2800" b="1"/>
              <a:t>1676</a:t>
            </a:r>
            <a:endParaRPr lang="pt-pt" sz="2800" b="1"/>
          </a:p>
          <a:p>
            <a:pPr algn="just">
              <a:defRPr lang="pt-pt"/>
            </a:pPr>
            <a:r>
              <a:rPr lang="pt-pt" sz="2800" b="1"/>
              <a:t>X    3</a:t>
            </a:r>
            <a:endParaRPr lang="pt-pt" sz="2800" b="1"/>
          </a:p>
          <a:p>
            <a:pPr algn="just">
              <a:defRPr lang="pt-pt"/>
            </a:pPr>
            <a:r>
              <a:rPr lang="pt-pt" sz="2800" b="1"/>
              <a:t>5028</a:t>
            </a:r>
            <a:endParaRPr lang="pt-pt" sz="2800" b="1"/>
          </a:p>
          <a:p>
            <a:pPr algn="just">
              <a:defRPr lang="pt-pt"/>
            </a:pPr>
            <a:r>
              <a:rPr lang="pt-pt" sz="2800" b="1"/>
              <a:t>Agora é uma conta de somar entre</a:t>
            </a:r>
            <a:endParaRPr lang="pt-pt" sz="2800" b="1"/>
          </a:p>
          <a:p>
            <a:pPr algn="just">
              <a:defRPr lang="pt-pt"/>
            </a:pPr>
            <a:r>
              <a:rPr lang="pt-pt" sz="2800" b="1"/>
              <a:t>as cartas que vais receber e as que já tens.</a:t>
            </a:r>
            <a:endParaRPr lang="pt-pt" sz="2800" b="1"/>
          </a:p>
          <a:p>
            <a:pPr algn="just">
              <a:defRPr lang="pt-pt"/>
            </a:pPr>
            <a:r>
              <a:rPr lang="pt-pt" sz="2800" b="1"/>
              <a:t>  5028</a:t>
            </a:r>
            <a:endParaRPr lang="pt-pt" sz="2800" b="1"/>
          </a:p>
          <a:p>
            <a:pPr algn="just">
              <a:defRPr lang="pt-pt"/>
            </a:pPr>
            <a:r>
              <a:rPr lang="pt-pt" sz="2800" b="1"/>
              <a:t>+1676</a:t>
            </a:r>
            <a:endParaRPr lang="pt-pt" sz="2800" b="1"/>
          </a:p>
          <a:p>
            <a:pPr algn="just">
              <a:defRPr lang="pt-pt"/>
            </a:pPr>
            <a:r>
              <a:rPr lang="pt-pt" sz="2800" b="1"/>
              <a:t>  6704</a:t>
            </a:r>
            <a:endParaRPr lang="pt-pt" sz="2800" b="1"/>
          </a:p>
          <a:p>
            <a:pPr algn="just">
              <a:defRPr lang="pt-pt"/>
            </a:pPr>
            <a:r>
              <a:rPr lang="pt-pt" sz="2800" b="1"/>
              <a:t>Podes dizer aos teus amigos que vais ficar com 6704 cartas pokémon.</a:t>
            </a:r>
            <a:endParaRPr lang="pt-pt" sz="2800" b="1"/>
          </a:p>
          <a:p>
            <a:pPr algn="just">
              <a:defRPr lang="pt-pt"/>
            </a:pPr>
            <a:endParaRPr lang="pt-pt" sz="2800" b="1"/>
          </a:p>
          <a:p>
            <a:pPr algn="just">
              <a:defRPr lang="pt-pt"/>
            </a:pPr>
            <a:r>
              <a:rPr lang="pt-pt" sz="2800" b="1"/>
              <a:t>Já agora, não queres trocar umas cartas comigo?</a:t>
            </a:r>
            <a:endParaRPr lang="pt-pt" sz="2800" b="1"/>
          </a:p>
          <a:p>
            <a:pPr algn="just">
              <a:defRPr lang="pt-pt"/>
            </a:pPr>
            <a:endParaRPr lang="pt-pt" sz="2800"/>
          </a:p>
          <a:p>
            <a:pPr algn="just">
              <a:defRPr lang="pt-pt"/>
            </a:pPr>
            <a:endParaRPr lang="pt-pt" sz="2800"/>
          </a:p>
        </p:txBody>
      </p:sp>
      <p:pic>
        <p:nvPicPr>
          <p:cNvPr id="4" name="Picture 2" descr="Pikachu GIF - Encontrar em GIFER"/>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eBQ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kjkAAL0NAABTSQAAqBYAABAAAAAmAAAACAAAAP//////////"/>
              </a:ext>
            </a:extLst>
          </p:cNvPicPr>
          <p:nvPr/>
        </p:nvPicPr>
        <p:blipFill>
          <a:blip r:embed="rId3"/>
          <a:stretch>
            <a:fillRect/>
          </a:stretch>
        </p:blipFill>
        <p:spPr>
          <a:xfrm>
            <a:off x="9358630" y="2233295"/>
            <a:ext cx="2560955" cy="1449705"/>
          </a:xfrm>
          <a:prstGeom prst="rect">
            <a:avLst/>
          </a:prstGeom>
          <a:noFill/>
          <a:ln>
            <a:noFill/>
          </a:ln>
          <a:effectLst/>
        </p:spPr>
      </p:pic>
      <p:sp>
        <p:nvSpPr>
          <p:cNvPr id="5" name="Conexão reta 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hseQgMAAAAEAAAAAAAAAAAAAAAAAAAAAAAAAAeAAAAaAAAAAAAAAAAAAAAAAAAAAAAAAAAAAAAECcAABAnAAAAAAAAAAAAAAAAAAAAAAAAAAAAAAAAAAAAAAAAAAAAABQAAAAAAAAAwMD/AAAAAABkAAAAMgAAAAAAAABkAAAAAAAAAH9/fwAKAAAAHwAAAFQAAAD///8A////AQAAAAAAAAAAAAAAAAAAAAAAAAAAAAAAAAAAAAAAAAAARHLEBX9/fwDn5uYDzMzMAMDA/wB/f38AAAAAAAAAAAAAAAAAAAAAAAAAAAAhAAAAGAAAABQAAADQEQAAkAwAACAXAACQDAAAEAAAACYAAAAIAAAA//////////8="/>
              </a:ext>
            </a:extLst>
          </p:cNvSpPr>
          <p:nvPr/>
        </p:nvSpPr>
        <p:spPr>
          <a:xfrm>
            <a:off x="2895600" y="2042160"/>
            <a:ext cx="863600" cy="0"/>
          </a:xfrm>
          <a:prstGeom prst="line">
            <a:avLst/>
          </a:prstGeom>
          <a:noFill/>
          <a:ln w="6350" cap="flat" cmpd="sng" algn="ctr">
            <a:solidFill>
              <a:schemeClr val="accent1"/>
            </a:solidFill>
            <a:prstDash val="solid"/>
            <a:headEnd type="none"/>
            <a:tailEnd type="none"/>
          </a:ln>
          <a:effectLst/>
        </p:spPr>
      </p:sp>
      <p:sp>
        <p:nvSpPr>
          <p:cNvPr id="6" name="Conexão reta 7"/>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RHLEBX9/fwDn5uYDzMzMAMDA/wB/f38AAAAAAAAAAAAAAAAAAAAAAAAAAAAhAAAAGAAAABQAAACQEgAA4BkAAOAXAADgGQAAEAAAACYAAAAIAAAA//////////8="/>
              </a:ext>
            </a:extLst>
          </p:cNvSpPr>
          <p:nvPr/>
        </p:nvSpPr>
        <p:spPr>
          <a:xfrm>
            <a:off x="3017520" y="4206240"/>
            <a:ext cx="863600" cy="0"/>
          </a:xfrm>
          <a:prstGeom prst="line">
            <a:avLst/>
          </a:prstGeom>
          <a:noFill/>
          <a:ln w="6350" cap="flat" cmpd="sng" algn="ctr">
            <a:solidFill>
              <a:schemeClr val="accent1"/>
            </a:solidFill>
            <a:prstDash val="solid"/>
            <a:headEnd type="none"/>
            <a:tailEnd type="none"/>
          </a:ln>
          <a:effectLst/>
        </p:spPr>
      </p:sp>
      <p:sp>
        <p:nvSpPr>
          <p:cNvPr id="7" name="CaixaDeTexto 8"/>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NwAAExcAACVLAACXGAAAECAAACYAAAAIAAAA//////////8="/>
              </a:ext>
            </a:extLst>
          </p:cNvSpPr>
          <p:nvPr/>
        </p:nvSpPr>
        <p:spPr>
          <a:xfrm>
            <a:off x="9062085" y="3750945"/>
            <a:ext cx="3153410" cy="246380"/>
          </a:xfrm>
          <a:prstGeom prst="rect">
            <a:avLst/>
          </a:prstGeom>
          <a:noFill/>
          <a:ln>
            <a:noFill/>
          </a:ln>
          <a:effectLst/>
        </p:spPr>
        <p:txBody>
          <a:bodyPr vert="horz" wrap="square" lIns="91440" tIns="45720" rIns="91440" bIns="45720" numCol="1" spcCol="215900" anchor="t"/>
          <a:lstStyle/>
          <a:p>
            <a:pPr algn="ctr">
              <a:defRPr lang="pt-pt"/>
            </a:pPr>
            <a:r>
              <a:rPr lang="pt-pt" sz="1000"/>
              <a:t>Fonte: gifer.com</a:t>
            </a:r>
            <a:endParaRPr lang="pt-pt" sz="1000"/>
          </a:p>
        </p:txBody>
      </p:sp>
    </p:spTree>
  </p:cSld>
  <p:clrMapOvr>
    <a:masterClrMapping/>
  </p:clrMapOvr>
  <p:timing>
    <p:tnLst>
      <p:par>
        <p:cTn id="1" dur="indefinite" restart="never" nodeType="tmRoot"/>
      </p:par>
    </p:tnLst>
  </p:timing>
</p:sld>
</file>

<file path=ppt/slides/slide22.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As moedas do Super Mário</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Q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AAJgAAEAAAACYAAAAIAAAAAAAAAAAAAAA="/>
              </a:ext>
            </a:extLst>
          </p:cNvSpPr>
          <p:nvPr>
            <p:ph type="body" idx="1"/>
          </p:nvPr>
        </p:nvSpPr>
        <p:spPr/>
        <p:txBody>
          <a:bodyPr/>
          <a:lstStyle/>
          <a:p>
            <a:pPr algn="just">
              <a:defRPr lang="pt-pt"/>
            </a:pPr>
            <a:r>
              <a:rPr lang="pt-pt" b="1"/>
              <a:t>O Super Mário tem 43200 moedas. Os seus amigos Luigi, Princesa Peach, Princesa Daisy e Toad têm exatamente o mesmo número de moedas. Eles querem saber quantas moedas têm no total e estão a contá-las uma a uma o que os está a cansar… Haverá uma maneira mais fácil de saber?</a:t>
            </a:r>
            <a:endParaRPr lang="pt-pt" b="1"/>
          </a:p>
        </p:txBody>
      </p:sp>
      <p:pic>
        <p:nvPicPr>
          <p:cNvPr id="4" name="Picture 2" descr="Mario Luigi Peach Daisy and Toad are Running by ShinRider on DeviantArt"/>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KBw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MB4AAPgVAACQMwAAACYAABAAAAAmAAAACAAAAP//////////"/>
              </a:ext>
            </a:extLst>
          </p:cNvPicPr>
          <p:nvPr/>
        </p:nvPicPr>
        <p:blipFill>
          <a:blip r:embed="rId2"/>
          <a:stretch>
            <a:fillRect/>
          </a:stretch>
        </p:blipFill>
        <p:spPr>
          <a:xfrm>
            <a:off x="4907280" y="3571240"/>
            <a:ext cx="3474720" cy="2606040"/>
          </a:xfrm>
          <a:prstGeom prst="rect">
            <a:avLst/>
          </a:prstGeom>
          <a:noFill/>
          <a:ln>
            <a:noFill/>
          </a:ln>
          <a:effectLst/>
        </p:spPr>
      </p:pic>
      <p:sp>
        <p:nvSpPr>
          <p:cNvPr id="5" name="CaixaDeTexto 5"/>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tHwAA1CYAAJMyAABYKAAAECAAACYAAAAIAAAA//////////8="/>
              </a:ext>
            </a:extLst>
          </p:cNvSpPr>
          <p:nvPr/>
        </p:nvSpPr>
        <p:spPr>
          <a:xfrm>
            <a:off x="5067935" y="6311900"/>
            <a:ext cx="3153410" cy="246380"/>
          </a:xfrm>
          <a:prstGeom prst="rect">
            <a:avLst/>
          </a:prstGeom>
          <a:noFill/>
          <a:ln>
            <a:noFill/>
          </a:ln>
          <a:effectLst/>
        </p:spPr>
        <p:txBody>
          <a:bodyPr vert="horz" wrap="square" lIns="91440" tIns="45720" rIns="91440" bIns="45720" numCol="1" spcCol="215900" anchor="t"/>
          <a:lstStyle/>
          <a:p>
            <a:pPr algn="ctr">
              <a:defRPr lang="pt-pt"/>
            </a:pPr>
            <a:r>
              <a:rPr lang="pt-pt" sz="1000"/>
              <a:t>Fonte: deviantart.com</a:t>
            </a:r>
            <a:endParaRPr lang="pt-pt" sz="1000"/>
          </a:p>
        </p:txBody>
      </p:sp>
      <p:pic>
        <p:nvPicPr>
          <p:cNvPr id="6" name="Picture 6" descr="Nintendo quer registrar som da Moeda do Mario no Japão"/>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EC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3jgAAIgXAADhRAAA8iUAABAAAAAmAAAACAAAAP//////////"/>
              </a:ext>
            </a:extLst>
          </p:cNvPicPr>
          <p:nvPr/>
        </p:nvPicPr>
        <p:blipFill>
          <a:blip r:embed="rId3"/>
          <a:stretch>
            <a:fillRect/>
          </a:stretch>
        </p:blipFill>
        <p:spPr>
          <a:xfrm>
            <a:off x="9244330" y="3825240"/>
            <a:ext cx="1952625" cy="2343150"/>
          </a:xfrm>
          <a:prstGeom prst="rect">
            <a:avLst/>
          </a:prstGeom>
          <a:noFill/>
          <a:ln>
            <a:noFill/>
          </a:ln>
          <a:effectLst/>
        </p:spPr>
      </p:pic>
      <p:sp>
        <p:nvSpPr>
          <p:cNvPr id="7" name="CaixaDeTexto 8"/>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tNQAA1CYAAJNIAABYKAAAECAAACYAAAAIAAAA//////////8="/>
              </a:ext>
            </a:extLst>
          </p:cNvSpPr>
          <p:nvPr/>
        </p:nvSpPr>
        <p:spPr>
          <a:xfrm>
            <a:off x="8644255" y="6311900"/>
            <a:ext cx="3153410" cy="246380"/>
          </a:xfrm>
          <a:prstGeom prst="rect">
            <a:avLst/>
          </a:prstGeom>
          <a:noFill/>
          <a:ln>
            <a:noFill/>
          </a:ln>
          <a:effectLst/>
        </p:spPr>
        <p:txBody>
          <a:bodyPr vert="horz" wrap="square" lIns="91440" tIns="45720" rIns="91440" bIns="45720" numCol="1" spcCol="215900" anchor="t"/>
          <a:lstStyle/>
          <a:p>
            <a:pPr algn="ctr">
              <a:defRPr lang="pt-pt"/>
            </a:pPr>
            <a:r>
              <a:rPr lang="pt-pt" sz="1000"/>
              <a:t>Fonte: reinodocogumelo.com</a:t>
            </a:r>
            <a:endParaRPr lang="pt-pt" sz="1000"/>
          </a:p>
        </p:txBody>
      </p:sp>
    </p:spTree>
  </p:cSld>
  <p:clrMapOvr>
    <a:masterClrMapping/>
  </p:clrMapOvr>
  <p:timing>
    <p:tnLst>
      <p:par>
        <p:cTn id="1" dur="indefinite" restart="never" nodeType="tmRoot"/>
      </p:par>
    </p:tnLst>
  </p:timing>
</p:sld>
</file>

<file path=ppt/slides/slide2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Marcador de Posição de Conteúdo 3"/>
          <p:cNvPicPr>
            <a:picLocks noGrp="1" noChangeArrowheads="1"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MQAAAOMJAAAwDgAAfR8AABAAAAAmAAAACAAAAAGBAAAAAAAA"/>
              </a:ext>
            </a:extLst>
          </p:cNvPicPr>
          <p:nvPr>
            <p:ph type="pic" idx="1"/>
          </p:nvPr>
        </p:nvPicPr>
        <p:blipFill>
          <a:blip r:embed="rId2"/>
          <a:stretch>
            <a:fillRect/>
          </a:stretch>
        </p:blipFill>
        <p:spPr>
          <a:xfrm>
            <a:off x="31115" y="1607185"/>
            <a:ext cx="2275205" cy="3511550"/>
          </a:xfrm>
          <a:prstGeom prst="rect">
            <a:avLst/>
          </a:prstGeom>
        </p:spPr>
      </p:pic>
      <p:sp>
        <p:nvSpPr>
          <p:cNvPr id="3" name="CaixaDeTexto 4"/>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0FAAA3AgAAM9DAABIIQAAECAAACYAAAAIAAAA//////////8="/>
              </a:ext>
            </a:extLst>
          </p:cNvSpPr>
          <p:nvPr/>
        </p:nvSpPr>
        <p:spPr>
          <a:xfrm>
            <a:off x="3284220" y="1440180"/>
            <a:ext cx="7738745" cy="3970020"/>
          </a:xfrm>
          <a:prstGeom prst="rect">
            <a:avLst/>
          </a:prstGeom>
          <a:noFill/>
          <a:ln>
            <a:noFill/>
          </a:ln>
          <a:effectLst/>
        </p:spPr>
        <p:txBody>
          <a:bodyPr vert="horz" wrap="square" lIns="91440" tIns="45720" rIns="91440" bIns="45720" numCol="1" spcCol="215900" anchor="t"/>
          <a:lstStyle/>
          <a:p>
            <a:pPr>
              <a:defRPr lang="pt-pt"/>
            </a:pPr>
            <a:r>
              <a:rPr lang="pt-pt" sz="2800" b="1"/>
              <a:t>Claro que há uma maneira mais fácil! E eu vou mostrar-vos!</a:t>
            </a:r>
            <a:endParaRPr lang="pt-pt" sz="2800" b="1"/>
          </a:p>
          <a:p>
            <a:pPr>
              <a:defRPr lang="pt-pt"/>
            </a:pPr>
            <a:r>
              <a:rPr lang="pt-pt" sz="2800" b="1"/>
              <a:t>Vocês são cinco, por isso basta multiplicar 43200 por 5.</a:t>
            </a:r>
            <a:endParaRPr lang="pt-pt" sz="2800" b="1"/>
          </a:p>
          <a:p>
            <a:pPr>
              <a:defRPr lang="pt-pt"/>
            </a:pPr>
            <a:r>
              <a:rPr lang="pt-pt" sz="2800" b="1"/>
              <a:t>  43200</a:t>
            </a:r>
            <a:endParaRPr lang="pt-pt" sz="2800" b="1"/>
          </a:p>
          <a:p>
            <a:pPr>
              <a:defRPr lang="pt-pt"/>
            </a:pPr>
            <a:r>
              <a:rPr lang="pt-pt" sz="2800" b="1"/>
              <a:t>  X       5</a:t>
            </a:r>
            <a:endParaRPr lang="pt-pt" sz="2800" b="1"/>
          </a:p>
          <a:p>
            <a:pPr>
              <a:defRPr lang="pt-pt"/>
            </a:pPr>
            <a:r>
              <a:rPr lang="pt-pt" sz="2800" b="1"/>
              <a:t>216000</a:t>
            </a:r>
            <a:endParaRPr lang="pt-pt" sz="2800" b="1"/>
          </a:p>
          <a:p>
            <a:pPr>
              <a:defRPr lang="pt-pt"/>
            </a:pPr>
            <a:endParaRPr lang="pt-pt" sz="2800" b="1"/>
          </a:p>
          <a:p>
            <a:pPr>
              <a:defRPr lang="pt-pt"/>
            </a:pPr>
            <a:r>
              <a:rPr lang="pt-pt" sz="2800" b="1"/>
              <a:t>216000 moedas? Vocês estão ricos!!!</a:t>
            </a:r>
            <a:endParaRPr lang="pt-pt" sz="2800" b="1"/>
          </a:p>
        </p:txBody>
      </p:sp>
      <p:sp>
        <p:nvSpPr>
          <p:cNvPr id="4" name="Conexão reta 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J+eggMAAAAEAAAAAAAAAAAAAAAAAAAAAAAAAAeAAAAaAAAAAAAAAAAAAAAAAAAAAAAAAAAAAAAECcAABAnAAAAAAAAAAAAAAAAAAAAAAAAAAAAAAAAAAAAAAAAAAAAABQAAAAAAAAAwMD/AAAAAABkAAAAMgAAAAAAAABkAAAAAAAAAH9/fwAKAAAAHwAAAFQAAAD///8A////AQAAAAAAAAAAAAAAAAAAAAAAAAAAAAAAAAAAAAAAAAAARHLEBX9/fwDn5uYDzMzMAMDA/wB/f38AAAAAAAAAAAAAAAAAAAAAAAAAAAAhAAAAGAAAABQAAACuFAAA6BgAAN4bAADoGAAAEAAAACYAAAAIAAAA//////////8="/>
              </a:ext>
            </a:extLst>
          </p:cNvSpPr>
          <p:nvPr/>
        </p:nvSpPr>
        <p:spPr>
          <a:xfrm>
            <a:off x="3361690" y="4048760"/>
            <a:ext cx="1168400" cy="0"/>
          </a:xfrm>
          <a:prstGeom prst="line">
            <a:avLst/>
          </a:prstGeom>
          <a:noFill/>
          <a:ln w="6350" cap="flat" cmpd="sng" algn="ctr">
            <a:solidFill>
              <a:schemeClr val="accent1"/>
            </a:solidFill>
            <a:prstDash val="solid"/>
            <a:headEnd type="none"/>
            <a:tailEnd type="none"/>
          </a:ln>
          <a:effectLst/>
        </p:spPr>
      </p:sp>
      <p:pic>
        <p:nvPicPr>
          <p:cNvPr id="5" name="Picture 2" descr="Best Secret Exit Locations GIFs | Gfycat"/>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wCw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QTgAAHwSAADTSQAAXhwAABAAAAAmAAAACAAAAP//////////"/>
              </a:ext>
            </a:extLst>
          </p:cNvPicPr>
          <p:nvPr/>
        </p:nvPicPr>
        <p:blipFill>
          <a:blip r:embed="rId3"/>
          <a:stretch>
            <a:fillRect/>
          </a:stretch>
        </p:blipFill>
        <p:spPr>
          <a:xfrm>
            <a:off x="9144635" y="3004820"/>
            <a:ext cx="2856230" cy="1606550"/>
          </a:xfrm>
          <a:prstGeom prst="rect">
            <a:avLst/>
          </a:prstGeom>
          <a:noFill/>
          <a:ln>
            <a:noFill/>
          </a:ln>
          <a:effectLst/>
        </p:spPr>
      </p:pic>
      <p:sp>
        <p:nvSpPr>
          <p:cNvPr id="6" name="CaixaDeTexto 8"/>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DQNgAAUB0AADZKAADTHgAAECAAACYAAAAIAAAA//////////8="/>
              </a:ext>
            </a:extLst>
          </p:cNvSpPr>
          <p:nvPr/>
        </p:nvSpPr>
        <p:spPr>
          <a:xfrm>
            <a:off x="8910320" y="4765040"/>
            <a:ext cx="3153410" cy="245745"/>
          </a:xfrm>
          <a:prstGeom prst="rect">
            <a:avLst/>
          </a:prstGeom>
          <a:noFill/>
          <a:ln>
            <a:noFill/>
          </a:ln>
          <a:effectLst/>
        </p:spPr>
        <p:txBody>
          <a:bodyPr vert="horz" wrap="square" lIns="91440" tIns="45720" rIns="91440" bIns="45720" numCol="1" spcCol="215900" anchor="t"/>
          <a:lstStyle/>
          <a:p>
            <a:pPr algn="ctr">
              <a:defRPr lang="pt-pt"/>
            </a:pPr>
            <a:r>
              <a:rPr lang="pt-pt" sz="1000"/>
              <a:t>Fonte: gfycat.com</a:t>
            </a:r>
            <a:endParaRPr lang="pt-pt" sz="1000"/>
          </a:p>
        </p:txBody>
      </p:sp>
    </p:spTree>
  </p:cSld>
  <p:clrMapOvr>
    <a:masterClrMapping/>
  </p:clrMapOvr>
  <p:timing>
    <p:tnLst>
      <p:par>
        <p:cTn id="1" dur="indefinite" restart="never" nodeType="tmRoot"/>
      </p:par>
    </p:tnLst>
  </p:timing>
</p:sld>
</file>

<file path=ppt/slides/slide2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Q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BcAQAAOgEAAClKAADtKAAAEAAAACYAAAAIAAAAASAAAAAAAAA="/>
              </a:ext>
            </a:extLst>
          </p:cNvSpPr>
          <p:nvPr>
            <p:ph type="body" idx="1"/>
          </p:nvPr>
        </p:nvSpPr>
        <p:spPr>
          <a:xfrm>
            <a:off x="220980" y="199390"/>
            <a:ext cx="11834495" cy="6453505"/>
          </a:xfrm>
        </p:spPr>
        <p:txBody>
          <a:bodyPr vert="horz" wrap="square" lIns="91440" tIns="45720" rIns="91440" bIns="45720" numCol="1" spcCol="215900" anchor="t">
            <a:prstTxWarp prst="textNoShape">
              <a:avLst/>
            </a:prstTxWarp>
          </a:bodyPr>
          <a:lstStyle/>
          <a:p>
            <a:pPr marL="0" indent="0" algn="just">
              <a:buNone/>
              <a:defRPr lang="pt-pt"/>
            </a:pPr>
            <a:r>
              <a:rPr lang="pt-pt" sz="3000" b="1">
                <a:solidFill>
                  <a:srgbClr val="212529"/>
                </a:solidFill>
              </a:rPr>
              <a:t>Agora </a:t>
            </a:r>
            <a:r>
              <a:rPr lang="pt-pt" sz="3000" b="1"/>
              <a:t>vamos precisar de calcular a multiplicação em que os 2 números são maiores do que 9. Por exemplo 35x24.		 </a:t>
            </a:r>
            <a:endParaRPr lang="pt-pt" sz="3000" b="1"/>
          </a:p>
          <a:p>
            <a:pPr marL="0" indent="0" algn="just">
              <a:buNone/>
              <a:defRPr lang="pt-pt"/>
            </a:pPr>
            <a:r>
              <a:rPr lang="pt-pt" sz="3000" b="1">
                <a:solidFill>
                  <a:srgbClr val="0070C0"/>
                </a:solidFill>
              </a:rPr>
              <a:t>									</a:t>
            </a:r>
            <a:endParaRPr lang="pt-pt" sz="2000">
              <a:solidFill>
                <a:srgbClr val="0070C0"/>
              </a:solidFill>
            </a:endParaRPr>
          </a:p>
          <a:p>
            <a:pPr algn="just">
              <a:defRPr lang="pt-pt"/>
            </a:pPr>
            <a:r>
              <a:rPr lang="pt-pt" sz="2600">
                <a:solidFill>
                  <a:srgbClr val="0070C0"/>
                </a:solidFill>
              </a:rPr>
              <a:t>Multiplicamos as unidades 4x5=20 e sobram-nos 2.         </a:t>
            </a:r>
            <a:r>
              <a:rPr lang="pt-pt" sz="2600" b="1">
                <a:solidFill>
                  <a:srgbClr val="0070C0"/>
                </a:solidFill>
              </a:rPr>
              <a:t>					</a:t>
            </a:r>
            <a:r>
              <a:rPr lang="pt-pt" sz="2000" b="1">
                <a:solidFill>
                  <a:srgbClr val="0070C0"/>
                </a:solidFill>
              </a:rPr>
              <a:t>2</a:t>
            </a:r>
            <a:endParaRPr lang="pt-pt" sz="2000" b="1">
              <a:solidFill>
                <a:srgbClr val="0070C0"/>
              </a:solidFill>
            </a:endParaRPr>
          </a:p>
          <a:p>
            <a:pPr marL="0" indent="0" algn="just">
              <a:buNone/>
              <a:defRPr lang="pt-pt"/>
            </a:pPr>
            <a:r>
              <a:rPr lang="pt-pt" sz="2600" b="1"/>
              <a:t>  	3</a:t>
            </a:r>
            <a:r>
              <a:rPr lang="pt-pt" sz="2600" b="1">
                <a:solidFill>
                  <a:srgbClr val="0070C0"/>
                </a:solidFill>
              </a:rPr>
              <a:t>5</a:t>
            </a:r>
            <a:endParaRPr lang="pt-pt" sz="2600" b="1">
              <a:solidFill>
                <a:srgbClr val="0070C0"/>
              </a:solidFill>
            </a:endParaRPr>
          </a:p>
          <a:p>
            <a:pPr marL="0" indent="0" algn="just">
              <a:buNone/>
              <a:defRPr lang="pt-pt"/>
            </a:pPr>
            <a:r>
              <a:rPr lang="pt-pt" sz="2600" b="1">
                <a:solidFill>
                  <a:srgbClr val="212529"/>
                </a:solidFill>
              </a:rPr>
              <a:t>          x2</a:t>
            </a:r>
            <a:r>
              <a:rPr lang="pt-pt" sz="2600" b="1">
                <a:solidFill>
                  <a:srgbClr val="0070C0"/>
                </a:solidFill>
              </a:rPr>
              <a:t>4</a:t>
            </a:r>
            <a:endParaRPr lang="pt-pt" sz="2600" b="1">
              <a:solidFill>
                <a:srgbClr val="0070C0"/>
              </a:solidFill>
            </a:endParaRPr>
          </a:p>
          <a:p>
            <a:pPr marL="0" indent="0" algn="just">
              <a:buNone/>
              <a:defRPr lang="pt-pt"/>
            </a:pPr>
            <a:r>
              <a:rPr lang="pt-pt" sz="2600" b="1">
                <a:solidFill>
                  <a:srgbClr val="212529"/>
                </a:solidFill>
              </a:rPr>
              <a:t>  	  </a:t>
            </a:r>
            <a:r>
              <a:rPr lang="pt-pt" sz="2600" b="1">
                <a:solidFill>
                  <a:srgbClr val="0070C0"/>
                </a:solidFill>
              </a:rPr>
              <a:t>0</a:t>
            </a:r>
            <a:endParaRPr lang="pt-pt" sz="2400">
              <a:solidFill>
                <a:srgbClr val="92D050"/>
              </a:solidFill>
            </a:endParaRPr>
          </a:p>
          <a:p>
            <a:pPr algn="just">
              <a:defRPr lang="pt-pt"/>
            </a:pPr>
            <a:r>
              <a:rPr lang="pt-pt" sz="2400">
                <a:solidFill>
                  <a:srgbClr val="92D050"/>
                </a:solidFill>
              </a:rPr>
              <a:t>Realizamos a segunda multiplicação, somando 1 ao resultado</a:t>
            </a:r>
            <a:r>
              <a:rPr lang="pt-pt" sz="2600">
                <a:solidFill>
                  <a:srgbClr val="92D050"/>
                </a:solidFill>
              </a:rPr>
              <a:t> 4x3.      </a:t>
            </a:r>
            <a:endParaRPr lang="pt-pt" sz="2600">
              <a:solidFill>
                <a:srgbClr val="92D050"/>
              </a:solidFill>
            </a:endParaRPr>
          </a:p>
          <a:p>
            <a:pPr marL="0" indent="0" algn="just">
              <a:buNone/>
              <a:defRPr lang="pt-pt"/>
            </a:pPr>
            <a:r>
              <a:rPr lang="pt-pt" sz="2000" b="1">
                <a:solidFill>
                  <a:srgbClr val="92D050"/>
                </a:solidFill>
              </a:rPr>
              <a:t>	2</a:t>
            </a:r>
            <a:r>
              <a:rPr lang="pt-pt" sz="2600" b="1">
                <a:solidFill>
                  <a:srgbClr val="92D050"/>
                </a:solidFill>
              </a:rPr>
              <a:t>									</a:t>
            </a:r>
            <a:endParaRPr lang="pt-pt" sz="2600" b="1">
              <a:solidFill>
                <a:srgbClr val="92D050"/>
              </a:solidFill>
            </a:endParaRPr>
          </a:p>
          <a:p>
            <a:pPr marL="0" indent="0" algn="just">
              <a:buNone/>
              <a:defRPr lang="pt-pt"/>
            </a:pPr>
            <a:r>
              <a:rPr lang="pt-pt" sz="2600" b="1">
                <a:solidFill>
                  <a:srgbClr val="92D050"/>
                </a:solidFill>
              </a:rPr>
              <a:t>	3</a:t>
            </a:r>
            <a:r>
              <a:rPr lang="pt-pt" sz="2600" b="1">
                <a:solidFill>
                  <a:srgbClr val="212529"/>
                </a:solidFill>
              </a:rPr>
              <a:t>5</a:t>
            </a:r>
            <a:endParaRPr lang="pt-pt" sz="2600" b="1">
              <a:solidFill>
                <a:srgbClr val="92D050"/>
              </a:solidFill>
            </a:endParaRPr>
          </a:p>
          <a:p>
            <a:pPr marL="0" indent="0" algn="just">
              <a:buNone/>
              <a:defRPr lang="pt-pt"/>
            </a:pPr>
            <a:r>
              <a:rPr lang="pt-pt" sz="2600"/>
              <a:t>          x</a:t>
            </a:r>
            <a:r>
              <a:rPr lang="pt-pt" sz="2600" b="1"/>
              <a:t>2</a:t>
            </a:r>
            <a:r>
              <a:rPr lang="pt-pt" sz="2600" b="1">
                <a:solidFill>
                  <a:srgbClr val="92D050"/>
                </a:solidFill>
              </a:rPr>
              <a:t>4</a:t>
            </a:r>
            <a:endParaRPr lang="pt-pt" sz="2600" b="1">
              <a:solidFill>
                <a:srgbClr val="92D050"/>
              </a:solidFill>
            </a:endParaRPr>
          </a:p>
          <a:p>
            <a:pPr marL="0" indent="0" algn="just">
              <a:buNone/>
              <a:defRPr lang="pt-pt"/>
            </a:pPr>
            <a:r>
              <a:rPr lang="pt-pt" sz="2600">
                <a:solidFill>
                  <a:srgbClr val="212529"/>
                </a:solidFill>
              </a:rPr>
              <a:t>          </a:t>
            </a:r>
            <a:r>
              <a:rPr lang="pt-pt" sz="2600">
                <a:solidFill>
                  <a:srgbClr val="92D050"/>
                </a:solidFill>
              </a:rPr>
              <a:t>14</a:t>
            </a:r>
            <a:r>
              <a:rPr lang="pt-pt" sz="2600"/>
              <a:t>0</a:t>
            </a:r>
            <a:endParaRPr lang="pt-pt" sz="2600"/>
          </a:p>
          <a:p>
            <a:pPr marL="0" indent="0" algn="just">
              <a:buNone/>
              <a:defRPr lang="pt-pt"/>
            </a:pPr>
            <a:endParaRPr lang="pt-pt" sz="2600">
              <a:solidFill>
                <a:srgbClr val="92D050"/>
              </a:solidFill>
            </a:endParaRPr>
          </a:p>
          <a:p>
            <a:pPr marL="0" indent="0" algn="just">
              <a:buNone/>
              <a:defRPr lang="pt-pt"/>
            </a:pPr>
            <a:endParaRPr lang="pt-pt" sz="2600">
              <a:solidFill>
                <a:srgbClr val="212529"/>
              </a:solidFill>
            </a:endParaRPr>
          </a:p>
        </p:txBody>
      </p:sp>
      <p:sp>
        <p:nvSpPr>
          <p:cNvPr id="3" name="Conexão reta 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Bsegg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DNBQAAChUAANMJAAAKFQAAEAAAACYAAAAIAAAA//////////8="/>
              </a:ext>
            </a:extLst>
          </p:cNvSpPr>
          <p:nvPr/>
        </p:nvSpPr>
        <p:spPr>
          <a:xfrm>
            <a:off x="942975" y="3420110"/>
            <a:ext cx="654050" cy="0"/>
          </a:xfrm>
          <a:prstGeom prst="line">
            <a:avLst/>
          </a:prstGeom>
          <a:noFill/>
          <a:ln w="6350" cap="flat" cmpd="sng" algn="ctr">
            <a:solidFill>
              <a:srgbClr val="002060"/>
            </a:solidFill>
            <a:prstDash val="solid"/>
            <a:headEnd type="none"/>
            <a:tailEnd type="none"/>
          </a:ln>
          <a:effectLst/>
        </p:spPr>
      </p:sp>
      <p:cxnSp>
        <p:nvCxnSpPr>
          <p:cNvPr id="4" name="Conexão reta unidirecional 12"/>
          <p:cNvCxnSpPr>
            <a:extLst>
              <a:ext uri="smNativeData">
                <pr:smNativeData xmlns:pr="smNativeData" val="SMDATA_13_QV7FY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BwwAA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HYjMkMAAAAEAAAAAAAAAAAAAAAAAAAAAAAAAAeAAAAaAAAAAAAAAAAAAAAAAAAAAAAAAAAAAAAECcAABAnAAAAAAAAAAAAAAAAAAAAAAAAAAAAAAAAAAAAAAAAAAAAABQAAAAAAAAAwMD/AAAAAABkAAAAMgAAAAAAAABkAAAAAAAAAH9/fwAKAAAAHwAAAFQAAAD///8A////AQAAAAAAAAAAAAAAAAAAAAAAAAAAAAAAAAAAAAAAAAAAAHDAAH9/fwDn5uYDzMzMAMDA/wB/f38AAAAAAAAAAAAAAAAAAAAAAAAAAAAhAAAAGAAAABQAAAD2CAAAuxEAAPcIAAC/EgAAEAAAACYAAAAIAAAA//////////8="/>
              </a:ext>
            </a:extLst>
          </p:cNvCxnSpPr>
          <p:nvPr/>
        </p:nvCxnSpPr>
        <p:spPr>
          <a:xfrm rot="16200000">
            <a:off x="1374775" y="2964180"/>
            <a:ext cx="165100" cy="635"/>
          </a:xfrm>
          <a:prstGeom prst="straightConnector1">
            <a:avLst/>
          </a:prstGeom>
          <a:noFill/>
          <a:ln w="6350" cap="flat" cmpd="sng" algn="ctr">
            <a:solidFill>
              <a:srgbClr val="0070C0"/>
            </a:solidFill>
            <a:prstDash val="solid"/>
            <a:headEnd type="none"/>
            <a:tailEnd type="triangle" w="med" len="med"/>
          </a:ln>
          <a:effectLst/>
        </p:spPr>
      </p:cxnSp>
      <p:cxnSp>
        <p:nvCxnSpPr>
          <p:cNvPr id="5" name="Conexão reta unidirecional 15"/>
          <p:cNvCxnSpPr>
            <a:extLst>
              <a:ext uri="smNativeData">
                <pr:smNativeData xmlns:pr="smNativeData" val="SMDATA_13_QV7FY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JLQUAA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ktBQAH9/fwDn5uYDzMzMAMDA/wB/f38AAAAAAAAAAAAAAAAAAAAAAAAAAAAhAAAAGAAAABQAAAA6CAAA/iAAAPcIAADmIQAAEAAAACYAAAAIAAAA//////////8="/>
              </a:ext>
            </a:extLst>
          </p:cNvCxnSpPr>
          <p:nvPr/>
        </p:nvCxnSpPr>
        <p:spPr>
          <a:xfrm rot="16200000">
            <a:off x="1323975" y="5376545"/>
            <a:ext cx="147320" cy="120015"/>
          </a:xfrm>
          <a:prstGeom prst="straightConnector1">
            <a:avLst/>
          </a:prstGeom>
          <a:noFill/>
          <a:ln w="6350" cap="flat" cmpd="sng" algn="ctr">
            <a:solidFill>
              <a:srgbClr val="92D050"/>
            </a:solidFill>
            <a:prstDash val="solid"/>
            <a:headEnd type="none"/>
            <a:tailEnd type="triangle" w="med" len="med"/>
          </a:ln>
          <a:effectLst/>
        </p:spPr>
      </p:cxnSp>
      <p:graphicFrame>
        <p:nvGraphicFramePr>
          <p:cNvPr id="6" name="Objeto 28"/>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BnAGgA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tUAAAMoFAAAMSgAAXBQAABAAAAAmAAAACAAAAP//////////"/>
              </a:ext>
            </a:extLst>
          </p:cNvGraphicFramePr>
          <p:nvPr/>
        </p:nvGraphicFramePr>
        <p:xfrm>
          <a:off x="10518775" y="941070"/>
          <a:ext cx="1518285" cy="2368550"/>
        </p:xfrm>
        <a:graphic>
          <a:graphicData uri="http://schemas.openxmlformats.org/presentationml/2006/ole">
            <p:oleObj spid="_x0000_s1030" name="Paint.Picture" r:id="rId3" progId="Paint.Picture">
              <p:embed/>
            </p:oleObj>
          </a:graphicData>
        </a:graphic>
      </p:graphicFrame>
      <p:graphicFrame>
        <p:nvGraphicFramePr>
          <p:cNvPr id="7" name="Objeto 29"/>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AAAAAA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okAAAAoVAAARSwAAUCUAABAAAAAmAAAACAAAAP//////////"/>
              </a:ext>
            </a:extLst>
          </p:cNvGraphicFramePr>
          <p:nvPr/>
        </p:nvGraphicFramePr>
        <p:xfrm>
          <a:off x="10506710" y="3420110"/>
          <a:ext cx="1696085" cy="2645410"/>
        </p:xfrm>
        <a:graphic>
          <a:graphicData uri="http://schemas.openxmlformats.org/presentationml/2006/ole">
            <p:oleObj spid="_x0000_s1031" name="Paint.Picture" r:id="rId4" progId="Paint.Picture">
              <p:embed/>
            </p:oleObj>
          </a:graphicData>
        </a:graphic>
      </p:graphicFrame>
      <p:sp>
        <p:nvSpPr>
          <p:cNvPr id="8" name="Conexão reta 10"/>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DNBQAAMiQAANMJAAAyJAAAEAAAACYAAAAIAAAA//////////8="/>
              </a:ext>
            </a:extLst>
          </p:cNvSpPr>
          <p:nvPr/>
        </p:nvSpPr>
        <p:spPr>
          <a:xfrm>
            <a:off x="942975" y="5883910"/>
            <a:ext cx="654050" cy="0"/>
          </a:xfrm>
          <a:prstGeom prst="line">
            <a:avLst/>
          </a:prstGeom>
          <a:noFill/>
          <a:ln w="6350" cap="flat" cmpd="sng" algn="ctr">
            <a:solidFill>
              <a:srgbClr val="002060"/>
            </a:solidFill>
            <a:prstDash val="solid"/>
            <a:headEnd type="none"/>
            <a:tailEnd type="none"/>
          </a:ln>
          <a:effectLst/>
        </p:spPr>
      </p:sp>
    </p:spTree>
  </p:cSld>
  <p:clrMapOvr>
    <a:masterClrMapping/>
  </p:clrMapOvr>
  <p:timing>
    <p:tnLst>
      <p:par>
        <p:cTn id="1" dur="indefinite" restart="never" nodeType="tmRoot"/>
      </p:par>
    </p:tnLst>
  </p:timing>
</p:sld>
</file>

<file path=ppt/slides/slide2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Q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BcAQAAOgEAAClKAADtKAAAEAAAACYAAAAIAAAAASAAAAAAAAA="/>
              </a:ext>
            </a:extLst>
          </p:cNvSpPr>
          <p:nvPr>
            <p:ph type="body" idx="1"/>
          </p:nvPr>
        </p:nvSpPr>
        <p:spPr>
          <a:xfrm>
            <a:off x="220980" y="199390"/>
            <a:ext cx="11834495" cy="6453505"/>
          </a:xfrm>
        </p:spPr>
        <p:txBody>
          <a:bodyPr vert="horz" wrap="square" lIns="91440" tIns="45720" rIns="91440" bIns="45720" numCol="1" spcCol="215900" anchor="t">
            <a:prstTxWarp prst="textNoShape">
              <a:avLst/>
            </a:prstTxWarp>
          </a:bodyPr>
          <a:lstStyle/>
          <a:p>
            <a:pPr algn="just">
              <a:lnSpc>
                <a:spcPct val="80000"/>
              </a:lnSpc>
              <a:defRPr lang="pt-pt"/>
            </a:pPr>
            <a:r>
              <a:rPr lang="pt-pt" sz="2600">
                <a:solidFill>
                  <a:srgbClr val="FF0000"/>
                </a:solidFill>
              </a:rPr>
              <a:t>Agora vamos multiplicar a dezena de baixo com a unidade de cima e de seguida as dezenas de ambos.</a:t>
            </a:r>
            <a:r>
              <a:rPr lang="pt-pt" sz="2600" b="1">
                <a:solidFill>
                  <a:srgbClr val="FF0000"/>
                </a:solidFill>
              </a:rPr>
              <a:t>	</a:t>
            </a:r>
            <a:r>
              <a:rPr lang="pt-pt" sz="2600" b="1">
                <a:solidFill>
                  <a:srgbClr val="0070C0"/>
                </a:solidFill>
              </a:rPr>
              <a:t>		</a:t>
            </a:r>
            <a:endParaRPr lang="pt-pt" sz="2600" b="1">
              <a:solidFill>
                <a:srgbClr val="0070C0"/>
              </a:solidFill>
            </a:endParaRPr>
          </a:p>
          <a:p>
            <a:pPr marL="0" indent="0" algn="just">
              <a:lnSpc>
                <a:spcPct val="80000"/>
              </a:lnSpc>
              <a:buNone/>
              <a:defRPr lang="pt-pt"/>
            </a:pPr>
            <a:r>
              <a:rPr lang="pt-pt" sz="2000" b="1">
                <a:solidFill>
                  <a:srgbClr val="FF0000"/>
                </a:solidFill>
              </a:rPr>
              <a:t>	1</a:t>
            </a:r>
            <a:r>
              <a:rPr lang="pt-pt" sz="2600" b="1">
                <a:solidFill>
                  <a:srgbClr val="0070C0"/>
                </a:solidFill>
              </a:rPr>
              <a:t>	</a:t>
            </a:r>
            <a:endParaRPr lang="pt-pt" sz="2000" b="1">
              <a:solidFill>
                <a:srgbClr val="002060"/>
              </a:solidFill>
            </a:endParaRPr>
          </a:p>
          <a:p>
            <a:pPr marL="0" indent="0" algn="just">
              <a:lnSpc>
                <a:spcPct val="80000"/>
              </a:lnSpc>
              <a:buNone/>
              <a:defRPr lang="pt-pt"/>
            </a:pPr>
            <a:r>
              <a:rPr lang="pt-pt" sz="2600" b="1"/>
              <a:t>  	</a:t>
            </a:r>
            <a:r>
              <a:rPr lang="pt-pt" sz="2600" b="1">
                <a:solidFill>
                  <a:srgbClr val="FF0000"/>
                </a:solidFill>
              </a:rPr>
              <a:t>35</a:t>
            </a:r>
            <a:endParaRPr lang="pt-pt" sz="2600" b="1">
              <a:solidFill>
                <a:srgbClr val="FF0000"/>
              </a:solidFill>
            </a:endParaRPr>
          </a:p>
          <a:p>
            <a:pPr marL="0" indent="0" algn="just">
              <a:lnSpc>
                <a:spcPct val="80000"/>
              </a:lnSpc>
              <a:buNone/>
              <a:defRPr lang="pt-pt"/>
            </a:pPr>
            <a:r>
              <a:rPr lang="pt-pt" sz="2600" b="1">
                <a:solidFill>
                  <a:srgbClr val="002060"/>
                </a:solidFill>
              </a:rPr>
              <a:t>          x</a:t>
            </a:r>
            <a:r>
              <a:rPr lang="pt-pt" sz="2600" b="1">
                <a:solidFill>
                  <a:srgbClr val="FF0000"/>
                </a:solidFill>
              </a:rPr>
              <a:t>2</a:t>
            </a:r>
            <a:r>
              <a:rPr lang="pt-pt" sz="2600" b="1">
                <a:solidFill>
                  <a:srgbClr val="002060"/>
                </a:solidFill>
              </a:rPr>
              <a:t>4</a:t>
            </a:r>
            <a:endParaRPr lang="pt-pt" sz="2600" b="1">
              <a:solidFill>
                <a:srgbClr val="002060"/>
              </a:solidFill>
            </a:endParaRPr>
          </a:p>
          <a:p>
            <a:pPr marL="0" indent="0" algn="just">
              <a:lnSpc>
                <a:spcPct val="80000"/>
              </a:lnSpc>
              <a:buNone/>
              <a:defRPr lang="pt-pt"/>
            </a:pPr>
            <a:r>
              <a:rPr lang="pt-pt" sz="2600" b="1">
                <a:solidFill>
                  <a:srgbClr val="002060"/>
                </a:solidFill>
              </a:rPr>
              <a:t>          140</a:t>
            </a:r>
            <a:endParaRPr lang="pt-pt" sz="2600" b="1">
              <a:solidFill>
                <a:srgbClr val="002060"/>
              </a:solidFill>
            </a:endParaRPr>
          </a:p>
          <a:p>
            <a:pPr marL="0" indent="0" algn="just">
              <a:lnSpc>
                <a:spcPct val="80000"/>
              </a:lnSpc>
              <a:buNone/>
              <a:defRPr lang="pt-pt"/>
            </a:pPr>
            <a:r>
              <a:rPr lang="pt-pt" sz="2400">
                <a:solidFill>
                  <a:srgbClr val="002060"/>
                </a:solidFill>
              </a:rPr>
              <a:t>           </a:t>
            </a:r>
            <a:r>
              <a:rPr lang="pt-pt" sz="2600" b="1">
                <a:solidFill>
                  <a:srgbClr val="FF0000"/>
                </a:solidFill>
              </a:rPr>
              <a:t>70</a:t>
            </a:r>
            <a:endParaRPr lang="pt-pt" sz="2600" b="1">
              <a:solidFill>
                <a:srgbClr val="FF0000"/>
              </a:solidFill>
            </a:endParaRPr>
          </a:p>
          <a:p>
            <a:pPr algn="just">
              <a:lnSpc>
                <a:spcPct val="80000"/>
              </a:lnSpc>
              <a:defRPr lang="pt-pt"/>
            </a:pPr>
            <a:r>
              <a:rPr lang="pt-pt" sz="2600">
                <a:solidFill>
                  <a:srgbClr val="FFC000"/>
                </a:solidFill>
              </a:rPr>
              <a:t>Por último somamos os resultados obtidos.</a:t>
            </a:r>
            <a:endParaRPr lang="pt-pt" sz="2600">
              <a:solidFill>
                <a:srgbClr val="FFC000"/>
              </a:solidFill>
            </a:endParaRPr>
          </a:p>
          <a:p>
            <a:pPr marL="0" indent="0" algn="just">
              <a:lnSpc>
                <a:spcPct val="80000"/>
              </a:lnSpc>
              <a:buNone/>
              <a:defRPr lang="pt-pt"/>
            </a:pPr>
            <a:r>
              <a:rPr lang="pt-pt" sz="2400" b="1">
                <a:solidFill>
                  <a:srgbClr val="FFC000"/>
                </a:solidFill>
              </a:rPr>
              <a:t>	</a:t>
            </a:r>
            <a:r>
              <a:rPr lang="pt-pt" sz="2600" b="1"/>
              <a:t>35</a:t>
            </a:r>
            <a:endParaRPr lang="pt-pt" sz="2600" b="1"/>
          </a:p>
          <a:p>
            <a:pPr marL="0" indent="0" algn="just">
              <a:lnSpc>
                <a:spcPct val="80000"/>
              </a:lnSpc>
              <a:buNone/>
              <a:defRPr lang="pt-pt"/>
            </a:pPr>
            <a:r>
              <a:rPr lang="pt-pt" sz="2400" b="1"/>
              <a:t>        </a:t>
            </a:r>
            <a:r>
              <a:rPr lang="pt-pt" sz="2600" b="1"/>
              <a:t>x</a:t>
            </a:r>
            <a:r>
              <a:rPr lang="pt-pt" sz="2400" b="1"/>
              <a:t>   </a:t>
            </a:r>
            <a:r>
              <a:rPr lang="pt-pt" sz="2600" b="1"/>
              <a:t>24</a:t>
            </a:r>
            <a:endParaRPr lang="pt-pt" sz="2600" b="1"/>
          </a:p>
          <a:p>
            <a:pPr marL="0" indent="0" algn="just">
              <a:lnSpc>
                <a:spcPct val="80000"/>
              </a:lnSpc>
              <a:buNone/>
              <a:defRPr lang="pt-pt"/>
            </a:pPr>
            <a:r>
              <a:rPr lang="pt-pt" sz="2400" b="1"/>
              <a:t>           </a:t>
            </a:r>
            <a:r>
              <a:rPr lang="pt-pt" sz="2600" b="1">
                <a:solidFill>
                  <a:srgbClr val="FFC000"/>
                </a:solidFill>
              </a:rPr>
              <a:t>140</a:t>
            </a:r>
            <a:endParaRPr lang="pt-pt" sz="2600" b="1">
              <a:solidFill>
                <a:srgbClr val="FFC000"/>
              </a:solidFill>
            </a:endParaRPr>
          </a:p>
          <a:p>
            <a:pPr marL="0" indent="0" algn="just">
              <a:lnSpc>
                <a:spcPct val="80000"/>
              </a:lnSpc>
              <a:buNone/>
              <a:defRPr lang="pt-pt"/>
            </a:pPr>
            <a:r>
              <a:rPr lang="pt-pt" sz="2400" b="1"/>
              <a:t>       </a:t>
            </a:r>
            <a:r>
              <a:rPr lang="pt-pt" sz="2400" b="1">
                <a:solidFill>
                  <a:srgbClr val="FFC000"/>
                </a:solidFill>
              </a:rPr>
              <a:t>+  70</a:t>
            </a:r>
            <a:endParaRPr lang="pt-pt" sz="2400" b="1">
              <a:solidFill>
                <a:srgbClr val="FFC000"/>
              </a:solidFill>
            </a:endParaRPr>
          </a:p>
          <a:p>
            <a:pPr marL="0" indent="0" algn="just">
              <a:lnSpc>
                <a:spcPct val="80000"/>
              </a:lnSpc>
              <a:buNone/>
              <a:defRPr lang="pt-pt"/>
            </a:pPr>
            <a:r>
              <a:rPr lang="pt-pt" sz="2600"/>
              <a:t>          </a:t>
            </a:r>
            <a:r>
              <a:rPr lang="pt-pt" sz="2600" b="1">
                <a:solidFill>
                  <a:srgbClr val="FFC000"/>
                </a:solidFill>
              </a:rPr>
              <a:t>840</a:t>
            </a:r>
            <a:endParaRPr lang="pt-pt" sz="2600" b="1">
              <a:solidFill>
                <a:srgbClr val="FFC000"/>
              </a:solidFill>
            </a:endParaRPr>
          </a:p>
          <a:p>
            <a:pPr marL="0" indent="0" algn="just">
              <a:lnSpc>
                <a:spcPct val="80000"/>
              </a:lnSpc>
              <a:buNone/>
              <a:defRPr lang="pt-pt"/>
            </a:pPr>
            <a:r>
              <a:rPr lang="pt-pt" sz="2600"/>
              <a:t>O produto é 840.</a:t>
            </a:r>
            <a:endParaRPr lang="pt-pt" sz="2600"/>
          </a:p>
          <a:p>
            <a:pPr marL="0" indent="0" algn="just">
              <a:lnSpc>
                <a:spcPct val="80000"/>
              </a:lnSpc>
              <a:buNone/>
              <a:defRPr lang="pt-pt"/>
            </a:pPr>
            <a:r>
              <a:rPr lang="pt-pt" sz="2000" b="1">
                <a:solidFill>
                  <a:srgbClr val="92D050"/>
                </a:solidFill>
              </a:rPr>
              <a:t>	</a:t>
            </a:r>
            <a:endParaRPr lang="pt-pt" sz="2600">
              <a:solidFill>
                <a:srgbClr val="92D050"/>
              </a:solidFill>
            </a:endParaRPr>
          </a:p>
          <a:p>
            <a:pPr marL="0" indent="0" algn="just">
              <a:lnSpc>
                <a:spcPct val="80000"/>
              </a:lnSpc>
              <a:buNone/>
              <a:defRPr lang="pt-pt"/>
            </a:pPr>
            <a:endParaRPr lang="pt-pt" sz="2600">
              <a:solidFill>
                <a:srgbClr val="212529"/>
              </a:solidFill>
            </a:endParaRPr>
          </a:p>
        </p:txBody>
      </p:sp>
      <p:sp>
        <p:nvSpPr>
          <p:cNvPr id="3" name="Conexão reta 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EBQY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AUBgAA6g0AAAkKAADqDQAAEAAAACYAAAAIAAAA//////////8="/>
              </a:ext>
            </a:extLst>
          </p:cNvSpPr>
          <p:nvPr/>
        </p:nvSpPr>
        <p:spPr>
          <a:xfrm>
            <a:off x="988060" y="2261870"/>
            <a:ext cx="643255" cy="0"/>
          </a:xfrm>
          <a:prstGeom prst="line">
            <a:avLst/>
          </a:prstGeom>
          <a:noFill/>
          <a:ln w="6350" cap="flat" cmpd="sng" algn="ctr">
            <a:solidFill>
              <a:srgbClr val="002060"/>
            </a:solidFill>
            <a:prstDash val="solid"/>
            <a:headEnd type="none"/>
            <a:tailEnd type="none"/>
          </a:ln>
          <a:effectLst/>
        </p:spPr>
      </p:sp>
      <p:graphicFrame>
        <p:nvGraphicFramePr>
          <p:cNvPr id="4" name="Objeto 28"/>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BnAGgA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0UAAAIYGAAApSgAAGBUAABAAAAAmAAAACAAAAP//////////"/>
              </a:ext>
            </a:extLst>
          </p:cNvGraphicFramePr>
          <p:nvPr/>
        </p:nvGraphicFramePr>
        <p:xfrm>
          <a:off x="10536555" y="1060450"/>
          <a:ext cx="1518920" cy="2368550"/>
        </p:xfrm>
        <a:graphic>
          <a:graphicData uri="http://schemas.openxmlformats.org/presentationml/2006/ole">
            <p:oleObj spid="_x0000_s1028" name="Paint.Picture" r:id="rId3" progId="Paint.Picture">
              <p:embed/>
            </p:oleObj>
          </a:graphicData>
        </a:graphic>
      </p:graphicFrame>
      <p:graphicFrame>
        <p:nvGraphicFramePr>
          <p:cNvPr id="5" name="Objeto 29"/>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BpY1By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kUAAAOAWAAAASwAAJicAABAAAAAmAAAACAAAAP//////////"/>
              </a:ext>
            </a:extLst>
          </p:cNvGraphicFramePr>
          <p:nvPr/>
        </p:nvGraphicFramePr>
        <p:xfrm>
          <a:off x="10495915" y="3718560"/>
          <a:ext cx="1696085" cy="2645410"/>
        </p:xfrm>
        <a:graphic>
          <a:graphicData uri="http://schemas.openxmlformats.org/presentationml/2006/ole">
            <p:oleObj spid="_x0000_s1029" name="Paint.Picture" r:id="rId4" progId="Paint.Picture">
              <p:embed/>
            </p:oleObj>
          </a:graphicData>
        </a:graphic>
      </p:graphicFrame>
      <p:cxnSp>
        <p:nvCxnSpPr>
          <p:cNvPr id="6" name="Conexão reta unidirecional 3"/>
          <p:cNvCxnSpPr>
            <a:extLst>
              <a:ext uri="smNativeData">
                <pr:smNativeData xmlns:pr="smNativeData" val="SMDATA_13_QV7FY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wAAAH9/fwDn5uYDzMzMAMDA/wB/f38AAAAAAAAAAAAAAAAAAAAAAAAAAAAhAAAAGAAAABQAAAAGCAAAhQoAAPAIAACyCwAAEAAAACYAAAAIAAAA//////////8="/>
              </a:ext>
            </a:extLst>
          </p:cNvCxnSpPr>
          <p:nvPr/>
        </p:nvCxnSpPr>
        <p:spPr>
          <a:xfrm rot="16200000">
            <a:off x="1283335" y="1731010"/>
            <a:ext cx="191135" cy="148590"/>
          </a:xfrm>
          <a:prstGeom prst="straightConnector1">
            <a:avLst/>
          </a:prstGeom>
          <a:noFill/>
          <a:ln w="6350" cap="flat" cmpd="sng" algn="ctr">
            <a:solidFill>
              <a:srgbClr val="FF0000"/>
            </a:solidFill>
            <a:prstDash val="solid"/>
            <a:headEnd type="none"/>
            <a:tailEnd type="triangle" w="med" len="med"/>
          </a:ln>
          <a:effectLst/>
        </p:spPr>
      </p:cxnSp>
      <p:cxnSp>
        <p:nvCxnSpPr>
          <p:cNvPr id="7" name="Conexão reta unidirecional 7"/>
          <p:cNvCxnSpPr>
            <a:extLst>
              <a:ext uri="smNativeData">
                <pr:smNativeData xmlns:pr="smNativeData" val="SMDATA_13_QV7FYhMAAAAlAAAADQAAAA0AAAAAkAAAAEgAAACQAAAASAAAAAAAAAAAAAAAAgAAAAEAAABQAAAAAAAAAAAA8L8AAAAAAAAAAAAAAAAAAP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KAAAAAQAAABQAAAAUAAAAFAAAAAEAAAAAAAAAZAAAAGQAAAAC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AAAAAMAAAAEAAAAAAAAAAAAAAAAAAAAAAAAAAeAAAAaAAAAAAAAAAAAAAAAAAAAAAAAAAAAAAAECcAABAnAAAAAAAAAAAAAAAAAAAAAAAAAAAAAAAAAAAAAAAAAAAAABQAAAAAAAAAwMD/AAAAAABkAAAAMgAAAAAAAABkAAAAAAAAAH9/fwAKAAAAHwAAAFQAAAD///8A////AQAAAAAAAAAAAAAAAAAAAAAAAAAAAAAAAAAAAAAAAAAA/wAAAH9/fwDn5uYDzMzMAMDA/wB/f38AAAAAAAAAAAAAAAAAAAAAAAAAAAAhAAAAGAAAABQAAADvBwAAKAoAAPAHAACyCwAAEAAAACYAAAAIAAAA//////////8="/>
              </a:ext>
            </a:extLst>
          </p:cNvCxnSpPr>
          <p:nvPr/>
        </p:nvCxnSpPr>
        <p:spPr>
          <a:xfrm rot="16200000">
            <a:off x="1165225" y="1775460"/>
            <a:ext cx="250190" cy="635"/>
          </a:xfrm>
          <a:prstGeom prst="straightConnector1">
            <a:avLst/>
          </a:prstGeom>
          <a:noFill/>
          <a:ln w="6350" cap="flat" cmpd="sng" algn="ctr">
            <a:solidFill>
              <a:srgbClr val="FF0000"/>
            </a:solidFill>
            <a:prstDash val="solid"/>
            <a:headEnd type="none"/>
            <a:tailEnd type="triangle" w="med" len="med"/>
          </a:ln>
          <a:effectLst/>
        </p:spPr>
      </p:cxnSp>
      <p:sp>
        <p:nvSpPr>
          <p:cNvPr id="8" name="Conexão reta 14"/>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AAgY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ACBgAH9/fwDn5uYDzMzMAMDA/wB/f38AAAAAAAAAAAAAAAAAAAAAAAAAAAAhAAAAGAAAABQAAADlBAAARxsAAAkKAABHGwAAEAAAACYAAAAIAAAA//////////8="/>
              </a:ext>
            </a:extLst>
          </p:cNvSpPr>
          <p:nvPr/>
        </p:nvSpPr>
        <p:spPr>
          <a:xfrm>
            <a:off x="795655" y="4434205"/>
            <a:ext cx="835660" cy="0"/>
          </a:xfrm>
          <a:prstGeom prst="line">
            <a:avLst/>
          </a:prstGeom>
          <a:noFill/>
          <a:ln w="6350" cap="flat" cmpd="sng" algn="ctr">
            <a:solidFill>
              <a:srgbClr val="002060"/>
            </a:solidFill>
            <a:prstDash val="solid"/>
            <a:headEnd type="none"/>
            <a:tailEnd type="none"/>
          </a:ln>
          <a:effectLst/>
        </p:spPr>
      </p:sp>
      <p:sp>
        <p:nvSpPr>
          <p:cNvPr id="9" name="Conexão reta 16"/>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AA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8AAAH9/fwDn5uYDzMzMAMDA/wB/f38AAAAAAAAAAAAAAAAAAAAAAAAAAAAhAAAAGAAAABQAAAAXBQAAfCAAAAkKAAB8IAAAEAAAACYAAAAIAAAA//////////8="/>
              </a:ext>
            </a:extLst>
          </p:cNvSpPr>
          <p:nvPr/>
        </p:nvSpPr>
        <p:spPr>
          <a:xfrm>
            <a:off x="827405" y="5280660"/>
            <a:ext cx="803910" cy="0"/>
          </a:xfrm>
          <a:prstGeom prst="line">
            <a:avLst/>
          </a:prstGeom>
          <a:noFill/>
          <a:ln w="6350" cap="flat" cmpd="sng" algn="ctr">
            <a:solidFill>
              <a:srgbClr val="FFC000"/>
            </a:solidFill>
            <a:prstDash val="solid"/>
            <a:headEnd type="none"/>
            <a:tailEnd type="none"/>
          </a:ln>
          <a:effectLst/>
        </p:spPr>
      </p:sp>
      <p:sp>
        <p:nvSpPr>
          <p:cNvPr id="10" name="Conexão reta 9"/>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P8AAAA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wAAAH9/fwDn5uYDzMzMAMDA/wB/f38AAAAAAAAAAAAAAAAAAAAAAAAAAAAhAAAAGAAAABQAAAAGCAAAwg0AAAYIAABAEQAAEAAAACYAAAAIAAAA//////////8="/>
              </a:ext>
            </a:extLst>
          </p:cNvSpPr>
          <p:nvPr/>
        </p:nvSpPr>
        <p:spPr>
          <a:xfrm>
            <a:off x="1304290" y="2236470"/>
            <a:ext cx="0" cy="567690"/>
          </a:xfrm>
          <a:prstGeom prst="line">
            <a:avLst/>
          </a:prstGeom>
          <a:noFill/>
          <a:ln w="6350" cap="flat" cmpd="sng" algn="ctr">
            <a:solidFill>
              <a:srgbClr val="FF0000"/>
            </a:solidFill>
            <a:prstDash val="solid"/>
            <a:headEnd type="none"/>
            <a:tailEnd type="none"/>
          </a:ln>
          <a:effectLst/>
        </p:spPr>
      </p:sp>
      <p:sp>
        <p:nvSpPr>
          <p:cNvPr id="11" name="CaixaTexto1"/>
          <p:cNvSpPr txBox="1">
            <a:extLst>
              <a:ext uri="smNativeData">
                <pr:smNativeData xmlns:pr="smNativeData" val="SMDATA_13_QV7FYhMAAAAlAAAAEgAAAA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cDAAD/fwAA/38AAAAAAAAJAAAABAAAAAAAAAAMAAAAEAAAAM1yf0gCRRo/HMdxHMcxBc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eDAAAGA0AAGE8AADDEgAAEAAAACYAAAAIAAAA//////////8="/>
              </a:ext>
            </a:extLst>
          </p:cNvSpPr>
          <p:nvPr/>
        </p:nvSpPr>
        <p:spPr>
          <a:xfrm>
            <a:off x="1969770" y="2128520"/>
            <a:ext cx="7845425" cy="921385"/>
          </a:xfrm>
          <a:prstGeom prst="rect">
            <a:avLst/>
          </a:prstGeom>
          <a:noFill/>
          <a:ln>
            <a:noFill/>
          </a:ln>
          <a:effectLst/>
        </p:spPr>
        <p:txBody>
          <a:bodyPr vert="horz" wrap="square" numCol="1" spcCol="215900" anchor="t"/>
          <a:lstStyle/>
          <a:p>
            <a:pPr algn="just">
              <a:defRPr lang="pt-pt" sz="2000" b="1">
                <a:solidFill>
                  <a:srgbClr val="FF0000"/>
                </a:solidFill>
              </a:defRPr>
            </a:pPr>
            <a:r>
              <a:t>NOTA: É IMPORTANTE ANTES DE MULTIPLICAR O 2 PELO 35, DEVE-SE DEIXAR UM ESPAÇO VAZIO, DEBAIXODO ALGARISMO DAS UNIDADES DO 140, POIS NA REALIDADE ESTAMOS A MULTIPLICAR POR 20. </a:t>
            </a:r>
          </a:p>
        </p:txBody>
      </p:sp>
      <p:sp>
        <p:nvSpPr>
          <p:cNvPr id="12" name="Linha1"/>
          <p:cNvSpPr>
            <a:extLst>
              <a:ext uri="smNativeData">
                <pr:smNativeData xmlns:pr="smNativeData" val="SMDATA_13_QV7FYhMAAAAlAAAACgAAAA8B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kUAAAAAQAAABQAAAAUAAAAFAAAAAEAAAAAAAAAZAAAAGQAAAABAAAAlgAAAJY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AF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D4CQAA1A8AAG8LAADhEQAAEAAAACYAAAAIAAAA//////////8="/>
              </a:ext>
            </a:extLst>
          </p:cNvSpPr>
          <p:nvPr/>
        </p:nvSpPr>
        <p:spPr>
          <a:xfrm flipH="1">
            <a:off x="1620520" y="2573020"/>
            <a:ext cx="238125" cy="333375"/>
          </a:xfrm>
          <a:prstGeom prst="line">
            <a:avLst/>
          </a:prstGeom>
          <a:noFill/>
          <a:ln w="12700" cap="flat" cmpd="sng" algn="ctr">
            <a:solidFill>
              <a:schemeClr val="tx1"/>
            </a:solidFill>
            <a:prstDash val="solid"/>
            <a:headEnd type="none"/>
            <a:tailEnd type="stealth" w="lg" len="lg"/>
          </a:ln>
          <a:effectLst/>
        </p:spPr>
      </p:sp>
    </p:spTree>
  </p:cSld>
  <p:clrMapOvr>
    <a:masterClrMapping/>
  </p:clrMapOvr>
  <p:timing>
    <p:tnLst>
      <p:par>
        <p:cTn id="1" dur="indefinite" restart="never" nodeType="tmRoot"/>
      </p:par>
    </p:tnLst>
  </p:timing>
</p:sld>
</file>

<file path=ppt/slides/slide2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Picture 2" descr="Spongebob and Patrick | Spongebob painting, Spongebob, Spongebob cartoon"/>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ohrgODAAAABAAAAAAAAAAAAAAAAAAAAAAAAAAHgAAAGgAAAAAAAAAAAAAAAAAAAAAAAAAAAAAABAnAAAQJwAAAAAAAAAAAAAAAAAAAAAAAAAAAAAAAAAAAAAAAPQBAAAUAAAAAAAAAMDA/wAAAAAAAAAAAAAAAAAAAAAAZAAAAAAAAAB/f38ACgAAAB8AAABUAAAARHLEBf///wEAAAAAAAAAAAAAAAAAAAAAAAAAAAAAAAAAAAAAAAAAAAAAAAJ/f38A5+bmA8zMzADAwP8Af39/AAAAAAAAAAAAAAAAAP///wAAAAAAIQAAABgAAAAUAAAARTAAANgYAADTRQAA/CgAABAAAAAmAAAACAAAAP//////////"/>
              </a:ext>
            </a:extLst>
          </p:cNvPicPr>
          <p:nvPr/>
        </p:nvPicPr>
        <p:blipFill>
          <a:blip r:embed="rId2"/>
          <a:stretch>
            <a:fillRect/>
          </a:stretch>
        </p:blipFill>
        <p:spPr>
          <a:xfrm>
            <a:off x="7846695" y="4038600"/>
            <a:ext cx="3503930" cy="2623820"/>
          </a:xfrm>
          <a:prstGeom prst="rect">
            <a:avLst/>
          </a:prstGeom>
          <a:noFill/>
          <a:ln>
            <a:noFill/>
          </a:ln>
          <a:effectLst>
            <a:softEdge rad="317500"/>
          </a:effectLst>
        </p:spPr>
      </p:pic>
      <p:sp>
        <p:nvSpPr>
          <p:cNvPr id="3" name="Título 1"/>
          <p:cNvSpPr>
            <a:spLocks noGrp="1" noChangeArrowheads="1"/>
            <a:extLst>
              <a:ext uri="smNativeData">
                <pr:smNativeData xmlns:pr="smNativeData" val="SMDATA_13_QV7FYhMAAAAlAAAAZAAAAA0A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eAwAA/wMAANNFAAB6CQAAEAAAACYAAAAIAAAAASAAAAAAAAA="/>
              </a:ext>
            </a:extLst>
          </p:cNvSpPr>
          <p:nvPr>
            <p:ph type="ctrTitle"/>
          </p:nvPr>
        </p:nvSpPr>
        <p:spPr>
          <a:xfrm>
            <a:off x="506730" y="649605"/>
            <a:ext cx="10843895" cy="890905"/>
          </a:xfrm>
        </p:spPr>
        <p:txBody>
          <a:bodyPr vert="horz" wrap="square" lIns="91440" tIns="45720" rIns="91440" bIns="45720" numCol="1" spcCol="215900" anchor="b">
            <a:prstTxWarp prst="textNoShape">
              <a:avLst/>
            </a:prstTxWarp>
          </a:bodyPr>
          <a:lstStyle/>
          <a:p>
            <a:pPr marL="457200" indent="-457200" algn="l">
              <a:defRPr lang="pt-pt"/>
            </a:pPr>
            <a:r>
              <a:rPr lang="pt-pt" sz="4400" b="1"/>
              <a:t>Km para a maratona</a:t>
            </a:r>
            <a:endParaRPr lang="pt-pt" sz="4400" b="1"/>
          </a:p>
        </p:txBody>
      </p:sp>
      <p:sp>
        <p:nvSpPr>
          <p:cNvPr id="4" name="Subtítul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Q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CJAwAARgkAAHdHAAA5HwAAEAAAACYAAAAIAAAAASAAAAAAAAA="/>
              </a:ext>
            </a:extLst>
          </p:cNvSpPr>
          <p:nvPr>
            <p:ph type="subTitle" idx="1"/>
          </p:nvPr>
        </p:nvSpPr>
        <p:spPr>
          <a:xfrm>
            <a:off x="574675" y="1507490"/>
            <a:ext cx="11042650" cy="3568065"/>
          </a:xfrm>
        </p:spPr>
        <p:txBody>
          <a:bodyPr vert="horz" wrap="square" lIns="91440" tIns="45720" rIns="91440" bIns="45720" numCol="1" spcCol="215900" anchor="t">
            <a:prstTxWarp prst="textNoShape">
              <a:avLst/>
            </a:prstTxWarp>
          </a:bodyPr>
          <a:lstStyle/>
          <a:p>
            <a:pPr algn="just">
              <a:defRPr lang="pt-pt"/>
            </a:pPr>
            <a:endParaRPr lang="pt-pt" sz="2800"/>
          </a:p>
          <a:p>
            <a:pPr algn="just">
              <a:defRPr lang="pt-pt"/>
            </a:pPr>
            <a:r>
              <a:rPr lang="pt-pt" sz="2800"/>
              <a:t>	</a:t>
            </a:r>
            <a:r>
              <a:rPr lang="pt-pt" sz="2800" b="1"/>
              <a:t>- Amigo SponjBob?! Como eu não sou lá muito inteligente, podes dar-me aqui uma ajudinha? Se conseguíssemos correr 6 Km por dia para nos preparamos para a maratona dos melhores hambúrgueres da cidade, no final de 15 dias quantos Km tínhamos corrido os dois juntos? </a:t>
            </a:r>
            <a:endParaRPr lang="pt-pt" sz="2800" b="1"/>
          </a:p>
          <a:p>
            <a:pPr algn="just">
              <a:defRPr lang="pt-pt"/>
            </a:pPr>
            <a:r>
              <a:rPr lang="pt-pt" sz="2800" b="1"/>
              <a:t>	- Ui essa está difícil! E se perguntássemos aos super heróis da tabuada?</a:t>
            </a:r>
            <a:endParaRPr lang="pt-pt" sz="2800" b="1"/>
          </a:p>
          <a:p>
            <a:pPr>
              <a:defRPr lang="pt-pt"/>
            </a:pPr>
          </a:p>
        </p:txBody>
      </p:sp>
      <p:sp>
        <p:nvSpPr>
          <p:cNvPr id="5" name="CaixaDeTexto 5"/>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Q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LKAAAeScAAM1NAAD8KAAAECAAACYAAAAIAAAA//////////8="/>
              </a:ext>
            </a:extLst>
          </p:cNvSpPr>
          <p:nvPr/>
        </p:nvSpPr>
        <p:spPr>
          <a:xfrm>
            <a:off x="6550025" y="6416675"/>
            <a:ext cx="6097270" cy="245745"/>
          </a:xfrm>
          <a:prstGeom prst="rect">
            <a:avLst/>
          </a:prstGeom>
          <a:noFill/>
          <a:ln>
            <a:noFill/>
          </a:ln>
          <a:effectLst/>
        </p:spPr>
        <p:txBody>
          <a:bodyPr vert="horz" wrap="square" lIns="91440" tIns="45720" rIns="91440" bIns="45720" numCol="1" spcCol="215900" anchor="t"/>
          <a:lstStyle/>
          <a:p>
            <a:pPr algn="ctr">
              <a:defRPr lang="pt-pt"/>
            </a:pPr>
            <a:r>
              <a:rPr lang="pt-pt" sz="1000"/>
              <a:t>Fonte: pinterest.com</a:t>
            </a:r>
            <a:endParaRPr lang="pt-pt" sz="1000"/>
          </a:p>
        </p:txBody>
      </p:sp>
    </p:spTree>
  </p:cSld>
  <p:clrMapOvr>
    <a:masterClrMapping/>
  </p:clrMapOvr>
  <p:timing>
    <p:tnLst>
      <p:par>
        <p:cTn id="1" dur="indefinite" restart="never" nodeType="tmRoot"/>
      </p:par>
    </p:tnLst>
  </p:timing>
</p:sld>
</file>

<file path=ppt/slides/slide2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Marcador de Posição de Conteúdo 3"/>
          <p:cNvPicPr>
            <a:picLocks noGrp="1" noChangeArrowheads="1"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2Cg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PwEAABgKAAA+DwAAsh8AABAAAAAmAAAACAAAAAGBAAAAAAAA"/>
              </a:ext>
            </a:extLst>
          </p:cNvPicPr>
          <p:nvPr>
            <p:ph type="pic" idx="1"/>
          </p:nvPr>
        </p:nvPicPr>
        <p:blipFill>
          <a:blip r:embed="rId2"/>
          <a:stretch>
            <a:fillRect/>
          </a:stretch>
        </p:blipFill>
        <p:spPr>
          <a:xfrm>
            <a:off x="202565" y="1640840"/>
            <a:ext cx="2275205" cy="3511550"/>
          </a:xfrm>
          <a:prstGeom prst="rect">
            <a:avLst/>
          </a:prstGeom>
        </p:spPr>
      </p:pic>
      <p:sp>
        <p:nvSpPr>
          <p:cNvPr id="3" name="CaixaDeTexto 4"/>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Q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2EAAACAEAABFAAAC1JgAAECAAACYAAAAIAAAA//////////8="/>
              </a:ext>
            </a:extLst>
          </p:cNvSpPr>
          <p:nvPr/>
        </p:nvSpPr>
        <p:spPr>
          <a:xfrm>
            <a:off x="2675890" y="167640"/>
            <a:ext cx="7738745" cy="6124575"/>
          </a:xfrm>
          <a:prstGeom prst="rect">
            <a:avLst/>
          </a:prstGeom>
          <a:noFill/>
          <a:ln>
            <a:noFill/>
          </a:ln>
          <a:effectLst/>
        </p:spPr>
        <p:txBody>
          <a:bodyPr vert="horz" wrap="square" lIns="91440" tIns="45720" rIns="91440" bIns="45720" numCol="1" spcCol="215900" anchor="t"/>
          <a:lstStyle/>
          <a:p>
            <a:pPr>
              <a:defRPr lang="pt-pt"/>
            </a:pPr>
            <a:endParaRPr lang="pt-pt" sz="2800"/>
          </a:p>
          <a:p>
            <a:pPr algn="just">
              <a:defRPr lang="pt-pt"/>
            </a:pPr>
            <a:r>
              <a:rPr lang="pt-pt" sz="2800" b="1"/>
              <a:t>Mantenham a calma amigos! Quer dizer, a corrida!</a:t>
            </a:r>
            <a:endParaRPr lang="pt-pt" sz="2800" b="1"/>
          </a:p>
          <a:p>
            <a:pPr algn="just">
              <a:defRPr lang="pt-pt"/>
            </a:pPr>
            <a:r>
              <a:rPr lang="pt-pt" sz="2800" b="1"/>
              <a:t>Neste caso a tabuada do 6, vai ajudar! </a:t>
            </a:r>
            <a:endParaRPr lang="pt-pt" sz="2800" b="1"/>
          </a:p>
          <a:p>
            <a:pPr algn="just">
              <a:defRPr lang="pt-pt"/>
            </a:pPr>
            <a:r>
              <a:rPr lang="pt-pt" sz="2800" b="1"/>
              <a:t>Se cada um de vocês vai correr 6(km)x2=12Km (dia), os 2 juntos vão correr 12Km por dia. </a:t>
            </a:r>
            <a:endParaRPr lang="pt-pt" sz="2800" b="1"/>
          </a:p>
          <a:p>
            <a:pPr algn="just">
              <a:defRPr lang="pt-pt"/>
            </a:pPr>
            <a:r>
              <a:rPr lang="pt-pt" sz="2800" b="1"/>
              <a:t>Em 15 dias é só multiplicar 12x15 e terão o resultado dos Km que farão juntos.</a:t>
            </a:r>
            <a:endParaRPr lang="pt-pt" sz="2800" b="1"/>
          </a:p>
          <a:p>
            <a:pPr algn="just">
              <a:defRPr lang="pt-pt"/>
            </a:pPr>
            <a:r>
              <a:rPr lang="pt-pt" sz="2800" b="1"/>
              <a:t>  	12</a:t>
            </a:r>
            <a:endParaRPr lang="pt-pt" sz="2800" b="1"/>
          </a:p>
          <a:p>
            <a:pPr algn="just">
              <a:defRPr lang="pt-pt"/>
            </a:pPr>
            <a:r>
              <a:rPr lang="pt-pt" sz="2800" b="1"/>
              <a:t>       x  15</a:t>
            </a:r>
            <a:endParaRPr lang="pt-pt" sz="2800" b="1"/>
          </a:p>
          <a:p>
            <a:pPr algn="just">
              <a:defRPr lang="pt-pt"/>
            </a:pPr>
            <a:r>
              <a:rPr lang="pt-pt" sz="2800" b="1"/>
              <a:t>  	60</a:t>
            </a:r>
            <a:endParaRPr lang="pt-pt" sz="2800" b="1"/>
          </a:p>
          <a:p>
            <a:pPr algn="just">
              <a:defRPr lang="pt-pt"/>
            </a:pPr>
            <a:r>
              <a:rPr lang="pt-pt" sz="2800" b="1"/>
              <a:t>       +12</a:t>
            </a:r>
            <a:endParaRPr lang="pt-pt" sz="2800" b="1"/>
          </a:p>
          <a:p>
            <a:pPr algn="just">
              <a:defRPr lang="pt-pt"/>
            </a:pPr>
            <a:r>
              <a:rPr lang="pt-pt" sz="2800" b="1"/>
              <a:t>         180</a:t>
            </a:r>
            <a:endParaRPr lang="pt-pt" sz="2800" b="1"/>
          </a:p>
          <a:p>
            <a:pPr algn="just">
              <a:defRPr lang="pt-pt"/>
            </a:pPr>
            <a:r>
              <a:rPr lang="pt-pt" sz="2800" b="1"/>
              <a:t>A resposta é 180 Km! Fixe!</a:t>
            </a:r>
            <a:endParaRPr lang="pt-pt" sz="2800" b="1"/>
          </a:p>
          <a:p>
            <a:pPr algn="just">
              <a:defRPr lang="pt-pt"/>
            </a:pPr>
            <a:r>
              <a:rPr lang="pt-pt" sz="2800" b="1"/>
              <a:t>Agora vejam se me apanham!!!</a:t>
            </a:r>
            <a:endParaRPr lang="pt-pt" sz="2800" b="1"/>
          </a:p>
        </p:txBody>
      </p:sp>
      <p:sp>
        <p:nvSpPr>
          <p:cNvPr id="4" name="Conexão reta 5"/>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RHLEBX9/fwDn5uYDzMzMAMDA/wB/f38AAAAAAAAAAAAAAAAAAAAAAAAAAAAhAAAAGAAAABQAAABNFAAABhkAAHcZAAAGGQAAEAAAACYAAAAIAAAA//////////8="/>
              </a:ext>
            </a:extLst>
          </p:cNvSpPr>
          <p:nvPr/>
        </p:nvSpPr>
        <p:spPr>
          <a:xfrm>
            <a:off x="3300095" y="4067810"/>
            <a:ext cx="839470" cy="0"/>
          </a:xfrm>
          <a:prstGeom prst="line">
            <a:avLst/>
          </a:prstGeom>
          <a:noFill/>
          <a:ln w="6350" cap="flat" cmpd="sng" algn="ctr">
            <a:solidFill>
              <a:schemeClr val="accent1"/>
            </a:solidFill>
            <a:prstDash val="solid"/>
            <a:headEnd type="none"/>
            <a:tailEnd type="none"/>
          </a:ln>
          <a:effectLst/>
        </p:spPr>
      </p:sp>
      <p:sp>
        <p:nvSpPr>
          <p:cNvPr id="5" name="CaixaDeTexto 7"/>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IQ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1LAAADyQAABhTAACSJQAAECAAACYAAAAIAAAA//////////8="/>
              </a:ext>
            </a:extLst>
          </p:cNvSpPr>
          <p:nvPr/>
        </p:nvSpPr>
        <p:spPr>
          <a:xfrm>
            <a:off x="7226935" y="5861685"/>
            <a:ext cx="6280785" cy="245745"/>
          </a:xfrm>
          <a:prstGeom prst="rect">
            <a:avLst/>
          </a:prstGeom>
          <a:noFill/>
          <a:ln>
            <a:noFill/>
          </a:ln>
          <a:effectLst/>
        </p:spPr>
        <p:txBody>
          <a:bodyPr vert="horz" wrap="square" lIns="91440" tIns="45720" rIns="91440" bIns="45720" numCol="1" spcCol="215900" anchor="t"/>
          <a:lstStyle/>
          <a:p>
            <a:pPr algn="ctr">
              <a:defRPr lang="pt-pt"/>
            </a:pPr>
            <a:r>
              <a:rPr lang="pt-pt" sz="1000"/>
              <a:t>Fonte: gifer.com</a:t>
            </a:r>
            <a:endParaRPr lang="pt-pt" sz="1000"/>
          </a:p>
        </p:txBody>
      </p:sp>
      <p:sp>
        <p:nvSpPr>
          <p:cNvPr id="6" name="Conexão reta 8"/>
          <p:cNvSpPr>
            <a:extLst>
              <a:ext uri="smNativeData">
                <pr:smNativeData xmlns:pr="smNativeData" val="SMDATA_13_QV7FYh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ERyxAwK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RHLEBX9/fwDn5uYDzMzMAMDA/wB/f38AAAAAAAAAAAAAAAAAAAAAAAAAAAAhAAAAGAAAABQAAABNFAAAVB4AAC8aAABUHgAAEAAAACYAAAAIAAAA//////////8="/>
              </a:ext>
            </a:extLst>
          </p:cNvSpPr>
          <p:nvPr/>
        </p:nvSpPr>
        <p:spPr>
          <a:xfrm>
            <a:off x="3300095" y="4930140"/>
            <a:ext cx="956310" cy="0"/>
          </a:xfrm>
          <a:prstGeom prst="line">
            <a:avLst/>
          </a:prstGeom>
          <a:noFill/>
          <a:ln w="6350" cap="flat" cmpd="sng" algn="ctr">
            <a:solidFill>
              <a:schemeClr val="accent1"/>
            </a:solidFill>
            <a:prstDash val="solid"/>
            <a:headEnd type="none"/>
            <a:tailEnd type="none"/>
          </a:ln>
          <a:effectLst/>
        </p:spPr>
      </p:sp>
      <p:pic>
        <p:nvPicPr>
          <p:cNvPr id="7" name="Picture 2" descr="Spongebob assustado bob esponja GIF - Encontrar em GIFER"/>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wAg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XjYAAGAXAABpSAAAWiMAABAAAAAmAAAACAAAAP//////////"/>
              </a:ext>
            </a:extLst>
          </p:cNvPicPr>
          <p:nvPr/>
        </p:nvPicPr>
        <p:blipFill>
          <a:blip r:embed="rId3"/>
          <a:stretch>
            <a:fillRect/>
          </a:stretch>
        </p:blipFill>
        <p:spPr>
          <a:xfrm>
            <a:off x="8837930" y="3799840"/>
            <a:ext cx="2933065" cy="1946910"/>
          </a:xfrm>
          <a:prstGeom prst="rect">
            <a:avLst/>
          </a:prstGeom>
          <a:noFill/>
          <a:ln>
            <a:noFill/>
          </a:ln>
          <a:effectLst/>
        </p:spPr>
      </p:pic>
    </p:spTree>
  </p:cSld>
  <p:clrMapOvr>
    <a:masterClrMapping/>
  </p:clrMapOvr>
  <p:timing>
    <p:tnLst>
      <p:par>
        <p:cTn id="1" dur="indefinite" restart="never" nodeType="tmRoot"/>
      </p:par>
    </p:tnLst>
  </p:timing>
</p:sld>
</file>

<file path=ppt/slides/slide2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SubtítuloDoDiapositivo1"/>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DEBQAAgQcAACZGAAC+KAAAEAAAACYAAAAIAAAAASAAAAAAAAA="/>
              </a:ext>
            </a:extLst>
          </p:cNvSpPr>
          <p:nvPr>
            <p:ph type="subTitle" idx="1"/>
          </p:nvPr>
        </p:nvSpPr>
        <p:spPr>
          <a:xfrm>
            <a:off x="937260" y="1219835"/>
            <a:ext cx="10466070" cy="5403215"/>
          </a:xfrm>
        </p:spPr>
        <p:txBody>
          <a:bodyPr vert="horz" wrap="square" lIns="91440" tIns="45720" rIns="91440" bIns="45720" numCol="1" spcCol="215900" anchor="t">
            <a:prstTxWarp prst="textNoShape">
              <a:avLst/>
            </a:prstTxWarp>
          </a:bodyPr>
          <a:lstStyle/>
          <a:p>
            <a:pPr algn="just">
              <a:buFont typeface="Wingdings" pitchFamily="0" charset="2"/>
              <a:buChar char=""/>
              <a:defRPr lang="pt-pt"/>
            </a:pPr>
            <a:r>
              <a:rPr lang="pt-pt" sz="2600">
                <a:solidFill>
                  <a:srgbClr val="212529"/>
                </a:solidFill>
              </a:rPr>
              <a:t>A multiplicação é uma das quatro operações básicas da Matemática.</a:t>
            </a:r>
            <a:endParaRPr lang="pt-pt" sz="2600">
              <a:solidFill>
                <a:srgbClr val="212529"/>
              </a:solidFill>
            </a:endParaRPr>
          </a:p>
          <a:p>
            <a:pPr algn="just">
              <a:buFont typeface="Wingdings" pitchFamily="0" charset="2"/>
              <a:buChar char=""/>
              <a:defRPr lang="pt-pt"/>
            </a:pPr>
            <a:r>
              <a:rPr lang="pt-pt" sz="2600">
                <a:solidFill>
                  <a:srgbClr val="212529"/>
                </a:solidFill>
              </a:rPr>
              <a:t>Conhecemos como multiplicação a soma sucessiva de um número por ele mesmo. </a:t>
            </a:r>
            <a:endParaRPr lang="pt-pt" sz="2600">
              <a:solidFill>
                <a:srgbClr val="212529"/>
              </a:solidFill>
            </a:endParaRPr>
          </a:p>
          <a:p>
            <a:pPr algn="just">
              <a:buFont typeface="Wingdings" pitchFamily="0" charset="2"/>
              <a:buChar char=""/>
              <a:defRPr lang="pt-pt"/>
            </a:pPr>
            <a:r>
              <a:rPr lang="pt-pt" sz="2600">
                <a:solidFill>
                  <a:srgbClr val="212529"/>
                </a:solidFill>
              </a:rPr>
              <a:t>Para fazer a representação da multiplicação entre dois números, utilizamos habitualmente o símbolo “×”.</a:t>
            </a:r>
            <a:endParaRPr lang="pt-pt" sz="2600">
              <a:solidFill>
                <a:srgbClr val="212529"/>
              </a:solidFill>
            </a:endParaRPr>
          </a:p>
          <a:p>
            <a:pPr algn="just">
              <a:buFont typeface="Wingdings" pitchFamily="0" charset="2"/>
              <a:buChar char=""/>
              <a:defRPr lang="pt-pt"/>
            </a:pPr>
            <a:r>
              <a:rPr lang="pt-pt" sz="2600">
                <a:solidFill>
                  <a:srgbClr val="212529"/>
                </a:solidFill>
              </a:rPr>
              <a:t>Para encontrar o resultado da multiplicação, é necessário conhecer a tabuada e aprender a aplicar o algoritmo dessa operação quando necessário.</a:t>
            </a:r>
            <a:endParaRPr lang="pt-pt" sz="2600">
              <a:solidFill>
                <a:srgbClr val="212529"/>
              </a:solidFill>
            </a:endParaRPr>
          </a:p>
          <a:p>
            <a:pPr algn="just">
              <a:buFont typeface="Wingdings" pitchFamily="0" charset="2"/>
              <a:buChar char=""/>
              <a:defRPr lang="pt-pt"/>
            </a:pPr>
            <a:r>
              <a:rPr lang="pt-pt" sz="2600">
                <a:solidFill>
                  <a:srgbClr val="212529"/>
                </a:solidFill>
              </a:rPr>
              <a:t>Esperamos que te tenhas divertido com este trabalho e acima de tudo que tenhas aprendido um pouquinho mais sobre a multiplicação. E já sabes, se tiveres qualquer dúvida, os super-heróis da multiplicação estão aqui para ajudar!</a:t>
            </a:r>
            <a:endParaRPr lang="pt-pt" sz="2600">
              <a:solidFill>
                <a:srgbClr val="212529"/>
              </a:solidFill>
            </a:endParaRPr>
          </a:p>
        </p:txBody>
      </p:sp>
      <p:graphicFrame>
        <p:nvGraphicFramePr>
          <p:cNvPr id="3" name="Objeto 29"/>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BpY1By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Xz8AADoWAAApSgAADicAABAAAAAmAAAACAAAAP//////////"/>
              </a:ext>
            </a:extLst>
          </p:cNvGraphicFramePr>
          <p:nvPr/>
        </p:nvGraphicFramePr>
        <p:xfrm>
          <a:off x="10301605" y="3613150"/>
          <a:ext cx="1753870" cy="2735580"/>
        </p:xfrm>
        <a:graphic>
          <a:graphicData uri="http://schemas.openxmlformats.org/presentationml/2006/ole">
            <p:oleObj spid="_x0000_s1027" name="Paint.Picture" r:id="rId3" progId="Paint.Picture">
              <p:embed/>
            </p:oleObj>
          </a:graphicData>
        </a:graphic>
      </p:graphicFrame>
      <p:sp>
        <p:nvSpPr>
          <p:cNvPr id="4" name="TítuloDoDiapositivo1"/>
          <p:cNvSpPr>
            <a:spLocks noGrp="1" noChangeArrowheads="1"/>
            <a:extLst>
              <a:ext uri="smNativeData">
                <pr:smNativeData xmlns:pr="smNativeData" val="SMDATA_13_QV7FYhMAAAAlAAAAZAAAAA8BAAAAkAAAAEgAAACQAAAASAAAAAAAAAAC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MG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C3BwAA0wEAAPc/AAAoBgAAEAAAACYAAAAIAAAAAQAAAAAAAAA="/>
              </a:ext>
            </a:extLst>
          </p:cNvSpPr>
          <p:nvPr>
            <p:ph type="ctrTitle"/>
          </p:nvPr>
        </p:nvSpPr>
        <p:spPr>
          <a:xfrm>
            <a:off x="1254125" y="296545"/>
            <a:ext cx="9144000" cy="704215"/>
          </a:xfrm>
        </p:spPr>
        <p:txBody>
          <a:bodyPr/>
          <a:lstStyle/>
          <a:p>
            <a:pPr>
              <a:defRPr lang="pt-pt" sz="4800"/>
            </a:pPr>
            <a:r>
              <a:t>CONCLUSÃO</a:t>
            </a:r>
          </a:p>
        </p:txBody>
      </p:sp>
    </p:spTree>
  </p:cSld>
  <p:clrMapOvr>
    <a:masterClrMapping/>
  </p:clrMapOvr>
  <p:timing>
    <p:tnLst>
      <p:par>
        <p:cTn id="1" dur="indefinite" restart="never" nodeType="tmRoot"/>
      </p:par>
    </p:tnLst>
  </p:timing>
</p:sld>
</file>

<file path=ppt/slides/slide2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CaixaDeTexto 11"/>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sAwAAlwsAAH5AAADfGwAAECAAACYAAAAIAAAA//////////8="/>
              </a:ext>
            </a:extLst>
          </p:cNvSpPr>
          <p:nvPr/>
        </p:nvSpPr>
        <p:spPr>
          <a:xfrm>
            <a:off x="556260" y="1884045"/>
            <a:ext cx="9927590" cy="2646680"/>
          </a:xfrm>
          <a:prstGeom prst="rect">
            <a:avLst/>
          </a:prstGeom>
          <a:noFill/>
          <a:ln>
            <a:noFill/>
          </a:ln>
          <a:effectLst/>
        </p:spPr>
        <p:txBody>
          <a:bodyPr vert="horz" wrap="square" lIns="91440" tIns="45720" rIns="91440" bIns="45720" numCol="1" spcCol="215900" anchor="t"/>
          <a:lstStyle/>
          <a:p>
            <a:pPr>
              <a:defRPr lang="pt-pt"/>
            </a:pPr>
            <a:r>
              <a:rPr lang="pt-pt" sz="2600">
                <a:hlinkClick r:id="rId2"/>
              </a:rPr>
              <a:t>https://mundoeducacao.uol.com.br/matematica/multiplicacao.htm</a:t>
            </a:r>
            <a:endParaRPr lang="pt-pt" sz="2600"/>
          </a:p>
          <a:p>
            <a:pPr>
              <a:defRPr lang="pt-pt"/>
            </a:pPr>
            <a:endParaRPr lang="pt-pt" sz="2600"/>
          </a:p>
          <a:p>
            <a:pPr>
              <a:defRPr lang="pt-pt"/>
            </a:pPr>
            <a:r>
              <a:rPr lang="pt-pt" sz="2600">
                <a:hlinkClick r:id="rId3"/>
              </a:rPr>
              <a:t>https://soumamae.com.br/dicas-ensinar-criancas-a-multiplicar</a:t>
            </a:r>
            <a:r>
              <a:rPr lang="pt-pt" sz="2600"/>
              <a:t>/</a:t>
            </a:r>
            <a:endParaRPr lang="pt-pt" sz="2600"/>
          </a:p>
          <a:p>
            <a:pPr>
              <a:defRPr lang="pt-pt"/>
            </a:pPr>
            <a:endParaRPr lang="pt-pt" sz="2600"/>
          </a:p>
          <a:p>
            <a:pPr>
              <a:defRPr lang="pt-pt"/>
            </a:pPr>
            <a:r>
              <a:rPr lang="pt-pt" sz="2600">
                <a:hlinkClick r:id="rId4"/>
              </a:rPr>
              <a:t>https://www.smartkids.com.br/trabalho/multiplicacao</a:t>
            </a:r>
            <a:endParaRPr lang="pt-pt" sz="2600"/>
          </a:p>
          <a:p>
            <a:pPr>
              <a:defRPr lang="pt-pt"/>
            </a:pPr>
          </a:p>
          <a:p>
            <a:pPr>
              <a:defRPr lang="pt-pt"/>
            </a:pPr>
          </a:p>
        </p:txBody>
      </p:sp>
      <p:sp>
        <p:nvSpPr>
          <p:cNvPr id="3" name="CaixaDeTexto 5"/>
          <p:cNvSpPr>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TAgv8MAAAAEAAAAJ4Xcr+kdRI/1rVmXWvWDUAeAAAAaAAAAAAAAAAAAAAAAAAAAAAAAAAAAAAAECcAABAnAAAAAAAAAAAAAAAAAAAAAAAAAAAAAAAAAAAAAAAAAAAAABQAAAAAAAAAwMD/AAAAAABkAAAAMgAAAAAAAABkAAAAAAAAAH9/fwAKAAAAHwAAAFQAAABEcsQF////AQAAAAAAAAAAAAAAAAAAAAAAAAAAAAAAAAAAAAAAAAAAAAAAAH9/fwDn5uYDzMzMAMDA/wB/f38AAAAAAAAAAAAAAAAAAAAAAAAAAAAhAAAAGAAAABQAAADxAgAAVwIAAGo6AAAhBwAAEAAAACYAAAAIAAAA//////////8="/>
              </a:ext>
            </a:extLst>
          </p:cNvSpPr>
          <p:nvPr/>
        </p:nvSpPr>
        <p:spPr>
          <a:xfrm>
            <a:off x="478155" y="380365"/>
            <a:ext cx="9017635" cy="778510"/>
          </a:xfrm>
          <a:prstGeom prst="rect">
            <a:avLst/>
          </a:prstGeom>
          <a:noFill/>
          <a:ln>
            <a:noFill/>
          </a:ln>
          <a:effectLst/>
        </p:spPr>
        <p:txBody>
          <a:bodyPr vert="horz" wrap="square" lIns="91440" tIns="45720" rIns="91440" bIns="45720" numCol="1" spcCol="215900" anchor="t"/>
          <a:lstStyle/>
          <a:p>
            <a:pPr>
              <a:defRPr lang="pt-pt"/>
            </a:pPr>
          </a:p>
          <a:p>
            <a:pPr algn="l">
              <a:defRPr lang="pt-pt"/>
            </a:pPr>
            <a:r>
              <a:rPr lang="pt-pt" sz="4400" b="1">
                <a:latin typeface="Calibri Light" pitchFamily="2" charset="0"/>
                <a:ea typeface="Calibri" pitchFamily="2" charset="0"/>
                <a:cs typeface="Calibri" pitchFamily="2" charset="0"/>
              </a:rPr>
              <a:t>REFERÊNCIAS BIBLIOGRÁFICAS</a:t>
            </a:r>
            <a:endParaRPr lang="pt-pt" sz="4400" b="1">
              <a:latin typeface="Calibri Light" pitchFamily="2" charset="0"/>
              <a:ea typeface="Calibri" pitchFamily="2" charset="0"/>
              <a:cs typeface="Calibri" pitchFamily="2" charset="0"/>
            </a:endParaRPr>
          </a:p>
        </p:txBody>
      </p:sp>
    </p:spTree>
  </p:cSld>
  <p:clrMapOvr>
    <a:masterClrMapping/>
  </p:clrMapOvr>
  <p:timing>
    <p:tnLst>
      <p:par>
        <p:cTn id="1" dur="indefinite" restart="never" nodeType="tmRoot"/>
      </p:par>
    </p:tnLst>
  </p:timing>
</p:sld>
</file>

<file path=ppt/slides/slide3.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graphicFrame>
        <p:nvGraphicFramePr>
          <p:cNvPr id="2" name="Objeto 4"/>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BnAGgA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PSYAACcWAAABMgAAgigAABAAAAAmAAAACAAAAP//////////"/>
              </a:ext>
            </a:extLst>
          </p:cNvGraphicFramePr>
          <p:nvPr/>
        </p:nvGraphicFramePr>
        <p:xfrm>
          <a:off x="6216015" y="3601085"/>
          <a:ext cx="1912620" cy="2983865"/>
        </p:xfrm>
        <a:graphic>
          <a:graphicData uri="http://schemas.openxmlformats.org/presentationml/2006/ole">
            <p:oleObj spid="_x0000_s1026" name="Paint.Picture" r:id="rId3" progId="Paint.Picture">
              <p:embed/>
            </p:oleObj>
          </a:graphicData>
        </a:graphic>
      </p:graphicFrame>
      <p:graphicFrame>
        <p:nvGraphicFramePr>
          <p:cNvPr id="3" name="Objeto 3"/>
          <p:cNvGraphicFramePr>
            <a:graphicFrameLocks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AAAAAADAAAABAAAAAAAAAAAAAAAAAAAAAAAAAAHgAAAGgAAAAAAAAAAAAAAAAAAAAAAAAAAAAAABAnAAAQJwAAAAAAAAAAAAAAAAAAAAAAAAAAAAAAAAAAAAAAAAAAAAAUAAAAAAAAAMDA/wAAAAAAZAAAADIAAAAAAAAAZAAAAAAAAAB/f38AAAAAAB8AAABUAAAA////AP///wEAAAAAAAAAAAAAAAAAAAAAAAAAAAAAAAAAAAAAAAAAAAAAAAB/f38A5+bmA8zMzADAwP8Af39/AAAAAAAAAAAAAAAAAP///wD3+/cAIQAAABgAAAAUAAAA1BgAACcWAACZJAAAgigAABAAAAAmAAAACAAAAP//////////"/>
              </a:ext>
            </a:extLst>
          </p:cNvGraphicFramePr>
          <p:nvPr/>
        </p:nvGraphicFramePr>
        <p:xfrm>
          <a:off x="4036060" y="3601085"/>
          <a:ext cx="1913255" cy="2983865"/>
        </p:xfrm>
        <a:graphic>
          <a:graphicData uri="http://schemas.openxmlformats.org/presentationml/2006/ole">
            <p:oleObj spid="_x0000_s1027" name="Paint.Picture" r:id="rId4" progId="Paint.Picture">
              <p:embed/>
            </p:oleObj>
          </a:graphicData>
        </a:graphic>
      </p:graphicFrame>
      <p:sp>
        <p:nvSpPr>
          <p:cNvPr id="4"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CYBQAAPgMAAEhGAABtFAAAEAAAACYAAAAIAAAAASAAAAAAAAA="/>
              </a:ext>
            </a:extLst>
          </p:cNvSpPr>
          <p:nvPr>
            <p:ph type="body" idx="1"/>
          </p:nvPr>
        </p:nvSpPr>
        <p:spPr>
          <a:xfrm>
            <a:off x="909320" y="527050"/>
            <a:ext cx="10515600" cy="2793365"/>
          </a:xfrm>
        </p:spPr>
        <p:txBody>
          <a:bodyPr vert="horz" wrap="square" lIns="91440" tIns="45720" rIns="91440" bIns="45720" numCol="1" spcCol="215900" anchor="t">
            <a:prstTxWarp prst="textNoShape">
              <a:avLst/>
            </a:prstTxWarp>
          </a:bodyPr>
          <a:lstStyle/>
          <a:p>
            <a:pPr marL="0" indent="0" algn="just">
              <a:buNone/>
              <a:defRPr lang="pt-pt"/>
            </a:pPr>
            <a:r>
              <a:rPr lang="pt-pt" sz="3000" b="1"/>
              <a:t>Para te ajudar a compreender melhor estes termos e perceberes como são fundamentais, não só na tua vida escolar mas também no teu dia a dia, criamos dois super-heróis da tabuada da multiplicação que te vão ajudar a resolver diferentes tipos de situações da vida real e de fantasia, pelo que te convidamos a explorar os diapositivos abaixo. </a:t>
            </a:r>
            <a:endParaRPr lang="pt-pt" sz="3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0,0.0; 0.125,0.2665; 0.25,0.4; 0.375,0.465; 0.5,0.5; 0.625,0.535; 0.75,0.6; 0.875,0.7335; 1.0,1.0">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0,0.0; 0.125,0.2665; 0.25,0.4; 0.375,0.465; 0.5,0.5; 0.625,0.535; 0.75,0.6; 0.875,0.7335; 1.0,1.0">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0,0.0; 0.125,0.2665; 0.25,0.4; 0.375,0.465; 0.5,0.5; 0.625,0.535; 0.75,0.6; 0.875,0.7335; 1.0,1.0">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animEffect transition="in" filter="wipe(down)">
                                      <p:cBhvr>
                                        <p:cTn id="21" dur="580"/>
                                        <p:tgtEl>
                                          <p:spTgt spid="3"/>
                                        </p:tgtEl>
                                      </p:cBhvr>
                                    </p:animEffect>
                                  </p:childTnLst>
                                </p:cTn>
                              </p:par>
                            </p:childTnLst>
                          </p:cTn>
                        </p:par>
                        <p:par>
                          <p:cTn id="22" fill="hold">
                            <p:stCondLst>
                              <p:cond delay="2000"/>
                            </p:stCondLst>
                            <p:childTnLst>
                              <p:par>
                                <p:cTn id="23" presetID="26"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6"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0,0.0; 0.125,0.2665; 0.25,0.4; 0.375,0.465; 0.5,0.5; 0.625,0.535; 0.75,0.6; 0.875,0.7335; 1.0,1.0">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0,0.0; 0.125,0.2665; 0.25,0.4; 0.375,0.465; 0.5,0.5; 0.625,0.535; 0.75,0.6; 0.875,0.7335; 1.0,1.0">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0,0.0; 0.125,0.2665; 0.25,0.4; 0.375,0.465; 0.5,0.5; 0.625,0.535; 0.75,0.6; 0.875,0.7335; 1.0,1.0">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animEffect transition="in" filter="wipe(down)">
                                      <p:cBhvr>
                                        <p:cTn id="39" dur="58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P spid="3" grpId="0" animBg="1" advAuto="0"/>
    </p:bldLst>
    <p:extLst>
      <p:ext uri="smNativeData">
        <pr:smNativeData xmlns:pr="smNativeData" val="QV7FYgIAAAAFAAAA/f///wEAAAAaAAAAAAAAAAAAAAAAAAAAAAAAABcAAAD9////AQAAABoAAAAAAAAAAAAAAAAAAAAAAAAA"/>
      </p:ext>
    </p:extLst>
  </p:timing>
</p:sld>
</file>

<file path=ppt/slides/slide30.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C8AAAALwIAAHBKAABXCgAAEAAAACYAAAAIAAAAASAAAAAAAAA="/>
              </a:ext>
            </a:extLst>
          </p:cNvSpPr>
          <p:nvPr>
            <p:ph type="title"/>
          </p:nvPr>
        </p:nvSpPr>
        <p:spPr>
          <a:xfrm>
            <a:off x="119380" y="354965"/>
            <a:ext cx="11981180" cy="1325880"/>
          </a:xfrm>
        </p:spPr>
        <p:txBody>
          <a:bodyPr vert="horz" wrap="square" lIns="91440" tIns="45720" rIns="91440" bIns="45720" numCol="1" spcCol="215900" anchor="ctr">
            <a:prstTxWarp prst="textNoShape">
              <a:avLst/>
            </a:prstTxWarp>
          </a:bodyPr>
          <a:lstStyle/>
          <a:p>
            <a:pPr algn="ctr">
              <a:defRPr lang="pt-pt"/>
            </a:pPr>
            <a:r>
              <a:rPr lang="pt-pt" b="1"/>
              <a:t>E assim chegamos ao fim! </a:t>
            </a:r>
            <a:br/>
            <a:r>
              <a:rPr lang="pt-pt" b="1"/>
              <a:t>Um abraço dos super heróis Gabriel e Afonso Ribeiro.</a:t>
            </a:r>
            <a:endParaRPr lang="pt-pt" b="1"/>
          </a:p>
        </p:txBody>
      </p:sp>
      <p:pic>
        <p:nvPicPr>
          <p:cNvPr id="3" name="Marcador de Posição de Conteúdo 4"/>
          <p:cNvPicPr>
            <a:picLocks noGrp="1" noChangeArrowheads="1"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PQBAAAUAAAAAAAAAMDA/wAAAAAAAAAAAAAAAAAAAAAAZAAAAAAAAAB/f38ACgAAAB8AAABUAAAARHLEBf///wEAAAAAAAAAAAAAAAAAAAAAAAAAAAAAAAAAAAAAAAAAAAAAAAJ/f38A5+bmA8zMzADAwP8Af39/AAAAAAAAAAAAAAAAAP///wAAAAAAIQAAABgAAAAUAAAAbBAAAMMLAACAJQAAhyYAABAAAAAmAAAACAAAAAGBAAAA4MEB"/>
              </a:ext>
            </a:extLst>
          </p:cNvPicPr>
          <p:nvPr>
            <p:ph type="pic" idx="1"/>
          </p:nvPr>
        </p:nvPicPr>
        <p:blipFill>
          <a:blip r:embed="rId2"/>
          <a:stretch>
            <a:fillRect/>
          </a:stretch>
        </p:blipFill>
        <p:spPr>
          <a:xfrm>
            <a:off x="2669540" y="1911985"/>
            <a:ext cx="3426460" cy="4351020"/>
          </a:xfrm>
          <a:prstGeom prst="rect">
            <a:avLst/>
          </a:prstGeom>
          <a:effectLst>
            <a:softEdge rad="317500"/>
          </a:effectLst>
        </p:spPr>
      </p:pic>
      <p:pic>
        <p:nvPicPr>
          <p:cNvPr id="4" name="Imagem 6"/>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qAwAADAAAABAAAAAAAAAAAAAAAAAAAAAAAAAAHgAAAGgAAAAAAAAAAAAAAAAAAAAAAAAAAAAAABAnAAAQJwAAAAAAAAAAAAAAAAAAAAAAAAAAAAAAAAAAAAAAAPQBAAAUAAAAAAAAAMDA/wAAAAAAAAAAAAAAAAAAAAAAZAAAAAAAAAB/f38ACgAAAB8AAABUAAAARHLEBf///wEAAAAAAAAAAAAAAAAAAAAAAAAAAAAAAAAAAAAAAAAAAAAAAAJ/f38A5+bmA8zMzADAwP8Af39/AAAAAAAAAAAAAAAAAP///wAAAAAAIQAAABgAAAAUAAAAgCUAAMMLAAD6OAAAhyYAABAAAAAmAAAACAAAAP//////////"/>
              </a:ext>
            </a:extLst>
          </p:cNvPicPr>
          <p:nvPr/>
        </p:nvPicPr>
        <p:blipFill>
          <a:blip r:embed="rId3"/>
          <a:stretch>
            <a:fillRect/>
          </a:stretch>
        </p:blipFill>
        <p:spPr>
          <a:xfrm>
            <a:off x="6096000" y="1911985"/>
            <a:ext cx="3166110" cy="4351020"/>
          </a:xfrm>
          <a:prstGeom prst="rect">
            <a:avLst/>
          </a:prstGeom>
          <a:noFill/>
          <a:ln>
            <a:noFill/>
          </a:ln>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out)">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animEffect transition="in" filter="fade">
                                      <p:cBhvr>
                                        <p:cTn id="17" dur="2000"/>
                                        <p:tgtEl>
                                          <p:spTgt spid="3"/>
                                        </p:tgtEl>
                                      </p:cBhvr>
                                    </p:animEffect>
                                  </p:childTnLst>
                                </p:cTn>
                              </p:par>
                              <p:par>
                                <p:cTn id="18" presetID="45" presetClass="entr" presetSubtype="0" fill="hold" grpId="1"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P spid="3" grpId="1" animBg="1" advAuto="0"/>
      <p:bldP spid="4" grpId="0" animBg="1" advAuto="0"/>
      <p:bldP spid="4" grpId="1" animBg="1" advAuto="0"/>
    </p:bldLst>
    <p:extLst>
      <p:ext uri="smNativeData">
        <pr:smNativeData xmlns:pr="smNativeData" val="QV7FYgQAAAAFAAAA/f///wEAAAANAAAAIAAAAAAAAAAAAAAAAAAAAAgAAAD9////AQAAAA0AAAAgAAAAAAAAAAAAAAAAAAAADQAAAP3///8BAAAALQAAAAAAAAAAAAAAAAAAAAAAAAASAAAA/f///wEAAAAtAAAAAAAAAAAAAAAAAAAAAAAAAA=="/>
      </p:ext>
    </p:extLst>
  </p:timing>
</p:sld>
</file>

<file path=ppt/slides/slide4.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O aniversário do Mickey</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AAJgAAEAAAACYAAAAIAAAAAAAAAAAAAAA="/>
              </a:ext>
            </a:extLst>
          </p:cNvSpPr>
          <p:nvPr>
            <p:ph type="body" idx="1"/>
          </p:nvPr>
        </p:nvSpPr>
        <p:spPr/>
        <p:txBody>
          <a:bodyPr/>
          <a:lstStyle/>
          <a:p>
            <a:pPr algn="just">
              <a:defRPr lang="pt-pt"/>
            </a:pPr>
            <a:r>
              <a:rPr lang="pt-pt" b="1"/>
              <a:t>O Mickey faz anos e quer oferecer 2 </a:t>
            </a:r>
            <a:r>
              <a:rPr lang="pt-pt" b="1" i="1"/>
              <a:t>cupcakes</a:t>
            </a:r>
            <a:r>
              <a:rPr lang="pt-pt" b="1"/>
              <a:t> a cada convidado. Ele vai convidar 10 amigos e está confuso… Quantos </a:t>
            </a:r>
            <a:r>
              <a:rPr lang="pt-pt" b="1" i="1"/>
              <a:t>cupcakes</a:t>
            </a:r>
            <a:r>
              <a:rPr lang="pt-pt" b="1"/>
              <a:t> vai ter de fazer?</a:t>
            </a:r>
            <a:endParaRPr lang="pt-pt" b="1"/>
          </a:p>
          <a:p>
            <a:pPr>
              <a:defRPr lang="pt-pt"/>
            </a:pPr>
          </a:p>
          <a:p>
            <a:pPr marL="0" indent="0">
              <a:buNone/>
              <a:defRPr lang="pt-pt"/>
            </a:pPr>
          </a:p>
        </p:txBody>
      </p:sp>
      <p:sp>
        <p:nvSpPr>
          <p:cNvPr id="4" name="CaixaDeTexto 4"/>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uFgAAvCIAAKIyAAA/JAAAECAAACYAAAAIAAAA//////////8="/>
              </a:ext>
            </a:extLst>
          </p:cNvSpPr>
          <p:nvPr/>
        </p:nvSpPr>
        <p:spPr>
          <a:xfrm>
            <a:off x="3605530" y="5646420"/>
            <a:ext cx="4625340" cy="245745"/>
          </a:xfrm>
          <a:prstGeom prst="rect">
            <a:avLst/>
          </a:prstGeom>
          <a:noFill/>
          <a:ln>
            <a:noFill/>
          </a:ln>
          <a:effectLst/>
        </p:spPr>
        <p:txBody>
          <a:bodyPr vert="horz" wrap="square" lIns="91440" tIns="45720" rIns="91440" bIns="45720" numCol="1" spcCol="215900" anchor="t"/>
          <a:lstStyle/>
          <a:p>
            <a:pPr algn="ctr">
              <a:defRPr lang="pt-pt"/>
            </a:pPr>
            <a:r>
              <a:rPr lang="pt-pt" sz="1000"/>
              <a:t>Fonte: alami.com</a:t>
            </a:r>
            <a:endParaRPr lang="pt-pt" sz="1000"/>
          </a:p>
        </p:txBody>
      </p:sp>
      <p:pic>
        <p:nvPicPr>
          <p:cNvPr id="5" name="Picture 6" descr="Mickey Mouse1 Dozen Cupcakes - We Create Delicious Memories - Oakmont Bakery"/>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iAABi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aC8AAHcTAACXPAAApiAAABAAAAAmAAAACAAAAP//////////"/>
              </a:ext>
            </a:extLst>
          </p:cNvPicPr>
          <p:nvPr/>
        </p:nvPicPr>
        <p:blipFill>
          <a:blip r:embed="rId2"/>
          <a:stretch>
            <a:fillRect/>
          </a:stretch>
        </p:blipFill>
        <p:spPr>
          <a:xfrm>
            <a:off x="7706360" y="3164205"/>
            <a:ext cx="2143125" cy="2143125"/>
          </a:xfrm>
          <a:prstGeom prst="rect">
            <a:avLst/>
          </a:prstGeom>
          <a:noFill/>
          <a:ln>
            <a:noFill/>
          </a:ln>
          <a:effectLst/>
        </p:spPr>
      </p:pic>
      <p:sp>
        <p:nvSpPr>
          <p:cNvPr id="6" name="CaixaDeTexto 10"/>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ovL3c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lKAAAaCEAANlEAADsIgAAECAAACYAAAAIAAAA//////////8="/>
              </a:ext>
            </a:extLst>
          </p:cNvSpPr>
          <p:nvPr/>
        </p:nvSpPr>
        <p:spPr>
          <a:xfrm>
            <a:off x="6566535" y="5430520"/>
            <a:ext cx="4625340" cy="246380"/>
          </a:xfrm>
          <a:prstGeom prst="rect">
            <a:avLst/>
          </a:prstGeom>
          <a:noFill/>
          <a:ln>
            <a:noFill/>
          </a:ln>
          <a:effectLst/>
        </p:spPr>
        <p:txBody>
          <a:bodyPr vert="horz" wrap="square" lIns="91440" tIns="45720" rIns="91440" bIns="45720" numCol="1" spcCol="215900" anchor="t"/>
          <a:lstStyle/>
          <a:p>
            <a:pPr algn="ctr">
              <a:defRPr lang="pt-pt"/>
            </a:pPr>
            <a:r>
              <a:rPr lang="pt-pt" sz="1000"/>
              <a:t>Fonte: Oakmontbakery.com</a:t>
            </a:r>
            <a:endParaRPr lang="pt-pt" sz="1000"/>
          </a:p>
        </p:txBody>
      </p:sp>
      <p:pic>
        <p:nvPicPr>
          <p:cNvPr id="7" name="Picture 2" descr="Mickey_mouse Fotos e Imágenes de stock - Alamy"/>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CQQ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JhwAACQSAACqLAAA+iEAABAAAAAmAAAACAAAAP//////////"/>
              </a:ext>
            </a:extLst>
          </p:cNvPicPr>
          <p:nvPr/>
        </p:nvPicPr>
        <p:blipFill>
          <a:blip r:embed="rId3"/>
          <a:srcRect l="0" t="0" r="0" b="10330"/>
          <a:stretch>
            <a:fillRect/>
          </a:stretch>
        </p:blipFill>
        <p:spPr>
          <a:xfrm>
            <a:off x="4575810" y="2948940"/>
            <a:ext cx="2684780" cy="2574290"/>
          </a:xfrm>
          <a:prstGeom prst="rect">
            <a:avLst/>
          </a:prstGeom>
          <a:noFill/>
          <a:ln>
            <a:noFill/>
          </a:ln>
          <a:effectLst/>
        </p:spPr>
      </p:pic>
    </p:spTree>
  </p:cSld>
  <p:clrMapOvr>
    <a:masterClrMapping/>
  </p:clrMapOvr>
  <p:timing>
    <p:tnLst>
      <p:par>
        <p:cTn id="1" dur="indefinite" restart="never" nodeType="tmRoot"/>
      </p:par>
    </p:tnLst>
  </p:timing>
</p:sld>
</file>

<file path=ppt/slides/slide5.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graphicFrame>
        <p:nvGraphicFramePr>
          <p:cNvPr id="2" name="Marcador de Posição de Conteúdo 3"/>
          <p:cNvGraphicFramePr>
            <a:graphicFrameLocks noGrp="1" noChangeArrowheads="1"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IAAAD3+/cAAAAAAAAAAAAAAAAAAAAAAAAAAABkAAAAZAAAAAEAAAAjAAAABAAAAGQAAAAXAAAAFAAAAAAAAAAAAAAA/38AAP9/AAAAAAAACQAAAAQAAAAAAAAADAAAABAAAAAAAAAAAAAAAAAAAAAAAAAAHgAAAGgAAAAAAAAAAAAAAAAAAAAAAAAAAAAAABAnAAAQJwAAAAAAAAAAAAAAAAAAAAAAAAAAAAAAAAAAAAAAAAAAAAAUAAAAAAAAAMDA/wAAAAAAZAAAADIAAAAAAAAAZAAAAAAAAAB/f38AAAAAAB8AAABUAAAARHLEBf///wEAAAAAAAAAAAAAAAAAAAAAAAAAAAAAAAAAAAAAAAAAAAAAAAJ/f38A5+bmA8zMzADAwP8Af39/AAAAAAAAAAAAAAAAAP///wD3+/cAIQAAABgAAAAUAAAAygAAAOcJAAAlDwAASSAAABAAAAAmAAAACAAAAAGBAAAAAAAA"/>
              </a:ext>
            </a:extLst>
          </p:cNvGraphicFramePr>
          <p:nvPr>
            <p:ph type="pic" idx="1"/>
          </p:nvPr>
        </p:nvGraphicFramePr>
        <p:xfrm>
          <a:off x="128270" y="1609725"/>
          <a:ext cx="2333625" cy="3638550"/>
        </p:xfrm>
        <a:graphic>
          <a:graphicData uri="http://schemas.openxmlformats.org/presentationml/2006/ole">
            <p:oleObj spid="_x0000_s1026" name="Paint.Picture" r:id="rId3" progId="Paint.Picture">
              <p:embed/>
            </p:oleObj>
          </a:graphicData>
        </a:graphic>
      </p:graphicFrame>
      <p:sp>
        <p:nvSpPr>
          <p:cNvPr id="3" name="CaixaDeTexto 4"/>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yFAAATAgAAEk1AABfIwAAECAAACYAAAAIAAAA//////////8="/>
              </a:ext>
            </a:extLst>
          </p:cNvSpPr>
          <p:nvPr/>
        </p:nvSpPr>
        <p:spPr>
          <a:xfrm>
            <a:off x="3364230" y="1348740"/>
            <a:ext cx="5297805" cy="4401185"/>
          </a:xfrm>
          <a:prstGeom prst="rect">
            <a:avLst/>
          </a:prstGeom>
          <a:noFill/>
          <a:ln>
            <a:noFill/>
          </a:ln>
          <a:effectLst/>
        </p:spPr>
        <p:txBody>
          <a:bodyPr vert="horz" wrap="square" lIns="91440" tIns="45720" rIns="91440" bIns="45720" numCol="1" spcCol="215900" anchor="t"/>
          <a:lstStyle/>
          <a:p>
            <a:pPr algn="just">
              <a:defRPr lang="pt-pt"/>
            </a:pPr>
            <a:r>
              <a:rPr lang="pt-pt" sz="2800" b="1"/>
              <a:t>Mickey, não te preocupes, estou aqui para ajudar!</a:t>
            </a:r>
            <a:endParaRPr lang="pt-pt" sz="2800" b="1"/>
          </a:p>
          <a:p>
            <a:pPr algn="just">
              <a:defRPr lang="pt-pt"/>
            </a:pPr>
            <a:r>
              <a:rPr lang="pt-pt" sz="2800" b="1"/>
              <a:t>Basta aplicares a tabuada para saberes a tua resposta!</a:t>
            </a:r>
            <a:endParaRPr lang="pt-pt" sz="2800" b="1"/>
          </a:p>
          <a:p>
            <a:pPr algn="just">
              <a:defRPr lang="pt-pt"/>
            </a:pPr>
            <a:r>
              <a:rPr lang="pt-pt" sz="2800" b="1"/>
              <a:t>10 convidados x 2 cupcakes!</a:t>
            </a:r>
            <a:endParaRPr lang="pt-pt" sz="2800" b="1"/>
          </a:p>
          <a:p>
            <a:pPr algn="just">
              <a:defRPr lang="pt-pt"/>
            </a:pPr>
            <a:r>
              <a:rPr lang="pt-pt" sz="2800" b="1"/>
              <a:t>10x2=20</a:t>
            </a:r>
            <a:endParaRPr lang="pt-pt" sz="2800" b="1"/>
          </a:p>
          <a:p>
            <a:pPr algn="just">
              <a:defRPr lang="pt-pt"/>
            </a:pPr>
            <a:r>
              <a:rPr lang="pt-pt" sz="2800" b="1"/>
              <a:t>Necessitas de fazer 20 cupcakes!</a:t>
            </a:r>
            <a:endParaRPr lang="pt-pt" sz="2800" b="1"/>
          </a:p>
          <a:p>
            <a:pPr algn="just">
              <a:defRPr lang="pt-pt"/>
            </a:pPr>
            <a:endParaRPr lang="pt-pt" sz="2800" b="1"/>
          </a:p>
          <a:p>
            <a:pPr algn="just">
              <a:defRPr lang="pt-pt"/>
            </a:pPr>
            <a:r>
              <a:rPr lang="pt-pt" sz="2800" b="1"/>
              <a:t>Mas podes fazer 21 que eu aceito comer um também!</a:t>
            </a:r>
            <a:endParaRPr lang="pt-pt" sz="2800" b="1"/>
          </a:p>
        </p:txBody>
      </p:sp>
      <p:pic>
        <p:nvPicPr>
          <p:cNvPr id="4" name="Picture 4" descr="62 ideias de GIF do Mickey | mickey mouse, mickey, disney"/>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5jkAAGUNAAAASwAAFx0AABAAAAAmAAAACAAAAP//////////"/>
              </a:ext>
            </a:extLst>
          </p:cNvPicPr>
          <p:nvPr/>
        </p:nvPicPr>
        <p:blipFill>
          <a:blip r:embed="rId4"/>
          <a:stretch>
            <a:fillRect/>
          </a:stretch>
        </p:blipFill>
        <p:spPr>
          <a:xfrm>
            <a:off x="9411970" y="2177415"/>
            <a:ext cx="2780030" cy="2551430"/>
          </a:xfrm>
          <a:prstGeom prst="rect">
            <a:avLst/>
          </a:prstGeom>
          <a:noFill/>
          <a:ln>
            <a:noFill/>
          </a:ln>
          <a:effectLst/>
        </p:spPr>
      </p:pic>
      <p:sp>
        <p:nvSpPr>
          <p:cNvPr id="5" name="CaixaDeTexto 7"/>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AHMwAAFx0AAHpPAACbHgAAECAAACYAAAAIAAAA//////////8="/>
              </a:ext>
            </a:extLst>
          </p:cNvSpPr>
          <p:nvPr/>
        </p:nvSpPr>
        <p:spPr>
          <a:xfrm>
            <a:off x="8295005" y="4728845"/>
            <a:ext cx="4624705" cy="246380"/>
          </a:xfrm>
          <a:prstGeom prst="rect">
            <a:avLst/>
          </a:prstGeom>
          <a:noFill/>
          <a:ln>
            <a:noFill/>
          </a:ln>
          <a:effectLst/>
        </p:spPr>
        <p:txBody>
          <a:bodyPr vert="horz" wrap="square" lIns="91440" tIns="45720" rIns="91440" bIns="45720" numCol="1" spcCol="215900" anchor="t"/>
          <a:lstStyle/>
          <a:p>
            <a:pPr algn="ctr">
              <a:defRPr lang="pt-pt"/>
            </a:pPr>
            <a:r>
              <a:rPr lang="pt-pt" sz="1000"/>
              <a:t>Fonte: br.pinterest.com</a:t>
            </a:r>
            <a:endParaRPr lang="pt-pt" sz="1000"/>
          </a:p>
        </p:txBody>
      </p:sp>
    </p:spTree>
  </p:cSld>
  <p:clrMapOvr>
    <a:masterClrMapping/>
  </p:clrMapOvr>
  <p:timing>
    <p:tnLst>
      <p:par>
        <p:cTn id="1" dur="indefinite" restart="never" nodeType="tmRoot"/>
      </p:par>
    </p:tnLst>
  </p:timing>
</p:sld>
</file>

<file path=ppt/slides/slide6.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As bolas de futebol do Panda</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AgGwAAEAAAACYAAAAIAAAAAQAAAAAAAAA="/>
              </a:ext>
            </a:extLst>
          </p:cNvSpPr>
          <p:nvPr>
            <p:ph type="body" idx="1"/>
          </p:nvPr>
        </p:nvSpPr>
        <p:spPr>
          <a:xfrm>
            <a:off x="838200" y="1825625"/>
            <a:ext cx="10515600" cy="2583815"/>
          </a:xfrm>
        </p:spPr>
        <p:txBody>
          <a:bodyPr/>
          <a:lstStyle/>
          <a:p>
            <a:pPr algn="just">
              <a:defRPr lang="pt-pt"/>
            </a:pPr>
            <a:r>
              <a:rPr lang="pt-pt" b="1"/>
              <a:t>O Panda tem 8 anos e tem 10 bolas de futebol. Ele gostava muito de receber todos os anos 10 bolas novas. Se isso acontecesse quantas bolas teria quando fosse adulto? Ele fica tão contente só de pensar nisso que nem está a conseguir fazer a conta…</a:t>
            </a:r>
            <a:endParaRPr lang="pt-pt" b="1"/>
          </a:p>
        </p:txBody>
      </p:sp>
      <p:pic>
        <p:nvPicPr>
          <p:cNvPr id="4" name="Picture 10" descr="Vetores de Padrão Sem Emenda Com O Panda Jogar Futebol e mais imagens de  Bola de Futebol - iStock"/>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wBkAANEVAADAMAAACSYAABAAAAAmAAAACAAAAP//////////"/>
              </a:ext>
            </a:extLst>
          </p:cNvPicPr>
          <p:nvPr/>
        </p:nvPicPr>
        <p:blipFill>
          <a:blip r:embed="rId2"/>
          <a:stretch>
            <a:fillRect/>
          </a:stretch>
        </p:blipFill>
        <p:spPr>
          <a:xfrm>
            <a:off x="4185920" y="3546475"/>
            <a:ext cx="3738880" cy="2636520"/>
          </a:xfrm>
          <a:prstGeom prst="rect">
            <a:avLst/>
          </a:prstGeom>
          <a:noFill/>
          <a:ln>
            <a:noFill/>
          </a:ln>
          <a:effectLst/>
        </p:spPr>
      </p:pic>
      <p:sp>
        <p:nvSpPr>
          <p:cNvPr id="5" name="CaixaDeTexto 9"/>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EavtP0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NGwAALycAAPMuAACzKAAAECAAACYAAAAIAAAA//////////8="/>
              </a:ext>
            </a:extLst>
          </p:cNvSpPr>
          <p:nvPr/>
        </p:nvSpPr>
        <p:spPr>
          <a:xfrm>
            <a:off x="4478655" y="6369685"/>
            <a:ext cx="3153410" cy="246380"/>
          </a:xfrm>
          <a:prstGeom prst="rect">
            <a:avLst/>
          </a:prstGeom>
          <a:noFill/>
          <a:ln>
            <a:noFill/>
          </a:ln>
          <a:effectLst/>
        </p:spPr>
        <p:txBody>
          <a:bodyPr vert="horz" wrap="square" lIns="91440" tIns="45720" rIns="91440" bIns="45720" numCol="1" spcCol="215900" anchor="t"/>
          <a:lstStyle/>
          <a:p>
            <a:pPr algn="ctr">
              <a:defRPr lang="pt-pt"/>
            </a:pPr>
            <a:r>
              <a:rPr lang="pt-pt" sz="1000"/>
              <a:t>Fonte: istockphoto.com</a:t>
            </a:r>
            <a:endParaRPr lang="pt-pt" sz="1000"/>
          </a:p>
        </p:txBody>
      </p:sp>
    </p:spTree>
  </p:cSld>
  <p:clrMapOvr>
    <a:masterClrMapping/>
  </p:clrMapOvr>
  <p:timing>
    <p:tnLst>
      <p:par>
        <p:cTn id="1" dur="indefinite" restart="never" nodeType="tmRoot"/>
      </p:par>
    </p:tnLst>
  </p:timing>
</p:sld>
</file>

<file path=ppt/slides/slide7.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graphicFrame>
        <p:nvGraphicFramePr>
          <p:cNvPr id="2" name="Marcador de Posição de Conteúdo 3"/>
          <p:cNvGraphicFramePr>
            <a:graphicFrameLocks noGrp="1" noChangeArrowheads="1" noChangeAspect="1"/>
            <a:extLst>
              <a:ext uri="smNativeData">
                <pr:smNativeData xmlns:pr="smNativeData" val="SMDATA_15_QV7FYhMAAAAlAAAAMg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EAAAAjAAAABAAAAGQAAAAXAAAAFAAAAAAAAAAAAAAA/38AAP9/AAAAAAAACQAAAAQAAABnAGgADAAAABAAAAAAAAAAAAAAAAAAAAAAAAAAHgAAAGgAAAAAAAAAAAAAAAAAAAAAAAAAAAAAABAnAAAQJwAAAAAAAAAAAAAAAAAAAAAAAAAAAAAAAAAAAAAAAAAAAAAUAAAAAAAAAMDA/wAAAAAAZAAAADIAAAAAAAAAZAAAAAAAAAB/f38AAAAAAB8AAABUAAAARHLEBf///wEAAAAAAAAAAAAAAAAAAAAAAAAAAAAAAAAAAAAAAAAAAAAAAAJ/f38A5+bmA8zMzADAwP8Af39/AAAAAAAAAAAAAAAAAP///wAAAAAAIQAAABgAAAAUAAAA5QAAAPYJAADnDgAAzh8AABAAAAAmAAAACAAAAAGBAAAAAAAA"/>
              </a:ext>
            </a:extLst>
          </p:cNvGraphicFramePr>
          <p:nvPr>
            <p:ph type="pic" idx="1"/>
          </p:nvPr>
        </p:nvGraphicFramePr>
        <p:xfrm>
          <a:off x="145415" y="1619250"/>
          <a:ext cx="2277110" cy="3550920"/>
        </p:xfrm>
        <a:graphic>
          <a:graphicData uri="http://schemas.openxmlformats.org/presentationml/2006/ole">
            <p:oleObj spid="_x0000_s1026" name="Paint.Picture" r:id="rId3" imgW="4181475" imgH="6515100" progId="Paint.Picture">
              <p:embed/>
            </p:oleObj>
          </a:graphicData>
        </a:graphic>
      </p:graphicFrame>
      <p:sp>
        <p:nvSpPr>
          <p:cNvPr id="3" name="CaixaDeTexto 5"/>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Yu51U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DTEwAAWQcAAHE1AABsIgAAECAAACYAAAAIAAAA//////////8="/>
              </a:ext>
            </a:extLst>
          </p:cNvSpPr>
          <p:nvPr/>
        </p:nvSpPr>
        <p:spPr>
          <a:xfrm>
            <a:off x="3222625" y="1194435"/>
            <a:ext cx="5464810" cy="4401185"/>
          </a:xfrm>
          <a:prstGeom prst="rect">
            <a:avLst/>
          </a:prstGeom>
          <a:noFill/>
          <a:ln>
            <a:noFill/>
          </a:ln>
          <a:effectLst/>
        </p:spPr>
        <p:txBody>
          <a:bodyPr vert="horz" wrap="square" lIns="91440" tIns="45720" rIns="91440" bIns="45720" numCol="1" spcCol="215900" anchor="t"/>
          <a:lstStyle/>
          <a:p>
            <a:pPr>
              <a:defRPr lang="pt-pt"/>
            </a:pPr>
            <a:r>
              <a:rPr lang="pt-pt" sz="2800" b="1"/>
              <a:t>Panda tem calma, eu estou aqui para te ajudar!</a:t>
            </a:r>
            <a:endParaRPr lang="pt-pt" sz="2800" b="1"/>
          </a:p>
          <a:p>
            <a:pPr>
              <a:defRPr lang="pt-pt"/>
            </a:pPr>
            <a:r>
              <a:rPr lang="pt-pt" sz="2800" b="1"/>
              <a:t>Faltam dez anos para teres dezoito anos.</a:t>
            </a:r>
            <a:endParaRPr lang="pt-pt" sz="2800" b="1"/>
          </a:p>
          <a:p>
            <a:pPr>
              <a:defRPr lang="pt-pt"/>
            </a:pPr>
            <a:r>
              <a:rPr lang="pt-pt" sz="2800" b="1"/>
              <a:t>10 x 10 =100</a:t>
            </a:r>
            <a:endParaRPr lang="pt-pt" sz="2800" b="1"/>
          </a:p>
          <a:p>
            <a:pPr>
              <a:defRPr lang="pt-pt"/>
            </a:pPr>
            <a:r>
              <a:rPr lang="pt-pt" sz="2800" b="1"/>
              <a:t>Já tens dez bolas por isso 100 + 10 = 110 bolas.</a:t>
            </a:r>
            <a:endParaRPr lang="pt-pt" sz="2800" b="1"/>
          </a:p>
          <a:p>
            <a:pPr>
              <a:defRPr lang="pt-pt"/>
            </a:pPr>
            <a:r>
              <a:rPr lang="pt-pt" sz="2800" b="1"/>
              <a:t>Terias 110 bolas!</a:t>
            </a:r>
            <a:endParaRPr lang="pt-pt" sz="2800" b="1"/>
          </a:p>
          <a:p>
            <a:pPr>
              <a:defRPr lang="pt-pt"/>
            </a:pPr>
            <a:endParaRPr lang="pt-pt" sz="2800" b="1"/>
          </a:p>
          <a:p>
            <a:pPr>
              <a:defRPr lang="pt-pt"/>
            </a:pPr>
            <a:r>
              <a:rPr lang="pt-pt" sz="2800" b="1"/>
              <a:t>Vai uma partidinha, panda?</a:t>
            </a:r>
            <a:endParaRPr lang="pt-pt" sz="2800" b="1"/>
          </a:p>
        </p:txBody>
      </p:sp>
      <p:sp>
        <p:nvSpPr>
          <p:cNvPr id="4" name="CaixaDeTexto 6"/>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BxNQAASx4AANhIAADOHwAAECAAACYAAAAIAAAA//////////8="/>
              </a:ext>
            </a:extLst>
          </p:cNvSpPr>
          <p:nvPr/>
        </p:nvSpPr>
        <p:spPr>
          <a:xfrm>
            <a:off x="8687435" y="4924425"/>
            <a:ext cx="3154045" cy="245745"/>
          </a:xfrm>
          <a:prstGeom prst="rect">
            <a:avLst/>
          </a:prstGeom>
          <a:noFill/>
          <a:ln>
            <a:noFill/>
          </a:ln>
          <a:effectLst/>
        </p:spPr>
        <p:txBody>
          <a:bodyPr vert="horz" wrap="square" lIns="91440" tIns="45720" rIns="91440" bIns="45720" numCol="1" spcCol="215900" anchor="t"/>
          <a:lstStyle/>
          <a:p>
            <a:pPr algn="ctr">
              <a:defRPr lang="pt-pt"/>
            </a:pPr>
            <a:r>
              <a:rPr lang="pt-pt" sz="1000"/>
              <a:t>Fonte: akigifs.blogspot.com</a:t>
            </a:r>
            <a:endParaRPr lang="pt-pt" sz="1000"/>
          </a:p>
        </p:txBody>
      </p:sp>
      <p:pic>
        <p:nvPicPr>
          <p:cNvPr id="5" name="Picture 17" descr="AKI GIFS: Gifs animados Bola de Futebol"/>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TcAAJcIAAD5RgAAGR0AABAAAAAmAAAACAAAAP//////////"/>
              </a:ext>
            </a:extLst>
          </p:cNvPicPr>
          <p:nvPr/>
        </p:nvPicPr>
        <p:blipFill>
          <a:blip r:embed="rId4"/>
          <a:stretch>
            <a:fillRect/>
          </a:stretch>
        </p:blipFill>
        <p:spPr>
          <a:xfrm>
            <a:off x="9098915" y="1396365"/>
            <a:ext cx="2438400" cy="3333750"/>
          </a:xfrm>
          <a:prstGeom prst="rect">
            <a:avLst/>
          </a:prstGeom>
          <a:noFill/>
          <a:ln>
            <a:noFill/>
          </a:ln>
          <a:effectLst/>
        </p:spPr>
      </p:pic>
    </p:spTree>
  </p:cSld>
  <p:clrMapOvr>
    <a:masterClrMapping/>
  </p:clrMapOvr>
  <p:timing>
    <p:tnLst>
      <p:par>
        <p:cTn id="1" dur="indefinite" restart="never" nodeType="tmRoot"/>
      </p:par>
    </p:tnLst>
  </p:timing>
</p:sld>
</file>

<file path=ppt/slides/slide8.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sp>
        <p:nvSpPr>
          <p:cNvPr id="2" name="Título 1"/>
          <p:cNvSpPr>
            <a:spLocks noGrp="1" noChangeArrowheads="1"/>
            <a:extLst>
              <a:ext uri="smNativeData">
                <pr:smNativeData xmlns:pr="smNativeData" val="SMDATA_13_QV7FYhMAAAAlAAAAZAAAAA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PwIAANhFAABnCgAAEAAAACYAAAAIAAAAAAAAAAAAAAA="/>
              </a:ext>
            </a:extLst>
          </p:cNvSpPr>
          <p:nvPr>
            <p:ph type="title"/>
          </p:nvPr>
        </p:nvSpPr>
        <p:spPr/>
        <p:txBody>
          <a:bodyPr/>
          <a:lstStyle/>
          <a:p>
            <a:pPr>
              <a:defRPr lang="pt-pt"/>
            </a:pPr>
            <a:r>
              <a:rPr lang="pt-pt" b="1"/>
              <a:t>Dúvidas entre amigos</a:t>
            </a:r>
            <a:endParaRPr lang="pt-pt" b="1"/>
          </a:p>
        </p:txBody>
      </p:sp>
      <p:sp>
        <p:nvSpPr>
          <p:cNvPr id="3" name="Marcador de Posição de Conteúdo 2"/>
          <p:cNvSpPr>
            <a:spLocks noGrp="1" noChangeArrowheads="1"/>
            <a:extLst>
              <a:ext uri="smNativeData">
                <pr:smNativeData xmlns:pr="smNativeData" val="SMDATA_13_QV7FYhMAAAAlAAAAZAAAAA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n9/fwDn5uYDzMzMAMDA/wB/f38AAAAAAAAAAAAAAAAAAAAAAAAAAAAhAAAAGAAAABQAAAAoBQAAOwsAANhFAAAAJgAAEAAAACYAAAAIAAAAAAAAAAAAAAA="/>
              </a:ext>
            </a:extLst>
          </p:cNvSpPr>
          <p:nvPr>
            <p:ph type="body" idx="1"/>
          </p:nvPr>
        </p:nvSpPr>
        <p:spPr/>
        <p:txBody>
          <a:bodyPr/>
          <a:lstStyle/>
          <a:p>
            <a:pPr marL="0" indent="0" algn="just">
              <a:buNone/>
              <a:defRPr lang="pt-pt"/>
            </a:pPr>
            <a:r>
              <a:t>	</a:t>
            </a:r>
            <a:r>
              <a:rPr lang="pt-pt" b="1"/>
              <a:t>- Gabriel?! Se a nossa escola tem 2 edifícios e cada edifício tem 2 andares e se em cada andar há 4 salas de aula. Quantas salas de aula tem a nossa escola ao todo?</a:t>
            </a:r>
            <a:endParaRPr lang="pt-pt" b="1"/>
          </a:p>
          <a:p>
            <a:pPr>
              <a:defRPr lang="pt-pt"/>
            </a:pPr>
          </a:p>
          <a:p>
            <a:pPr marL="0" indent="0">
              <a:buNone/>
              <a:defRPr lang="pt-pt"/>
            </a:pPr>
          </a:p>
        </p:txBody>
      </p:sp>
      <p:sp>
        <p:nvSpPr>
          <p:cNvPr id="4" name="CaixaDeTexto 10"/>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CfJwAADCIAABNEAACQIwAAECAAACYAAAAIAAAA//////////8="/>
              </a:ext>
            </a:extLst>
          </p:cNvSpPr>
          <p:nvPr/>
        </p:nvSpPr>
        <p:spPr>
          <a:xfrm>
            <a:off x="6440805" y="5534660"/>
            <a:ext cx="4625340" cy="246380"/>
          </a:xfrm>
          <a:prstGeom prst="rect">
            <a:avLst/>
          </a:prstGeom>
          <a:noFill/>
          <a:ln>
            <a:noFill/>
          </a:ln>
          <a:effectLst/>
        </p:spPr>
        <p:txBody>
          <a:bodyPr vert="horz" wrap="square" lIns="91440" tIns="45720" rIns="91440" bIns="45720" numCol="1" spcCol="215900" anchor="t"/>
          <a:lstStyle/>
          <a:p>
            <a:pPr algn="ctr">
              <a:defRPr lang="pt-pt"/>
            </a:pPr>
            <a:r>
              <a:rPr lang="pt-pt" sz="1000"/>
              <a:t>Fonte: istockphoto.com; br.freepik.com</a:t>
            </a:r>
            <a:endParaRPr lang="pt-pt" sz="1000"/>
          </a:p>
        </p:txBody>
      </p:sp>
      <p:pic>
        <p:nvPicPr>
          <p:cNvPr id="5" name="Picture 2" descr="Vetores de Felizes Dois Amigos Dos Desenhos Animados e mais imagens de  Adolescente - iStock"/>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1////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CzAAAAUUAAA6PQAAJSEAABAAAAAmAAAACAAAAP//////////"/>
              </a:ext>
            </a:extLst>
          </p:cNvPicPr>
          <p:nvPr/>
        </p:nvPicPr>
        <p:blipFill>
          <a:blip r:embed="rId2"/>
          <a:stretch>
            <a:fillRect/>
          </a:stretch>
        </p:blipFill>
        <p:spPr>
          <a:xfrm>
            <a:off x="7809865" y="3254375"/>
            <a:ext cx="2143125" cy="2133600"/>
          </a:xfrm>
          <a:prstGeom prst="rect">
            <a:avLst/>
          </a:prstGeom>
          <a:noFill/>
          <a:ln>
            <a:noFill/>
          </a:ln>
          <a:effectLst/>
        </p:spPr>
      </p:pic>
      <p:pic>
        <p:nvPicPr>
          <p:cNvPr id="6" name="Imagem 3"/>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wCoAAAUUAADyQAAAKiEAABAAAAAmAAAACAAAAP//////////"/>
              </a:ext>
            </a:extLst>
          </p:cNvPicPr>
          <p:nvPr/>
        </p:nvPicPr>
        <p:blipFill>
          <a:blip r:embed="rId3"/>
          <a:stretch>
            <a:fillRect/>
          </a:stretch>
        </p:blipFill>
        <p:spPr>
          <a:xfrm>
            <a:off x="6949440" y="3254375"/>
            <a:ext cx="3608070" cy="2136775"/>
          </a:xfrm>
          <a:prstGeom prst="rect">
            <a:avLst/>
          </a:prstGeom>
          <a:noFill/>
          <a:ln>
            <a:noFill/>
          </a:ln>
          <a:effectLst/>
        </p:spPr>
      </p:pic>
    </p:spTree>
  </p:cSld>
  <p:clrMapOvr>
    <a:masterClrMapping/>
  </p:clrMapOvr>
  <p:timing>
    <p:tnLst>
      <p:par>
        <p:cTn id="1" dur="indefinite" restart="never" nodeType="tmRoot"/>
      </p:par>
    </p:tnLst>
  </p:timing>
</p:sld>
</file>

<file path=ppt/slides/slide9.xml><?xml version="1.0" encoding="utf-8"?>
<p:sld xmlns:p="http://schemas.openxmlformats.org/presentationml/2006/main" xmlns:p14="http://schemas.microsoft.com/office/powerpoint/2010/main" xmlns:r="http://schemas.openxmlformats.org/officeDocument/2006/relationships" xmlns:a="http://schemas.openxmlformats.org/drawingml/2006/main">
  <p:cSld>
    <p:spTree>
      <p:nvGrpSpPr>
        <p:cNvPr id="1" name=""/>
        <p:cNvGrpSpPr/>
        <p:nvPr/>
      </p:nvGrpSpPr>
      <p:grpSpPr>
        <a:xfrm>
          <a:off x="0" y="0"/>
          <a:ext cx="0" cy="0"/>
          <a:chOff x="0" y="0"/>
          <a:chExt cx="0" cy="0"/>
        </a:xfrm>
      </p:grpSpPr>
      <p:pic>
        <p:nvPicPr>
          <p:cNvPr id="2" name="Marcador de Posição de Conteúdo 3"/>
          <p:cNvPicPr>
            <a:picLocks noGrp="1" noChangeArrowheads="1"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wsX8I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HQEAALIKAAAcDwAASyAAABAAAAAmAAAACAAAAAGBAAAAAAAA"/>
              </a:ext>
            </a:extLst>
          </p:cNvPicPr>
          <p:nvPr>
            <p:ph type="pic" idx="1"/>
          </p:nvPr>
        </p:nvPicPr>
        <p:blipFill>
          <a:blip r:embed="rId2"/>
          <a:stretch>
            <a:fillRect/>
          </a:stretch>
        </p:blipFill>
        <p:spPr>
          <a:xfrm>
            <a:off x="180975" y="1738630"/>
            <a:ext cx="2275205" cy="3510915"/>
          </a:xfrm>
          <a:prstGeom prst="rect">
            <a:avLst/>
          </a:prstGeom>
        </p:spPr>
      </p:pic>
      <p:sp>
        <p:nvSpPr>
          <p:cNvPr id="3" name="CaixaDeTexto 4"/>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DpEwAASAkAAINDAABbJAAAECAAACYAAAAIAAAA//////////8="/>
              </a:ext>
            </a:extLst>
          </p:cNvSpPr>
          <p:nvPr/>
        </p:nvSpPr>
        <p:spPr>
          <a:xfrm>
            <a:off x="3236595" y="1508760"/>
            <a:ext cx="7738110" cy="4401185"/>
          </a:xfrm>
          <a:prstGeom prst="rect">
            <a:avLst/>
          </a:prstGeom>
          <a:noFill/>
          <a:ln>
            <a:noFill/>
          </a:ln>
          <a:effectLst/>
        </p:spPr>
        <p:txBody>
          <a:bodyPr vert="horz" wrap="square" lIns="91440" tIns="45720" rIns="91440" bIns="45720" numCol="1" spcCol="215900" anchor="t"/>
          <a:lstStyle/>
          <a:p>
            <a:pPr>
              <a:defRPr lang="pt-pt"/>
            </a:pPr>
            <a:r>
              <a:rPr lang="pt-pt" sz="2800" b="1"/>
              <a:t>Fácil amigos!</a:t>
            </a:r>
            <a:endParaRPr lang="pt-pt" sz="2800" b="1"/>
          </a:p>
          <a:p>
            <a:pPr>
              <a:defRPr lang="pt-pt"/>
            </a:pPr>
            <a:r>
              <a:rPr lang="pt-pt" sz="2800" b="1"/>
              <a:t>Para começar podem multiplicar 2 edifícios, por 2 andares cada um e assim obter o total dos andares. 2x2=4 (andares)</a:t>
            </a:r>
            <a:endParaRPr lang="pt-pt" sz="2800" b="1"/>
          </a:p>
          <a:p>
            <a:pPr>
              <a:defRPr lang="pt-pt"/>
            </a:pPr>
            <a:r>
              <a:rPr lang="pt-pt" sz="2800" b="1"/>
              <a:t>De seguida têm apenas de multiplicar o resultado anterior, pelo número das salas.</a:t>
            </a:r>
            <a:endParaRPr lang="pt-pt" sz="2800" b="1"/>
          </a:p>
          <a:p>
            <a:pPr>
              <a:defRPr lang="pt-pt"/>
            </a:pPr>
            <a:r>
              <a:rPr lang="pt-pt" sz="2800" b="1"/>
              <a:t>4x4=16 (salas).</a:t>
            </a:r>
            <a:endParaRPr lang="pt-pt" sz="2800" b="1"/>
          </a:p>
          <a:p>
            <a:pPr>
              <a:defRPr lang="pt-pt"/>
            </a:pPr>
            <a:r>
              <a:rPr lang="pt-pt" sz="2800" b="1"/>
              <a:t>E chegam ao resultado! São 16 as salas de aula da vossa escola. </a:t>
            </a:r>
            <a:endParaRPr lang="pt-pt" sz="2800" b="1"/>
          </a:p>
          <a:p>
            <a:pPr>
              <a:defRPr lang="pt-pt"/>
            </a:pPr>
            <a:r>
              <a:rPr lang="pt-pt" sz="2800" b="1"/>
              <a:t>E que grande escola!</a:t>
            </a:r>
            <a:endParaRPr lang="pt-pt" sz="2800" b="1"/>
          </a:p>
        </p:txBody>
      </p:sp>
      <p:sp>
        <p:nvSpPr>
          <p:cNvPr id="4" name="CaixaDeTexto 8"/>
          <p:cNvSpPr>
            <a:extLst>
              <a:ext uri="smNativeData">
                <pr:smNativeData xmlns:pr="smNativeData" val="SMDATA_13_QV7FYhMAAAAlAAAAZAAAAE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KK/95cMAAAAEAAAAAAAAAAAAAAAAAAAAAAAAAAeAAAAaAAAAAAAAAAAAAAAAAAAAAAAAAAAAAAAECcAABAnAAAAAAAAAAAAAAAAAAAAAAAAAAAAAAAAAAAAAAAAAAAAABQAAAAAAAAAwMD/AAAAAABkAAAAMgAAAAAAAABkAAAAAAAAAH9/fwAKAAAAHwAAAFQAAABEcsQF////AQAAAAAAAAAAAAAAAAAAAAAAAAAAAAAAAAAAAAAAAAAAAAAAAH9/fwDn5uYDzMzMAMDA/wB/f38AAAAAAAAAAAAAAAAAAAAAAAAAAAAhAAAAGAAAABQAAADXMQAAxiIAAD5FAABKJAAAECAAACYAAAAIAAAA//////////8="/>
              </a:ext>
            </a:extLst>
          </p:cNvSpPr>
          <p:nvPr/>
        </p:nvSpPr>
        <p:spPr>
          <a:xfrm>
            <a:off x="8101965" y="5652770"/>
            <a:ext cx="3154045" cy="246380"/>
          </a:xfrm>
          <a:prstGeom prst="rect">
            <a:avLst/>
          </a:prstGeom>
          <a:noFill/>
          <a:ln>
            <a:noFill/>
          </a:ln>
          <a:effectLst/>
        </p:spPr>
        <p:txBody>
          <a:bodyPr vert="horz" wrap="square" lIns="91440" tIns="45720" rIns="91440" bIns="45720" numCol="1" spcCol="215900" anchor="t"/>
          <a:lstStyle/>
          <a:p>
            <a:pPr algn="ctr">
              <a:defRPr lang="pt-pt"/>
            </a:pPr>
            <a:r>
              <a:rPr lang="pt-pt" sz="1000"/>
              <a:t>Fonte: br.freepik.com</a:t>
            </a:r>
            <a:endParaRPr lang="pt-pt" sz="1000"/>
          </a:p>
        </p:txBody>
      </p:sp>
      <p:pic>
        <p:nvPicPr>
          <p:cNvPr id="5" name="Imagem 6"/>
          <p:cNvPicPr>
            <a:picLocks noChangeAspect="1"/>
            <a:extLst>
              <a:ext uri="smNativeData">
                <pr:smNativeData xmlns:pr="smNativeData" val="SMDATA_15_QV7FYhMAAAAlAAAAEQAAAC0AAAAAkAAAAEgAAACQAAAASAAAAAAAAAAA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DAAAABAAAAAAAAAAAAAAAAAAAAAAAAAAHgAAAGgAAAAAAAAAAAAAAAAAAAAAAAAAAAAAABAnAAAQJwAAAAAAAAAAAAAAAAAAAAAAAAAAAAAAAAAAAAAAAAAAAAAUAAAAAAAAAMDA/wAAAAAAZAAAADIAAAAAAAAAZAAAAAAAAAB/f38ACgAAAB8AAABUAAAARHLEBf///wEAAAAAAAAAAAAAAAAAAAAAAAAAAAAAAAAAAAAAAAAAAAAAAAJ/f38A5+bmA8zMzADAwP8Af39/AAAAAAAAAAAAAAAAAP///wAAAAAAIQAAABgAAAAUAAAAUQ0AAOEDAAAvRwAATyYAABAAAAAmAAAACAAAAP//////////"/>
              </a:ext>
            </a:extLst>
          </p:cNvPicPr>
          <p:nvPr/>
        </p:nvPicPr>
        <p:blipFill>
          <a:blip r:embed="rId3"/>
          <a:stretch>
            <a:fillRect/>
          </a:stretch>
        </p:blipFill>
        <p:spPr>
          <a:xfrm>
            <a:off x="2164715" y="630555"/>
            <a:ext cx="9406890" cy="5596890"/>
          </a:xfrm>
          <a:prstGeom prst="rect">
            <a:avLst/>
          </a:prstGeom>
          <a:noFill/>
          <a:ln>
            <a:noFill/>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Luis Mendanha</dc:creator>
  <cp:keywords/>
  <dc:description/>
  <cp:lastModifiedBy>dasil</cp:lastModifiedBy>
  <cp:revision>0</cp:revision>
  <dcterms:created xsi:type="dcterms:W3CDTF">2022-02-27T16:59:42Z</dcterms:created>
  <dcterms:modified xsi:type="dcterms:W3CDTF">2022-07-06T10:04:49Z</dcterms:modified>
</cp:coreProperties>
</file>